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864" r:id="rId2"/>
    <p:sldId id="1288" r:id="rId3"/>
    <p:sldId id="1291" r:id="rId4"/>
    <p:sldId id="1290" r:id="rId5"/>
    <p:sldId id="1278" r:id="rId6"/>
    <p:sldId id="1293" r:id="rId7"/>
    <p:sldId id="1292" r:id="rId8"/>
    <p:sldId id="1282" r:id="rId9"/>
    <p:sldId id="1281" r:id="rId10"/>
    <p:sldId id="1283" r:id="rId11"/>
    <p:sldId id="1285" r:id="rId12"/>
    <p:sldId id="1286" r:id="rId13"/>
    <p:sldId id="1287" r:id="rId14"/>
    <p:sldId id="1279" r:id="rId15"/>
    <p:sldId id="1275" r:id="rId16"/>
    <p:sldId id="1276" r:id="rId17"/>
    <p:sldId id="1277" r:id="rId18"/>
  </p:sldIdLst>
  <p:sldSz cx="12192000" cy="6858000"/>
  <p:notesSz cx="7099300" cy="10234613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3224">
          <p15:clr>
            <a:srgbClr val="A4A3A4"/>
          </p15:clr>
        </p15:guide>
        <p15:guide id="4" pos="22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10053E"/>
    <a:srgbClr val="F7B718"/>
    <a:srgbClr val="FFFFCC"/>
    <a:srgbClr val="FFCCFF"/>
    <a:srgbClr val="6F9BB9"/>
    <a:srgbClr val="013A73"/>
    <a:srgbClr val="10B4B0"/>
    <a:srgbClr val="0B7774"/>
    <a:srgbClr val="163F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12C8C85-51F0-491E-9774-3900AFEF0FD7}" styleName="Style léger 2 - Accentuation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505E3EF-67EA-436B-97B2-0124C06EBD24}" styleName="Style moyen 4 - Accentuation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0660B408-B3CF-4A94-85FC-2B1E0A45F4A2}" styleName="Style foncé 2 - Accentuation 1/Accentuation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3" autoAdjust="0"/>
    <p:restoredTop sz="99855" autoAdjust="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66"/>
      </p:cViewPr>
      <p:guideLst>
        <p:guide orient="horz" pos="2880"/>
        <p:guide pos="2160"/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76363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4021295" y="1"/>
            <a:ext cx="3076363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828F7DBC-2058-4C7F-A96C-816119FBD142}" type="datetimeFigureOut">
              <a:rPr lang="fr-FR" smtClean="0"/>
              <a:pPr/>
              <a:t>30/07/2026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1" y="9721107"/>
            <a:ext cx="3076363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4021295" y="9721107"/>
            <a:ext cx="3076363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10FBA98D-0A05-4617-BD96-87C1622E2C4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6363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5" y="0"/>
            <a:ext cx="3076363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0EC34810-320D-4A3A-99DD-3042698C37A7}" type="datetimeFigureOut">
              <a:rPr lang="id-ID" smtClean="0"/>
              <a:pPr/>
              <a:t>30/07/2026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38862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925408"/>
            <a:ext cx="5679440" cy="402987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721108"/>
            <a:ext cx="3076363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5" y="9721108"/>
            <a:ext cx="3076363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844D7F31-E188-4EF8-BC51-78D8D16F1680}" type="slidenum">
              <a:rPr lang="id-ID" smtClean="0"/>
              <a:pPr/>
              <a:t>‹N°›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010712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34769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59D1089-4DB1-CDB1-7796-70D3C64D7B5A}"/>
              </a:ext>
            </a:extLst>
          </p:cNvPr>
          <p:cNvSpPr/>
          <p:nvPr userDrawn="1"/>
        </p:nvSpPr>
        <p:spPr>
          <a:xfrm>
            <a:off x="325934" y="0"/>
            <a:ext cx="88900" cy="6858000"/>
          </a:xfrm>
          <a:prstGeom prst="rect">
            <a:avLst/>
          </a:prstGeom>
          <a:solidFill>
            <a:srgbClr val="1005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47D7600-7FE9-4C32-5E96-4FD97F53403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25934" cy="68580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B6E365D-2F36-407E-5C51-8511A2BC1F7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539" y="554037"/>
            <a:ext cx="654723" cy="614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0703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59D1089-4DB1-CDB1-7796-70D3C64D7B5A}"/>
              </a:ext>
            </a:extLst>
          </p:cNvPr>
          <p:cNvSpPr/>
          <p:nvPr userDrawn="1"/>
        </p:nvSpPr>
        <p:spPr>
          <a:xfrm>
            <a:off x="1761034" y="0"/>
            <a:ext cx="88900" cy="6858000"/>
          </a:xfrm>
          <a:prstGeom prst="rect">
            <a:avLst/>
          </a:prstGeom>
          <a:solidFill>
            <a:srgbClr val="1005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47D7600-7FE9-4C32-5E96-4FD97F53403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100" y="0"/>
            <a:ext cx="325934" cy="68580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B6E365D-2F36-407E-5C51-8511A2BC1F7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6639" y="554037"/>
            <a:ext cx="654723" cy="614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135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alphaModFix amt="7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E68705FD-E227-B39D-8A3C-CBCB93C6B96D}"/>
              </a:ext>
            </a:extLst>
          </p:cNvPr>
          <p:cNvGrpSpPr/>
          <p:nvPr userDrawn="1"/>
        </p:nvGrpSpPr>
        <p:grpSpPr>
          <a:xfrm>
            <a:off x="9990148" y="6173937"/>
            <a:ext cx="1950987" cy="276999"/>
            <a:chOff x="2291493" y="6178229"/>
            <a:chExt cx="1950987" cy="276999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FA3FCF2-09BF-2456-91B5-087E9A48F55B}"/>
                </a:ext>
              </a:extLst>
            </p:cNvPr>
            <p:cNvSpPr txBox="1"/>
            <p:nvPr/>
          </p:nvSpPr>
          <p:spPr>
            <a:xfrm>
              <a:off x="3305428" y="6178229"/>
              <a:ext cx="57900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schemeClr val="bg1">
                      <a:lumMod val="65000"/>
                    </a:schemeClr>
                  </a:solidFill>
                  <a:latin typeface="+mn-lt"/>
                </a:rPr>
                <a:t>Page</a:t>
              </a:r>
              <a:endParaRPr lang="en-ID" sz="1200" dirty="0">
                <a:solidFill>
                  <a:schemeClr val="bg1">
                    <a:lumMod val="65000"/>
                  </a:schemeClr>
                </a:solidFill>
                <a:latin typeface="+mn-lt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837BD5B-BBCD-1C10-6128-6D812E7939BA}"/>
                </a:ext>
              </a:extLst>
            </p:cNvPr>
            <p:cNvSpPr txBox="1"/>
            <p:nvPr/>
          </p:nvSpPr>
          <p:spPr>
            <a:xfrm>
              <a:off x="3783700" y="6178229"/>
              <a:ext cx="45878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algn="l" defTabSz="914400" rtl="0" eaLnBrk="1" latinLnBrk="0" hangingPunct="1"/>
              <a:fld id="{B14C4DC2-5DCA-497B-95BC-EA9B7B01D74F}" type="slidenum">
                <a:rPr lang="en-ID" sz="1200" kern="1200" smtClean="0">
                  <a:solidFill>
                    <a:srgbClr val="10053E"/>
                  </a:solidFill>
                  <a:latin typeface="+mj-lt"/>
                  <a:ea typeface="+mn-ea"/>
                  <a:cs typeface="+mn-cs"/>
                </a:rPr>
                <a:pPr marL="0" algn="l" defTabSz="914400" rtl="0" eaLnBrk="1" latinLnBrk="0" hangingPunct="1"/>
                <a:t>‹N°›</a:t>
              </a:fld>
              <a:endParaRPr lang="en-ID" sz="1200" kern="1200" dirty="0">
                <a:solidFill>
                  <a:srgbClr val="10053E"/>
                </a:solidFill>
                <a:latin typeface="+mj-lt"/>
                <a:ea typeface="+mn-ea"/>
                <a:cs typeface="+mn-cs"/>
              </a:endParaRPr>
            </a:p>
          </p:txBody>
        </p: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AA5EA9F9-E69E-D06D-CE45-FD3305E15A21}"/>
                </a:ext>
              </a:extLst>
            </p:cNvPr>
            <p:cNvCxnSpPr/>
            <p:nvPr/>
          </p:nvCxnSpPr>
          <p:spPr>
            <a:xfrm>
              <a:off x="2291493" y="6312437"/>
              <a:ext cx="881320" cy="0"/>
            </a:xfrm>
            <a:prstGeom prst="line">
              <a:avLst/>
            </a:prstGeom>
            <a:ln w="9525" cmpd="sng">
              <a:solidFill>
                <a:srgbClr val="10053E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074" name="Picture 2" descr="C:\Users\02100\Desktop\Franck\Logo.png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7389" y="6007100"/>
            <a:ext cx="526040" cy="3857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03109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2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7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2438400"/>
            <a:ext cx="12192000" cy="1959429"/>
          </a:xfrm>
          <a:prstGeom prst="rect">
            <a:avLst/>
          </a:prstGeom>
          <a:solidFill>
            <a:srgbClr val="002060">
              <a:alpha val="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solidFill>
                  <a:srgbClr val="013A73"/>
                </a:solidFill>
                <a:latin typeface="Montserrat" pitchFamily="2" charset="0"/>
              </a:rPr>
              <a:t>Modalités d’inscription du personnel de l’Éducation Nationale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930400" y="4658865"/>
            <a:ext cx="8302171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fr-FR" sz="2500" b="1" dirty="0">
              <a:solidFill>
                <a:srgbClr val="013A73"/>
              </a:solidFill>
              <a:latin typeface="Montserrat Medium" pitchFamily="2" charset="0"/>
            </a:endParaRPr>
          </a:p>
          <a:p>
            <a:pPr algn="ctr"/>
            <a:r>
              <a:rPr lang="fr-FR" b="1" dirty="0">
                <a:solidFill>
                  <a:srgbClr val="013A73"/>
                </a:solidFill>
                <a:latin typeface="Montserrat Medium" pitchFamily="2" charset="0"/>
              </a:rPr>
              <a:t> </a:t>
            </a:r>
            <a:r>
              <a:rPr lang="fr-FR" sz="2000" b="1" dirty="0">
                <a:solidFill>
                  <a:srgbClr val="013A73"/>
                </a:solidFill>
                <a:latin typeface="Montserrat" pitchFamily="2" charset="0"/>
              </a:rPr>
              <a:t>03 Août 2026</a:t>
            </a:r>
          </a:p>
        </p:txBody>
      </p:sp>
      <p:pic>
        <p:nvPicPr>
          <p:cNvPr id="1026" name="Picture 2" descr="C:\Users\02100\Desktop\Franck\Logo.pn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5258699" y="688122"/>
            <a:ext cx="1645571" cy="148924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06448932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DF18086-1E90-93B7-94F6-B12B902E8B0C}"/>
              </a:ext>
            </a:extLst>
          </p:cNvPr>
          <p:cNvSpPr/>
          <p:nvPr/>
        </p:nvSpPr>
        <p:spPr>
          <a:xfrm>
            <a:off x="0" y="1694576"/>
            <a:ext cx="12198096" cy="4411703"/>
          </a:xfrm>
          <a:prstGeom prst="rect">
            <a:avLst/>
          </a:prstGeom>
          <a:blipFill>
            <a:blip r:embed="rId2" cstate="print"/>
            <a:srcRect/>
            <a:stretch>
              <a:fillRect l="-9503" r="-17073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6095" y="6106280"/>
            <a:ext cx="12192001" cy="192662"/>
          </a:xfrm>
          <a:prstGeom prst="rect">
            <a:avLst/>
          </a:prstGeom>
          <a:solidFill>
            <a:srgbClr val="F7B7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TextBox 15">
            <a:extLst>
              <a:ext uri="{FF2B5EF4-FFF2-40B4-BE49-F238E27FC236}">
                <a16:creationId xmlns:a16="http://schemas.microsoft.com/office/drawing/2014/main" id="{C39A2DBC-EBAE-DE1D-A8A9-B65082E06AC7}"/>
              </a:ext>
            </a:extLst>
          </p:cNvPr>
          <p:cNvSpPr txBox="1"/>
          <p:nvPr/>
        </p:nvSpPr>
        <p:spPr>
          <a:xfrm>
            <a:off x="6770859" y="3075843"/>
            <a:ext cx="1484728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>
              <a:defRPr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2700000" scaled="0"/>
                </a:gradFill>
                <a:latin typeface="Nexa Bold" panose="02000000000000000000" pitchFamily="50" charset="0"/>
                <a:cs typeface="Segoe UI Light" panose="020B0502040204020203" pitchFamily="34" charset="0"/>
              </a:defRPr>
            </a:lvl1pPr>
          </a:lstStyle>
          <a:p>
            <a:pPr algn="ctr"/>
            <a:endParaRPr lang="en-US" sz="2800" b="1" dirty="0">
              <a:solidFill>
                <a:srgbClr val="013A73"/>
              </a:solidFill>
              <a:latin typeface="Montserrat Medium" pitchFamily="2" charset="0"/>
            </a:endParaRPr>
          </a:p>
        </p:txBody>
      </p:sp>
      <p:grpSp>
        <p:nvGrpSpPr>
          <p:cNvPr id="7" name="Groupe 6"/>
          <p:cNvGrpSpPr/>
          <p:nvPr/>
        </p:nvGrpSpPr>
        <p:grpSpPr>
          <a:xfrm>
            <a:off x="322217" y="568627"/>
            <a:ext cx="11745249" cy="622300"/>
            <a:chOff x="3623531" y="538093"/>
            <a:chExt cx="9062902" cy="622300"/>
          </a:xfrm>
        </p:grpSpPr>
        <p:sp>
          <p:nvSpPr>
            <p:cNvPr id="9" name="Ellipse 8"/>
            <p:cNvSpPr/>
            <p:nvPr/>
          </p:nvSpPr>
          <p:spPr>
            <a:xfrm>
              <a:off x="3623531" y="538093"/>
              <a:ext cx="535299" cy="622300"/>
            </a:xfrm>
            <a:prstGeom prst="ellipse">
              <a:avLst/>
            </a:prstGeom>
            <a:solidFill>
              <a:srgbClr val="F7B71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4000" b="1" dirty="0">
                  <a:latin typeface="Poppins"/>
                </a:rPr>
                <a:t>2</a:t>
              </a:r>
            </a:p>
          </p:txBody>
        </p:sp>
        <p:sp>
          <p:nvSpPr>
            <p:cNvPr id="11" name="TextBox 48">
              <a:extLst>
                <a:ext uri="{FF2B5EF4-FFF2-40B4-BE49-F238E27FC236}">
                  <a16:creationId xmlns:a16="http://schemas.microsoft.com/office/drawing/2014/main" id="{6A6C9D72-76BC-27F3-DA47-97E52A09103B}"/>
                </a:ext>
              </a:extLst>
            </p:cNvPr>
            <p:cNvSpPr txBox="1"/>
            <p:nvPr/>
          </p:nvSpPr>
          <p:spPr>
            <a:xfrm>
              <a:off x="4214867" y="608429"/>
              <a:ext cx="8471566" cy="53880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fr-FR" sz="3600" dirty="0">
                  <a:solidFill>
                    <a:srgbClr val="002060"/>
                  </a:solidFill>
                  <a:latin typeface="Montserrat Medium"/>
                </a:rPr>
                <a:t>Vos démarches pour vous affilier à la C.P.S</a:t>
              </a:r>
              <a:endParaRPr lang="en-US" sz="3600" dirty="0">
                <a:solidFill>
                  <a:srgbClr val="002060"/>
                </a:solidFill>
                <a:latin typeface="Montserrat Medium"/>
              </a:endParaRPr>
            </a:p>
          </p:txBody>
        </p:sp>
      </p:grpSp>
      <p:sp>
        <p:nvSpPr>
          <p:cNvPr id="28" name="ZoneTexte 27">
            <a:extLst>
              <a:ext uri="{FF2B5EF4-FFF2-40B4-BE49-F238E27FC236}">
                <a16:creationId xmlns:a16="http://schemas.microsoft.com/office/drawing/2014/main" id="{BFB526BF-33EA-4124-BE4F-CCFA6D2F236A}"/>
              </a:ext>
            </a:extLst>
          </p:cNvPr>
          <p:cNvSpPr txBox="1"/>
          <p:nvPr/>
        </p:nvSpPr>
        <p:spPr>
          <a:xfrm>
            <a:off x="3083442" y="2477386"/>
            <a:ext cx="1669533" cy="369332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0A67E814-2EA1-4617-BC85-D210B7C85957}"/>
              </a:ext>
            </a:extLst>
          </p:cNvPr>
          <p:cNvSpPr txBox="1"/>
          <p:nvPr/>
        </p:nvSpPr>
        <p:spPr>
          <a:xfrm>
            <a:off x="9213111" y="2440172"/>
            <a:ext cx="2264513" cy="271130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0A98FE08-8A46-43F3-A786-187CF6E34ECD}"/>
              </a:ext>
            </a:extLst>
          </p:cNvPr>
          <p:cNvSpPr txBox="1"/>
          <p:nvPr/>
        </p:nvSpPr>
        <p:spPr>
          <a:xfrm>
            <a:off x="531906" y="3789082"/>
            <a:ext cx="1925544" cy="442259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EDADB0FE-898B-49C7-8D58-820AD84B46BE}"/>
              </a:ext>
            </a:extLst>
          </p:cNvPr>
          <p:cNvSpPr txBox="1"/>
          <p:nvPr/>
        </p:nvSpPr>
        <p:spPr>
          <a:xfrm>
            <a:off x="1015948" y="4676903"/>
            <a:ext cx="675340" cy="143429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CBEB1027-39BA-4BCA-A925-F51A7C170611}"/>
              </a:ext>
            </a:extLst>
          </p:cNvPr>
          <p:cNvSpPr txBox="1"/>
          <p:nvPr/>
        </p:nvSpPr>
        <p:spPr>
          <a:xfrm>
            <a:off x="3153586" y="5621535"/>
            <a:ext cx="523064" cy="307126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F4584747-7FE1-46AD-A3AB-CFE21F0132B2}"/>
              </a:ext>
            </a:extLst>
          </p:cNvPr>
          <p:cNvSpPr txBox="1"/>
          <p:nvPr/>
        </p:nvSpPr>
        <p:spPr>
          <a:xfrm>
            <a:off x="6484471" y="3657600"/>
            <a:ext cx="5412254" cy="489099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279A2E4B-7FAC-41B7-9FA1-0F09BE204530}"/>
              </a:ext>
            </a:extLst>
          </p:cNvPr>
          <p:cNvSpPr txBox="1"/>
          <p:nvPr/>
        </p:nvSpPr>
        <p:spPr>
          <a:xfrm>
            <a:off x="7130676" y="4569508"/>
            <a:ext cx="531906" cy="188004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84576C6-E6F0-4C66-B50D-13A8443474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2404" y="1350932"/>
            <a:ext cx="5514321" cy="509898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734F52C-D8FF-4008-8FDC-EF4F4A64B4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489" y="1350932"/>
            <a:ext cx="5659611" cy="5199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5583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DF18086-1E90-93B7-94F6-B12B902E8B0C}"/>
              </a:ext>
            </a:extLst>
          </p:cNvPr>
          <p:cNvSpPr/>
          <p:nvPr/>
        </p:nvSpPr>
        <p:spPr>
          <a:xfrm>
            <a:off x="0" y="1694576"/>
            <a:ext cx="12198096" cy="4411703"/>
          </a:xfrm>
          <a:prstGeom prst="rect">
            <a:avLst/>
          </a:prstGeom>
          <a:blipFill>
            <a:blip r:embed="rId2" cstate="print"/>
            <a:srcRect/>
            <a:stretch>
              <a:fillRect l="-9503" r="-17073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6095" y="6106280"/>
            <a:ext cx="12192001" cy="192662"/>
          </a:xfrm>
          <a:prstGeom prst="rect">
            <a:avLst/>
          </a:prstGeom>
          <a:solidFill>
            <a:srgbClr val="F7B7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TextBox 15">
            <a:extLst>
              <a:ext uri="{FF2B5EF4-FFF2-40B4-BE49-F238E27FC236}">
                <a16:creationId xmlns:a16="http://schemas.microsoft.com/office/drawing/2014/main" id="{C39A2DBC-EBAE-DE1D-A8A9-B65082E06AC7}"/>
              </a:ext>
            </a:extLst>
          </p:cNvPr>
          <p:cNvSpPr txBox="1"/>
          <p:nvPr/>
        </p:nvSpPr>
        <p:spPr>
          <a:xfrm>
            <a:off x="6770859" y="3075843"/>
            <a:ext cx="1484728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>
              <a:defRPr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2700000" scaled="0"/>
                </a:gradFill>
                <a:latin typeface="Nexa Bold" panose="02000000000000000000" pitchFamily="50" charset="0"/>
                <a:cs typeface="Segoe UI Light" panose="020B0502040204020203" pitchFamily="34" charset="0"/>
              </a:defRPr>
            </a:lvl1pPr>
          </a:lstStyle>
          <a:p>
            <a:pPr algn="ctr"/>
            <a:endParaRPr lang="en-US" sz="2800" b="1" dirty="0">
              <a:solidFill>
                <a:srgbClr val="013A73"/>
              </a:solidFill>
              <a:latin typeface="Montserrat Medium" pitchFamily="2" charset="0"/>
            </a:endParaRPr>
          </a:p>
        </p:txBody>
      </p:sp>
      <p:sp>
        <p:nvSpPr>
          <p:cNvPr id="37" name="Rectangle: Rounded Corners 7">
            <a:extLst>
              <a:ext uri="{FF2B5EF4-FFF2-40B4-BE49-F238E27FC236}">
                <a16:creationId xmlns:a16="http://schemas.microsoft.com/office/drawing/2014/main" id="{62522D58-0AE8-1F5A-215A-3A1CE1387CED}"/>
              </a:ext>
            </a:extLst>
          </p:cNvPr>
          <p:cNvSpPr/>
          <p:nvPr/>
        </p:nvSpPr>
        <p:spPr>
          <a:xfrm>
            <a:off x="377407" y="1959657"/>
            <a:ext cx="3717141" cy="3976997"/>
          </a:xfrm>
          <a:prstGeom prst="roundRect">
            <a:avLst>
              <a:gd name="adj" fmla="val 1721"/>
            </a:avLst>
          </a:prstGeom>
          <a:solidFill>
            <a:schemeClr val="bg1"/>
          </a:solidFill>
          <a:ln>
            <a:noFill/>
          </a:ln>
          <a:effectLst>
            <a:outerShdw blurRad="571500" dist="254000" dir="5400000" sx="96000" sy="96000" algn="t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500" b="1" dirty="0">
                <a:solidFill>
                  <a:srgbClr val="FFC000"/>
                </a:solidFill>
                <a:latin typeface="Montserrat Medium" panose="00000600000000000000" pitchFamily="2" charset="0"/>
              </a:rPr>
              <a:t>Renouvellement annuel des droits en Assurance Maladie:</a:t>
            </a:r>
          </a:p>
          <a:p>
            <a:endParaRPr lang="fr-FR" sz="2000" dirty="0">
              <a:solidFill>
                <a:srgbClr val="002060"/>
              </a:solidFill>
              <a:latin typeface="Montserrat Medium" panose="00000600000000000000" pitchFamily="2" charset="0"/>
            </a:endParaRPr>
          </a:p>
          <a:p>
            <a:pPr marL="203200" lvl="1" indent="-203200"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rgbClr val="002060"/>
                </a:solidFill>
                <a:latin typeface="Montserrat Medium" panose="00000600000000000000" pitchFamily="2" charset="0"/>
              </a:rPr>
              <a:t>Fichier informatique de la MGEN reçu en début d’année</a:t>
            </a:r>
          </a:p>
          <a:p>
            <a:pPr marL="203200" lvl="1" indent="-203200"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rgbClr val="002060"/>
                </a:solidFill>
                <a:latin typeface="Montserrat Medium" panose="00000600000000000000" pitchFamily="2" charset="0"/>
              </a:rPr>
              <a:t>Si absence de droits via le fichier, nous fournir votre attestation de droits de la MGEN-MAYENNE.</a:t>
            </a:r>
          </a:p>
        </p:txBody>
      </p:sp>
      <p:sp>
        <p:nvSpPr>
          <p:cNvPr id="9" name="Rectangle: Rounded Corners 7">
            <a:extLst>
              <a:ext uri="{FF2B5EF4-FFF2-40B4-BE49-F238E27FC236}">
                <a16:creationId xmlns:a16="http://schemas.microsoft.com/office/drawing/2014/main" id="{62522D58-0AE8-1F5A-215A-3A1CE1387CED}"/>
              </a:ext>
            </a:extLst>
          </p:cNvPr>
          <p:cNvSpPr/>
          <p:nvPr/>
        </p:nvSpPr>
        <p:spPr>
          <a:xfrm>
            <a:off x="8103547" y="1959657"/>
            <a:ext cx="3717141" cy="3976997"/>
          </a:xfrm>
          <a:prstGeom prst="roundRect">
            <a:avLst>
              <a:gd name="adj" fmla="val 1721"/>
            </a:avLst>
          </a:prstGeom>
          <a:solidFill>
            <a:schemeClr val="bg1"/>
          </a:solidFill>
          <a:ln>
            <a:noFill/>
          </a:ln>
          <a:effectLst>
            <a:outerShdw blurRad="571500" dist="254000" dir="5400000" sx="96000" sy="96000" algn="t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800"/>
              </a:spcAft>
            </a:pPr>
            <a:r>
              <a:rPr lang="fr-FR" sz="2500" b="1" dirty="0">
                <a:solidFill>
                  <a:srgbClr val="FFC000"/>
                </a:solidFill>
                <a:latin typeface="Montserrat Medium" panose="00000600000000000000" pitchFamily="2" charset="0"/>
              </a:rPr>
              <a:t>Pour la mise à jour de vos données personnelles:</a:t>
            </a:r>
          </a:p>
          <a:p>
            <a:pPr marL="342900" indent="-3429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002060"/>
                </a:solidFill>
                <a:latin typeface="Montserrat Medium" panose="00000600000000000000" pitchFamily="2" charset="0"/>
              </a:rPr>
              <a:t>Adresser vous au guichet CPS le plus proche (Siège ou antenne) </a:t>
            </a:r>
          </a:p>
          <a:p>
            <a:pPr marL="342900" indent="-3429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002060"/>
                </a:solidFill>
                <a:latin typeface="Montserrat Medium" panose="00000600000000000000" pitchFamily="2" charset="0"/>
              </a:rPr>
              <a:t>munis des pièces justificatives: pièce d’identité, adresse, boite postale, naissance, RIB…</a:t>
            </a:r>
            <a:endParaRPr lang="fr-FR" sz="2000" i="1" dirty="0">
              <a:solidFill>
                <a:srgbClr val="002060"/>
              </a:solidFill>
              <a:latin typeface="Montserrat Medium" panose="00000600000000000000" pitchFamily="2" charset="0"/>
            </a:endParaRPr>
          </a:p>
        </p:txBody>
      </p:sp>
      <p:sp>
        <p:nvSpPr>
          <p:cNvPr id="11" name="Rectangle: Rounded Corners 7">
            <a:extLst>
              <a:ext uri="{FF2B5EF4-FFF2-40B4-BE49-F238E27FC236}">
                <a16:creationId xmlns:a16="http://schemas.microsoft.com/office/drawing/2014/main" id="{62522D58-0AE8-1F5A-215A-3A1CE1387CED}"/>
              </a:ext>
            </a:extLst>
          </p:cNvPr>
          <p:cNvSpPr/>
          <p:nvPr/>
        </p:nvSpPr>
        <p:spPr>
          <a:xfrm>
            <a:off x="4240477" y="1959657"/>
            <a:ext cx="3717141" cy="3976997"/>
          </a:xfrm>
          <a:prstGeom prst="roundRect">
            <a:avLst>
              <a:gd name="adj" fmla="val 1721"/>
            </a:avLst>
          </a:prstGeom>
          <a:solidFill>
            <a:schemeClr val="bg1"/>
          </a:solidFill>
          <a:ln>
            <a:noFill/>
          </a:ln>
          <a:effectLst>
            <a:outerShdw blurRad="571500" dist="254000" dir="5400000" sx="96000" sy="96000" algn="t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500" b="1" dirty="0">
                <a:solidFill>
                  <a:srgbClr val="FFC000"/>
                </a:solidFill>
                <a:latin typeface="Montserrat Medium" panose="00000600000000000000" pitchFamily="2" charset="0"/>
              </a:rPr>
              <a:t>Prolongation de séjour:</a:t>
            </a:r>
          </a:p>
          <a:p>
            <a:endParaRPr lang="fr-FR" sz="2000" dirty="0">
              <a:solidFill>
                <a:srgbClr val="002060"/>
              </a:solidFill>
              <a:latin typeface="Montserrat Medium" panose="00000600000000000000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rgbClr val="002060"/>
                </a:solidFill>
                <a:latin typeface="Montserrat Medium" panose="00000600000000000000" pitchFamily="2" charset="0"/>
              </a:rPr>
              <a:t>Fournir nouveau 980.02 du Vice-rectorat de Polynésie française</a:t>
            </a:r>
          </a:p>
        </p:txBody>
      </p:sp>
      <p:grpSp>
        <p:nvGrpSpPr>
          <p:cNvPr id="12" name="Groupe 11"/>
          <p:cNvGrpSpPr/>
          <p:nvPr/>
        </p:nvGrpSpPr>
        <p:grpSpPr>
          <a:xfrm>
            <a:off x="322217" y="359611"/>
            <a:ext cx="11745249" cy="1151209"/>
            <a:chOff x="3623531" y="538093"/>
            <a:chExt cx="9062902" cy="1151209"/>
          </a:xfrm>
        </p:grpSpPr>
        <p:sp>
          <p:nvSpPr>
            <p:cNvPr id="13" name="Ellipse 12"/>
            <p:cNvSpPr/>
            <p:nvPr/>
          </p:nvSpPr>
          <p:spPr>
            <a:xfrm>
              <a:off x="3623531" y="538093"/>
              <a:ext cx="535299" cy="622300"/>
            </a:xfrm>
            <a:prstGeom prst="ellipse">
              <a:avLst/>
            </a:prstGeom>
            <a:solidFill>
              <a:srgbClr val="F7B71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4000" b="1" dirty="0">
                  <a:latin typeface="Poppins"/>
                </a:rPr>
                <a:t>2</a:t>
              </a:r>
            </a:p>
          </p:txBody>
        </p:sp>
        <p:sp>
          <p:nvSpPr>
            <p:cNvPr id="14" name="TextBox 48">
              <a:extLst>
                <a:ext uri="{FF2B5EF4-FFF2-40B4-BE49-F238E27FC236}">
                  <a16:creationId xmlns:a16="http://schemas.microsoft.com/office/drawing/2014/main" id="{6A6C9D72-76BC-27F3-DA47-97E52A09103B}"/>
                </a:ext>
              </a:extLst>
            </p:cNvPr>
            <p:cNvSpPr txBox="1"/>
            <p:nvPr/>
          </p:nvSpPr>
          <p:spPr>
            <a:xfrm>
              <a:off x="4214867" y="608429"/>
              <a:ext cx="8471566" cy="108087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fr-FR" sz="4000" dirty="0">
                  <a:solidFill>
                    <a:srgbClr val="002060"/>
                  </a:solidFill>
                  <a:latin typeface="Montserrat Medium"/>
                </a:rPr>
                <a:t>Vos démarches pendant votre séjour avec la C.P.S</a:t>
              </a:r>
              <a:endParaRPr lang="en-US" sz="4000" dirty="0">
                <a:solidFill>
                  <a:srgbClr val="002060"/>
                </a:solidFill>
                <a:latin typeface="Montserrat Medium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2932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9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Groupe 52"/>
          <p:cNvGrpSpPr/>
          <p:nvPr/>
        </p:nvGrpSpPr>
        <p:grpSpPr>
          <a:xfrm>
            <a:off x="1027612" y="518869"/>
            <a:ext cx="10266850" cy="647422"/>
            <a:chOff x="3623531" y="512971"/>
            <a:chExt cx="7414151" cy="647422"/>
          </a:xfrm>
        </p:grpSpPr>
        <p:sp>
          <p:nvSpPr>
            <p:cNvPr id="52" name="Ellipse 51"/>
            <p:cNvSpPr/>
            <p:nvPr/>
          </p:nvSpPr>
          <p:spPr>
            <a:xfrm>
              <a:off x="3623531" y="538093"/>
              <a:ext cx="471663" cy="622300"/>
            </a:xfrm>
            <a:prstGeom prst="ellipse">
              <a:avLst/>
            </a:prstGeom>
            <a:solidFill>
              <a:srgbClr val="F7B71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4000" b="1" dirty="0">
                  <a:latin typeface="Poppins"/>
                </a:rPr>
                <a:t>2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6A6C9D72-76BC-27F3-DA47-97E52A09103B}"/>
                </a:ext>
              </a:extLst>
            </p:cNvPr>
            <p:cNvSpPr txBox="1"/>
            <p:nvPr/>
          </p:nvSpPr>
          <p:spPr>
            <a:xfrm>
              <a:off x="4155844" y="512971"/>
              <a:ext cx="6881838" cy="6340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sz="4400" b="1" dirty="0">
                  <a:solidFill>
                    <a:srgbClr val="013A73"/>
                  </a:solidFill>
                  <a:latin typeface="Montserrat Medium" pitchFamily="2" charset="0"/>
                  <a:ea typeface="Roboto Black" panose="02000000000000000000" pitchFamily="2" charset="0"/>
                  <a:cs typeface="Open Sans" panose="020B0606030504020204" pitchFamily="34" charset="0"/>
                </a:rPr>
                <a:t>Pour info: La MGEN </a:t>
              </a:r>
              <a:r>
                <a:rPr lang="en-US" sz="4400" b="1" dirty="0" err="1">
                  <a:solidFill>
                    <a:srgbClr val="013A73"/>
                  </a:solidFill>
                  <a:latin typeface="Montserrat Medium" pitchFamily="2" charset="0"/>
                  <a:ea typeface="Roboto Black" panose="02000000000000000000" pitchFamily="2" charset="0"/>
                  <a:cs typeface="Open Sans" panose="020B0606030504020204" pitchFamily="34" charset="0"/>
                </a:rPr>
                <a:t>en</a:t>
              </a:r>
              <a:r>
                <a:rPr lang="en-US" sz="4400" b="1" dirty="0">
                  <a:solidFill>
                    <a:srgbClr val="013A73"/>
                  </a:solidFill>
                  <a:latin typeface="Montserrat Medium" pitchFamily="2" charset="0"/>
                  <a:ea typeface="Roboto Black" panose="02000000000000000000" pitchFamily="2" charset="0"/>
                  <a:cs typeface="Open Sans" panose="020B0606030504020204" pitchFamily="34" charset="0"/>
                </a:rPr>
                <a:t> </a:t>
              </a:r>
              <a:r>
                <a:rPr lang="en-US" sz="4400" b="1" dirty="0" err="1">
                  <a:solidFill>
                    <a:srgbClr val="013A73"/>
                  </a:solidFill>
                  <a:latin typeface="Montserrat Medium" pitchFamily="2" charset="0"/>
                  <a:ea typeface="Roboto Black" panose="02000000000000000000" pitchFamily="2" charset="0"/>
                  <a:cs typeface="Open Sans" panose="020B0606030504020204" pitchFamily="34" charset="0"/>
                </a:rPr>
                <a:t>Polynésie</a:t>
              </a:r>
              <a:endParaRPr lang="en-US" sz="4400" b="1" dirty="0">
                <a:solidFill>
                  <a:srgbClr val="013A73"/>
                </a:solidFill>
                <a:latin typeface="Montserrat Medium" pitchFamily="2" charset="0"/>
                <a:ea typeface="Roboto Black" panose="02000000000000000000" pitchFamily="2" charset="0"/>
                <a:cs typeface="Open Sans" panose="020B0606030504020204" pitchFamily="34" charset="0"/>
              </a:endParaRP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9DF18086-1E90-93B7-94F6-B12B902E8B0C}"/>
              </a:ext>
            </a:extLst>
          </p:cNvPr>
          <p:cNvSpPr/>
          <p:nvPr/>
        </p:nvSpPr>
        <p:spPr>
          <a:xfrm>
            <a:off x="18509" y="1729316"/>
            <a:ext cx="12198096" cy="4411703"/>
          </a:xfrm>
          <a:prstGeom prst="rect">
            <a:avLst/>
          </a:prstGeom>
          <a:blipFill>
            <a:blip r:embed="rId2" cstate="print"/>
            <a:srcRect/>
            <a:stretch>
              <a:fillRect l="-9503" r="-17073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6095" y="6106280"/>
            <a:ext cx="12192001" cy="192662"/>
          </a:xfrm>
          <a:prstGeom prst="rect">
            <a:avLst/>
          </a:prstGeom>
          <a:solidFill>
            <a:srgbClr val="F7B7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6" name="Groupe 5"/>
          <p:cNvGrpSpPr/>
          <p:nvPr/>
        </p:nvGrpSpPr>
        <p:grpSpPr>
          <a:xfrm>
            <a:off x="507783" y="2077947"/>
            <a:ext cx="11182525" cy="3740120"/>
            <a:chOff x="654340" y="2027613"/>
            <a:chExt cx="11182525" cy="3740120"/>
          </a:xfrm>
        </p:grpSpPr>
        <p:sp>
          <p:nvSpPr>
            <p:cNvPr id="22" name="TextBox 15">
              <a:extLst>
                <a:ext uri="{FF2B5EF4-FFF2-40B4-BE49-F238E27FC236}">
                  <a16:creationId xmlns:a16="http://schemas.microsoft.com/office/drawing/2014/main" id="{C39A2DBC-EBAE-DE1D-A8A9-B65082E06AC7}"/>
                </a:ext>
              </a:extLst>
            </p:cNvPr>
            <p:cNvSpPr txBox="1"/>
            <p:nvPr/>
          </p:nvSpPr>
          <p:spPr>
            <a:xfrm>
              <a:off x="6770859" y="3075843"/>
              <a:ext cx="1484728" cy="523220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>
              <a:defPPr>
                <a:defRPr lang="en-US"/>
              </a:defPPr>
              <a:lvl1pPr>
                <a:defRPr>
                  <a:gradFill>
                    <a:gsLst>
                      <a:gs pos="0">
                        <a:schemeClr val="accent1"/>
                      </a:gs>
                      <a:gs pos="100000">
                        <a:schemeClr val="accent2"/>
                      </a:gs>
                    </a:gsLst>
                    <a:lin ang="2700000" scaled="0"/>
                  </a:gradFill>
                  <a:latin typeface="Nexa Bold" panose="02000000000000000000" pitchFamily="50" charset="0"/>
                  <a:cs typeface="Segoe UI Light" panose="020B0502040204020203" pitchFamily="34" charset="0"/>
                </a:defRPr>
              </a:lvl1pPr>
            </a:lstStyle>
            <a:p>
              <a:pPr algn="ctr"/>
              <a:endParaRPr lang="en-US" sz="2800" b="1" dirty="0">
                <a:solidFill>
                  <a:srgbClr val="013A73"/>
                </a:solidFill>
                <a:latin typeface="Montserrat Medium" pitchFamily="2" charset="0"/>
              </a:endParaRPr>
            </a:p>
          </p:txBody>
        </p:sp>
        <p:pic>
          <p:nvPicPr>
            <p:cNvPr id="2" name="Image 1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162" t="13935" r="31921" b="15269"/>
            <a:stretch/>
          </p:blipFill>
          <p:spPr>
            <a:xfrm>
              <a:off x="654340" y="2027613"/>
              <a:ext cx="1256957" cy="1259456"/>
            </a:xfrm>
            <a:prstGeom prst="rect">
              <a:avLst/>
            </a:prstGeom>
          </p:spPr>
        </p:pic>
        <p:sp>
          <p:nvSpPr>
            <p:cNvPr id="14" name="ZoneTexte 13"/>
            <p:cNvSpPr txBox="1"/>
            <p:nvPr/>
          </p:nvSpPr>
          <p:spPr>
            <a:xfrm>
              <a:off x="6692397" y="2392322"/>
              <a:ext cx="514446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it-IT" sz="2000" dirty="0">
                <a:solidFill>
                  <a:srgbClr val="002060"/>
                </a:solidFill>
              </a:endParaRPr>
            </a:p>
          </p:txBody>
        </p:sp>
        <p:grpSp>
          <p:nvGrpSpPr>
            <p:cNvPr id="5" name="Groupe 4"/>
            <p:cNvGrpSpPr/>
            <p:nvPr/>
          </p:nvGrpSpPr>
          <p:grpSpPr>
            <a:xfrm>
              <a:off x="3872197" y="2032173"/>
              <a:ext cx="4344454" cy="1254896"/>
              <a:chOff x="-2487818" y="2181757"/>
              <a:chExt cx="4953240" cy="978418"/>
            </a:xfrm>
          </p:grpSpPr>
          <p:sp>
            <p:nvSpPr>
              <p:cNvPr id="16" name="Rectangle: Rounded Corners 7">
                <a:extLst>
                  <a:ext uri="{FF2B5EF4-FFF2-40B4-BE49-F238E27FC236}">
                    <a16:creationId xmlns:a16="http://schemas.microsoft.com/office/drawing/2014/main" id="{62522D58-0AE8-1F5A-215A-3A1CE1387CED}"/>
                  </a:ext>
                </a:extLst>
              </p:cNvPr>
              <p:cNvSpPr/>
              <p:nvPr/>
            </p:nvSpPr>
            <p:spPr>
              <a:xfrm>
                <a:off x="-2487818" y="2181757"/>
                <a:ext cx="4953240" cy="978418"/>
              </a:xfrm>
              <a:prstGeom prst="roundRect">
                <a:avLst>
                  <a:gd name="adj" fmla="val 1721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571500" dist="254000" dir="5400000" sx="96000" sy="96000" algn="t" rotWithShape="0">
                  <a:prstClr val="black">
                    <a:alpha val="1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7" name="ZoneTexte 16"/>
              <p:cNvSpPr txBox="1"/>
              <p:nvPr/>
            </p:nvSpPr>
            <p:spPr>
              <a:xfrm>
                <a:off x="-2245803" y="2227591"/>
                <a:ext cx="4214465" cy="7678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2000" b="1" dirty="0">
                    <a:solidFill>
                      <a:srgbClr val="0070C0"/>
                    </a:solidFill>
                    <a:latin typeface="Montserrat Medium"/>
                  </a:rPr>
                  <a:t>Adresse</a:t>
                </a:r>
              </a:p>
              <a:p>
                <a:pPr algn="ctr"/>
                <a:r>
                  <a:rPr lang="fr-FR" sz="2000" b="1" dirty="0">
                    <a:solidFill>
                      <a:srgbClr val="0070C0"/>
                    </a:solidFill>
                    <a:latin typeface="Montserrat Medium"/>
                  </a:rPr>
                  <a:t> </a:t>
                </a:r>
                <a:r>
                  <a:rPr lang="fr-FR" dirty="0">
                    <a:solidFill>
                      <a:srgbClr val="002060"/>
                    </a:solidFill>
                  </a:rPr>
                  <a:t>107 Rue Paul </a:t>
                </a:r>
                <a:r>
                  <a:rPr lang="fr-FR" dirty="0" err="1">
                    <a:solidFill>
                      <a:srgbClr val="002060"/>
                    </a:solidFill>
                  </a:rPr>
                  <a:t>Bernière</a:t>
                </a:r>
                <a:r>
                  <a:rPr lang="fr-FR" dirty="0">
                    <a:solidFill>
                      <a:srgbClr val="002060"/>
                    </a:solidFill>
                  </a:rPr>
                  <a:t> 98716 PIRAE</a:t>
                </a:r>
              </a:p>
            </p:txBody>
          </p:sp>
        </p:grpSp>
        <p:grpSp>
          <p:nvGrpSpPr>
            <p:cNvPr id="4" name="Groupe 3"/>
            <p:cNvGrpSpPr/>
            <p:nvPr/>
          </p:nvGrpSpPr>
          <p:grpSpPr>
            <a:xfrm>
              <a:off x="3492276" y="3374849"/>
              <a:ext cx="5272005" cy="1099539"/>
              <a:chOff x="8374661" y="5449718"/>
              <a:chExt cx="8630011" cy="1010877"/>
            </a:xfrm>
          </p:grpSpPr>
          <p:sp>
            <p:nvSpPr>
              <p:cNvPr id="19" name="Rectangle: Rounded Corners 7">
                <a:extLst>
                  <a:ext uri="{FF2B5EF4-FFF2-40B4-BE49-F238E27FC236}">
                    <a16:creationId xmlns:a16="http://schemas.microsoft.com/office/drawing/2014/main" id="{62522D58-0AE8-1F5A-215A-3A1CE1387CED}"/>
                  </a:ext>
                </a:extLst>
              </p:cNvPr>
              <p:cNvSpPr/>
              <p:nvPr/>
            </p:nvSpPr>
            <p:spPr>
              <a:xfrm>
                <a:off x="8374661" y="5449718"/>
                <a:ext cx="8630011" cy="1010877"/>
              </a:xfrm>
              <a:prstGeom prst="roundRect">
                <a:avLst>
                  <a:gd name="adj" fmla="val 1721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571500" dist="254000" dir="5400000" sx="96000" sy="96000" algn="t" rotWithShape="0">
                  <a:prstClr val="black">
                    <a:alpha val="1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0" name="ZoneTexte 19"/>
              <p:cNvSpPr txBox="1"/>
              <p:nvPr/>
            </p:nvSpPr>
            <p:spPr>
              <a:xfrm>
                <a:off x="8943713" y="5500691"/>
                <a:ext cx="7060134" cy="8771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2000" b="1" dirty="0">
                    <a:solidFill>
                      <a:srgbClr val="0070C0"/>
                    </a:solidFill>
                    <a:latin typeface="Montserrat Medium"/>
                  </a:rPr>
                  <a:t>Permanence téléphonique</a:t>
                </a:r>
                <a:endParaRPr lang="fr-FR" dirty="0">
                  <a:solidFill>
                    <a:srgbClr val="002060"/>
                  </a:solidFill>
                </a:endParaRPr>
              </a:p>
              <a:p>
                <a:pPr algn="ctr">
                  <a:buNone/>
                </a:pPr>
                <a:r>
                  <a:rPr lang="fr-FR" dirty="0">
                    <a:solidFill>
                      <a:srgbClr val="002060"/>
                    </a:solidFill>
                  </a:rPr>
                  <a:t>40 548 999 </a:t>
                </a:r>
              </a:p>
              <a:p>
                <a:pPr algn="ctr">
                  <a:buNone/>
                </a:pPr>
                <a:r>
                  <a:rPr lang="fr-FR" dirty="0">
                    <a:solidFill>
                      <a:srgbClr val="002060"/>
                    </a:solidFill>
                  </a:rPr>
                  <a:t>lundi au vendredi : 13H30 – 15H30</a:t>
                </a:r>
              </a:p>
            </p:txBody>
          </p:sp>
        </p:grpSp>
        <p:sp>
          <p:nvSpPr>
            <p:cNvPr id="23" name="Rectangle: Rounded Corners 7">
              <a:extLst>
                <a:ext uri="{FF2B5EF4-FFF2-40B4-BE49-F238E27FC236}">
                  <a16:creationId xmlns:a16="http://schemas.microsoft.com/office/drawing/2014/main" id="{62522D58-0AE8-1F5A-215A-3A1CE1387CED}"/>
                </a:ext>
              </a:extLst>
            </p:cNvPr>
            <p:cNvSpPr/>
            <p:nvPr/>
          </p:nvSpPr>
          <p:spPr>
            <a:xfrm>
              <a:off x="3286429" y="4587719"/>
              <a:ext cx="5683697" cy="1180014"/>
            </a:xfrm>
            <a:prstGeom prst="roundRect">
              <a:avLst>
                <a:gd name="adj" fmla="val 1721"/>
              </a:avLst>
            </a:prstGeom>
            <a:solidFill>
              <a:schemeClr val="bg1"/>
            </a:solidFill>
            <a:ln>
              <a:noFill/>
            </a:ln>
            <a:effectLst>
              <a:outerShdw blurRad="571500" dist="254000" dir="5400000" sx="96000" sy="96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fr-FR" sz="2000" b="1" dirty="0">
                  <a:solidFill>
                    <a:srgbClr val="0070C0"/>
                  </a:solidFill>
                  <a:latin typeface="Montserrat Medium"/>
                </a:rPr>
                <a:t>Site internet  </a:t>
              </a:r>
            </a:p>
            <a:p>
              <a:pPr algn="ctr">
                <a:lnSpc>
                  <a:spcPct val="150000"/>
                </a:lnSpc>
                <a:buNone/>
              </a:pPr>
              <a:r>
                <a:rPr lang="fr-FR" dirty="0">
                  <a:solidFill>
                    <a:srgbClr val="002060"/>
                  </a:solidFill>
                </a:rPr>
                <a:t>MGEN – Espace Mutuel de Polynésie </a:t>
              </a:r>
            </a:p>
            <a:p>
              <a:pPr algn="ctr"/>
              <a:endParaRPr lang="en-ID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641141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3B80A144-E9DB-09CB-CE78-7EDBC7BF6E5C}"/>
              </a:ext>
            </a:extLst>
          </p:cNvPr>
          <p:cNvSpPr/>
          <p:nvPr/>
        </p:nvSpPr>
        <p:spPr>
          <a:xfrm>
            <a:off x="0" y="0"/>
            <a:ext cx="3136900" cy="6858000"/>
          </a:xfrm>
          <a:prstGeom prst="rect">
            <a:avLst/>
          </a:prstGeom>
          <a:solidFill>
            <a:srgbClr val="013A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49426B4-D527-4386-9544-49942A6FE08C}"/>
              </a:ext>
            </a:extLst>
          </p:cNvPr>
          <p:cNvSpPr txBox="1"/>
          <p:nvPr/>
        </p:nvSpPr>
        <p:spPr>
          <a:xfrm>
            <a:off x="4363361" y="1478172"/>
            <a:ext cx="5150785" cy="687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fr-FR" sz="4800" b="1" dirty="0">
                <a:solidFill>
                  <a:srgbClr val="013A73"/>
                </a:solidFill>
                <a:latin typeface="Montserrat" pitchFamily="2" charset="0"/>
              </a:rPr>
              <a:t>Partie 3</a:t>
            </a:r>
            <a:endParaRPr lang="en-US" sz="4800" b="1" dirty="0">
              <a:solidFill>
                <a:srgbClr val="013A73"/>
              </a:solidFill>
              <a:latin typeface="Montserrat Medium" pitchFamily="2" charset="0"/>
              <a:ea typeface="Roboto Black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B80A144-E9DB-09CB-CE78-7EDBC7BF6E5C}"/>
              </a:ext>
            </a:extLst>
          </p:cNvPr>
          <p:cNvSpPr/>
          <p:nvPr/>
        </p:nvSpPr>
        <p:spPr>
          <a:xfrm>
            <a:off x="3098800" y="0"/>
            <a:ext cx="211666" cy="6858000"/>
          </a:xfrm>
          <a:prstGeom prst="rect">
            <a:avLst/>
          </a:prstGeom>
          <a:solidFill>
            <a:srgbClr val="F7B7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0" name="Image 39">
            <a:extLst>
              <a:ext uri="{FF2B5EF4-FFF2-40B4-BE49-F238E27FC236}">
                <a16:creationId xmlns:a16="http://schemas.microsoft.com/office/drawing/2014/main" id="{2B21B832-F06A-4A89-4FEA-C5F3A4CEF30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3152" y="1497905"/>
            <a:ext cx="3263265" cy="3657525"/>
          </a:xfrm>
          <a:custGeom>
            <a:avLst/>
            <a:gdLst>
              <a:gd name="connsiteX0" fmla="*/ 0 w 3946606"/>
              <a:gd name="connsiteY0" fmla="*/ 0 h 4430626"/>
              <a:gd name="connsiteX1" fmla="*/ 3946606 w 3946606"/>
              <a:gd name="connsiteY1" fmla="*/ 0 h 4430626"/>
              <a:gd name="connsiteX2" fmla="*/ 3946606 w 3946606"/>
              <a:gd name="connsiteY2" fmla="*/ 4430626 h 4430626"/>
              <a:gd name="connsiteX3" fmla="*/ 0 w 3946606"/>
              <a:gd name="connsiteY3" fmla="*/ 4430626 h 4430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46606" h="4430626">
                <a:moveTo>
                  <a:pt x="0" y="0"/>
                </a:moveTo>
                <a:lnTo>
                  <a:pt x="3946606" y="0"/>
                </a:lnTo>
                <a:lnTo>
                  <a:pt x="3946606" y="4430626"/>
                </a:lnTo>
                <a:lnTo>
                  <a:pt x="0" y="4430626"/>
                </a:lnTo>
                <a:close/>
              </a:path>
            </a:pathLst>
          </a:cu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8EF92121-787C-E89E-CDFD-7239D620577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06384" y="2614190"/>
            <a:ext cx="1389416" cy="1304925"/>
          </a:xfrm>
          <a:prstGeom prst="rect">
            <a:avLst/>
          </a:prstGeom>
        </p:spPr>
      </p:pic>
      <p:sp>
        <p:nvSpPr>
          <p:cNvPr id="13" name="TextBox 16">
            <a:extLst>
              <a:ext uri="{FF2B5EF4-FFF2-40B4-BE49-F238E27FC236}">
                <a16:creationId xmlns:a16="http://schemas.microsoft.com/office/drawing/2014/main" id="{E49426B4-D527-4386-9544-49942A6FE08C}"/>
              </a:ext>
            </a:extLst>
          </p:cNvPr>
          <p:cNvSpPr txBox="1"/>
          <p:nvPr/>
        </p:nvSpPr>
        <p:spPr>
          <a:xfrm>
            <a:off x="4363361" y="4044045"/>
            <a:ext cx="7297343" cy="1274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fr-FR" sz="4800" b="1" dirty="0">
                <a:solidFill>
                  <a:srgbClr val="013A73"/>
                </a:solidFill>
                <a:latin typeface="Montserrat" pitchFamily="2" charset="0"/>
              </a:rPr>
              <a:t>TATOU, </a:t>
            </a:r>
          </a:p>
          <a:p>
            <a:pPr>
              <a:lnSpc>
                <a:spcPct val="80000"/>
              </a:lnSpc>
            </a:pPr>
            <a:r>
              <a:rPr lang="fr-FR" sz="4800" b="1" dirty="0">
                <a:solidFill>
                  <a:srgbClr val="013A73"/>
                </a:solidFill>
                <a:latin typeface="Montserrat" pitchFamily="2" charset="0"/>
                <a:ea typeface="Roboto Black" panose="02000000000000000000" pitchFamily="2" charset="0"/>
                <a:cs typeface="Open Sans" panose="020B0606030504020204" pitchFamily="34" charset="0"/>
              </a:rPr>
              <a:t>Votre espace en ligne</a:t>
            </a:r>
            <a:endParaRPr lang="en-US" sz="4800" b="1" dirty="0">
              <a:solidFill>
                <a:srgbClr val="013A73"/>
              </a:solidFill>
              <a:latin typeface="Montserrat Medium" pitchFamily="2" charset="0"/>
              <a:ea typeface="Roboto Black" panose="02000000000000000000" pitchFamily="2" charset="0"/>
              <a:cs typeface="Open Sans" panose="020B0606030504020204" pitchFamily="34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1219" y="2331259"/>
            <a:ext cx="5381625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2326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DF18086-1E90-93B7-94F6-B12B902E8B0C}"/>
              </a:ext>
            </a:extLst>
          </p:cNvPr>
          <p:cNvSpPr/>
          <p:nvPr/>
        </p:nvSpPr>
        <p:spPr>
          <a:xfrm>
            <a:off x="0" y="1694576"/>
            <a:ext cx="12198096" cy="4411703"/>
          </a:xfrm>
          <a:prstGeom prst="rect">
            <a:avLst/>
          </a:prstGeom>
          <a:blipFill>
            <a:blip r:embed="rId2" cstate="print"/>
            <a:srcRect/>
            <a:stretch>
              <a:fillRect l="-9503" r="-17073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53" name="Groupe 52"/>
          <p:cNvGrpSpPr/>
          <p:nvPr/>
        </p:nvGrpSpPr>
        <p:grpSpPr>
          <a:xfrm>
            <a:off x="1572667" y="379725"/>
            <a:ext cx="9622972" cy="1156735"/>
            <a:chOff x="4046859" y="582245"/>
            <a:chExt cx="7544811" cy="815898"/>
          </a:xfrm>
        </p:grpSpPr>
        <p:sp>
          <p:nvSpPr>
            <p:cNvPr id="52" name="Ellipse 51"/>
            <p:cNvSpPr/>
            <p:nvPr/>
          </p:nvSpPr>
          <p:spPr>
            <a:xfrm>
              <a:off x="4046859" y="582245"/>
              <a:ext cx="521729" cy="622300"/>
            </a:xfrm>
            <a:prstGeom prst="ellipse">
              <a:avLst/>
            </a:prstGeom>
            <a:solidFill>
              <a:srgbClr val="F7B71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5000" b="1" dirty="0"/>
                <a:t>3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6A6C9D72-76BC-27F3-DA47-97E52A09103B}"/>
                </a:ext>
              </a:extLst>
            </p:cNvPr>
            <p:cNvSpPr txBox="1"/>
            <p:nvPr/>
          </p:nvSpPr>
          <p:spPr>
            <a:xfrm>
              <a:off x="4046859" y="671031"/>
              <a:ext cx="7544811" cy="72711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fr-FR" sz="4400" b="1" dirty="0">
                  <a:solidFill>
                    <a:srgbClr val="013A73"/>
                  </a:solidFill>
                  <a:latin typeface="Montserrat Medium" pitchFamily="2" charset="0"/>
                  <a:ea typeface="Roboto Black" panose="02000000000000000000" pitchFamily="2" charset="0"/>
                  <a:cs typeface="Open Sans" panose="020B0606030504020204" pitchFamily="34" charset="0"/>
                </a:rPr>
                <a:t>TATOU, Votre espace en ligne</a:t>
              </a:r>
            </a:p>
            <a:p>
              <a:pPr algn="ctr">
                <a:lnSpc>
                  <a:spcPct val="80000"/>
                </a:lnSpc>
              </a:pPr>
              <a:r>
                <a:rPr lang="fr-FR" sz="3200" b="1" dirty="0">
                  <a:solidFill>
                    <a:srgbClr val="013A73"/>
                  </a:solidFill>
                  <a:latin typeface="Montserrat Medium" pitchFamily="2" charset="0"/>
                  <a:ea typeface="Roboto Black" panose="02000000000000000000" pitchFamily="2" charset="0"/>
                  <a:cs typeface="Open Sans" panose="020B0606030504020204" pitchFamily="34" charset="0"/>
                </a:rPr>
                <a:t>inscriptiontatou@cps.pf</a:t>
              </a:r>
              <a:endParaRPr lang="en-US" sz="3200" b="1" dirty="0">
                <a:solidFill>
                  <a:srgbClr val="013A73"/>
                </a:solidFill>
                <a:latin typeface="Montserrat Medium" pitchFamily="2" charset="0"/>
                <a:ea typeface="Roboto Black" panose="02000000000000000000" pitchFamily="2" charset="0"/>
                <a:cs typeface="Open Sans" panose="020B0606030504020204" pitchFamily="34" charset="0"/>
              </a:endParaRPr>
            </a:p>
          </p:txBody>
        </p:sp>
      </p:grpSp>
      <p:sp>
        <p:nvSpPr>
          <p:cNvPr id="8" name="Rectangle 7"/>
          <p:cNvSpPr/>
          <p:nvPr/>
        </p:nvSpPr>
        <p:spPr>
          <a:xfrm>
            <a:off x="6095" y="6106280"/>
            <a:ext cx="12192001" cy="192662"/>
          </a:xfrm>
          <a:prstGeom prst="rect">
            <a:avLst/>
          </a:prstGeom>
          <a:solidFill>
            <a:srgbClr val="F7B7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TextBox 15">
            <a:extLst>
              <a:ext uri="{FF2B5EF4-FFF2-40B4-BE49-F238E27FC236}">
                <a16:creationId xmlns:a16="http://schemas.microsoft.com/office/drawing/2014/main" id="{C39A2DBC-EBAE-DE1D-A8A9-B65082E06AC7}"/>
              </a:ext>
            </a:extLst>
          </p:cNvPr>
          <p:cNvSpPr txBox="1"/>
          <p:nvPr/>
        </p:nvSpPr>
        <p:spPr>
          <a:xfrm>
            <a:off x="6770859" y="3075843"/>
            <a:ext cx="1484728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>
              <a:defRPr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2700000" scaled="0"/>
                </a:gradFill>
                <a:latin typeface="Nexa Bold" panose="02000000000000000000" pitchFamily="50" charset="0"/>
                <a:cs typeface="Segoe UI Light" panose="020B0502040204020203" pitchFamily="34" charset="0"/>
              </a:defRPr>
            </a:lvl1pPr>
          </a:lstStyle>
          <a:p>
            <a:pPr algn="ctr"/>
            <a:endParaRPr lang="en-US" sz="2800" b="1" dirty="0">
              <a:solidFill>
                <a:srgbClr val="013A73"/>
              </a:solidFill>
              <a:latin typeface="Montserrat Medium" pitchFamily="2" charset="0"/>
            </a:endParaRPr>
          </a:p>
        </p:txBody>
      </p:sp>
      <p:grpSp>
        <p:nvGrpSpPr>
          <p:cNvPr id="2" name="Groupe 1"/>
          <p:cNvGrpSpPr/>
          <p:nvPr/>
        </p:nvGrpSpPr>
        <p:grpSpPr>
          <a:xfrm>
            <a:off x="439569" y="2037806"/>
            <a:ext cx="2780285" cy="3727267"/>
            <a:chOff x="439569" y="2037806"/>
            <a:chExt cx="2780285" cy="3727267"/>
          </a:xfrm>
        </p:grpSpPr>
        <p:sp>
          <p:nvSpPr>
            <p:cNvPr id="18" name="Rectangle: Rounded Corners 7">
              <a:extLst>
                <a:ext uri="{FF2B5EF4-FFF2-40B4-BE49-F238E27FC236}">
                  <a16:creationId xmlns:a16="http://schemas.microsoft.com/office/drawing/2014/main" id="{62522D58-0AE8-1F5A-215A-3A1CE1387CED}"/>
                </a:ext>
              </a:extLst>
            </p:cNvPr>
            <p:cNvSpPr/>
            <p:nvPr/>
          </p:nvSpPr>
          <p:spPr>
            <a:xfrm>
              <a:off x="439569" y="2037806"/>
              <a:ext cx="2780285" cy="3727267"/>
            </a:xfrm>
            <a:prstGeom prst="roundRect">
              <a:avLst>
                <a:gd name="adj" fmla="val 1721"/>
              </a:avLst>
            </a:prstGeom>
            <a:solidFill>
              <a:schemeClr val="bg1"/>
            </a:solidFill>
            <a:ln>
              <a:noFill/>
            </a:ln>
            <a:effectLst>
              <a:outerShdw blurRad="571500" dist="254000" dir="5400000" sx="96000" sy="96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pic>
          <p:nvPicPr>
            <p:cNvPr id="21" name="Image 2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1578" y="2552793"/>
              <a:ext cx="2496266" cy="2697291"/>
            </a:xfrm>
            <a:prstGeom prst="rect">
              <a:avLst/>
            </a:prstGeom>
          </p:spPr>
        </p:pic>
      </p:grpSp>
      <p:sp>
        <p:nvSpPr>
          <p:cNvPr id="23" name="Rectangle: Rounded Corners 7">
            <a:extLst>
              <a:ext uri="{FF2B5EF4-FFF2-40B4-BE49-F238E27FC236}">
                <a16:creationId xmlns:a16="http://schemas.microsoft.com/office/drawing/2014/main" id="{62522D58-0AE8-1F5A-215A-3A1CE1387CED}"/>
              </a:ext>
            </a:extLst>
          </p:cNvPr>
          <p:cNvSpPr/>
          <p:nvPr/>
        </p:nvSpPr>
        <p:spPr>
          <a:xfrm>
            <a:off x="3484220" y="1937535"/>
            <a:ext cx="8321477" cy="910534"/>
          </a:xfrm>
          <a:prstGeom prst="roundRect">
            <a:avLst>
              <a:gd name="adj" fmla="val 1721"/>
            </a:avLst>
          </a:prstGeom>
          <a:solidFill>
            <a:schemeClr val="bg1"/>
          </a:solidFill>
          <a:ln>
            <a:noFill/>
          </a:ln>
          <a:effectLst>
            <a:outerShdw blurRad="571500" dist="254000" dir="5400000" sx="96000" sy="96000" algn="t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rgbClr val="002060"/>
                </a:solidFill>
                <a:latin typeface="Montserrat Medium"/>
              </a:rPr>
              <a:t>Un espace CPS en ligne gratuit, personnel et sécurisé qui vous permet d’accéder à vos informations en ligne,</a:t>
            </a:r>
          </a:p>
          <a:p>
            <a:pPr algn="ctr"/>
            <a:r>
              <a:rPr lang="fr-FR" sz="2000" b="1" dirty="0">
                <a:solidFill>
                  <a:srgbClr val="FFC000"/>
                </a:solidFill>
                <a:latin typeface="Montserrat Medium"/>
              </a:rPr>
              <a:t>24h sur 24 et 7j sur 7.</a:t>
            </a:r>
          </a:p>
        </p:txBody>
      </p:sp>
      <p:sp>
        <p:nvSpPr>
          <p:cNvPr id="31" name="TextBox 18">
            <a:extLst>
              <a:ext uri="{FF2B5EF4-FFF2-40B4-BE49-F238E27FC236}">
                <a16:creationId xmlns:a16="http://schemas.microsoft.com/office/drawing/2014/main" id="{9FED19CD-D506-E7DC-76DC-05BE128E3EC8}"/>
              </a:ext>
            </a:extLst>
          </p:cNvPr>
          <p:cNvSpPr txBox="1"/>
          <p:nvPr/>
        </p:nvSpPr>
        <p:spPr>
          <a:xfrm>
            <a:off x="9501994" y="3260506"/>
            <a:ext cx="2106380" cy="5653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>
              <a:defRPr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2700000" scaled="0"/>
                </a:gradFill>
                <a:latin typeface="Nexa Bold" panose="02000000000000000000" pitchFamily="50" charset="0"/>
                <a:cs typeface="Segoe UI Light" panose="020B0502040204020203" pitchFamily="34" charset="0"/>
              </a:defRPr>
            </a:lvl1pPr>
          </a:lstStyle>
          <a:p>
            <a:pPr algn="ctr"/>
            <a:endParaRPr lang="fr-FR" sz="2800" b="1" dirty="0">
              <a:solidFill>
                <a:srgbClr val="013A73"/>
              </a:solidFill>
              <a:latin typeface="Montserrat Medium" pitchFamily="2" charset="0"/>
            </a:endParaRPr>
          </a:p>
        </p:txBody>
      </p:sp>
      <p:grpSp>
        <p:nvGrpSpPr>
          <p:cNvPr id="6" name="Groupe 5"/>
          <p:cNvGrpSpPr/>
          <p:nvPr/>
        </p:nvGrpSpPr>
        <p:grpSpPr>
          <a:xfrm>
            <a:off x="4142526" y="3075843"/>
            <a:ext cx="2710080" cy="2689230"/>
            <a:chOff x="3437050" y="3091028"/>
            <a:chExt cx="2710080" cy="2674045"/>
          </a:xfrm>
        </p:grpSpPr>
        <p:grpSp>
          <p:nvGrpSpPr>
            <p:cNvPr id="3" name="Groupe 2"/>
            <p:cNvGrpSpPr/>
            <p:nvPr/>
          </p:nvGrpSpPr>
          <p:grpSpPr>
            <a:xfrm>
              <a:off x="3437050" y="3091028"/>
              <a:ext cx="2710080" cy="2674045"/>
              <a:chOff x="3437050" y="3091028"/>
              <a:chExt cx="2710080" cy="2674045"/>
            </a:xfrm>
          </p:grpSpPr>
          <p:sp>
            <p:nvSpPr>
              <p:cNvPr id="26" name="Rectangle: Rounded Corners 7">
                <a:extLst>
                  <a:ext uri="{FF2B5EF4-FFF2-40B4-BE49-F238E27FC236}">
                    <a16:creationId xmlns:a16="http://schemas.microsoft.com/office/drawing/2014/main" id="{62522D58-0AE8-1F5A-215A-3A1CE1387CED}"/>
                  </a:ext>
                </a:extLst>
              </p:cNvPr>
              <p:cNvSpPr/>
              <p:nvPr/>
            </p:nvSpPr>
            <p:spPr>
              <a:xfrm>
                <a:off x="3437050" y="3091028"/>
                <a:ext cx="2710080" cy="2674045"/>
              </a:xfrm>
              <a:prstGeom prst="roundRect">
                <a:avLst>
                  <a:gd name="adj" fmla="val 1721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571500" dist="254000" dir="5400000" sx="96000" sy="96000" algn="t" rotWithShape="0">
                  <a:prstClr val="black">
                    <a:alpha val="1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endParaRPr lang="fr-FR" sz="1600" dirty="0">
                  <a:solidFill>
                    <a:schemeClr val="tx1"/>
                  </a:solidFill>
                  <a:latin typeface="Montserrat Medium"/>
                </a:endParaRP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fr-FR" sz="1600" dirty="0">
                    <a:solidFill>
                      <a:srgbClr val="10053E"/>
                    </a:solidFill>
                    <a:latin typeface="Montserrat Medium"/>
                  </a:rPr>
                  <a:t>Votre dossier CPS</a:t>
                </a: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fr-FR" sz="1600" dirty="0">
                    <a:solidFill>
                      <a:srgbClr val="10053E"/>
                    </a:solidFill>
                    <a:latin typeface="Montserrat Medium"/>
                  </a:rPr>
                  <a:t>Vos remboursements</a:t>
                </a: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fr-FR" sz="1600" dirty="0">
                    <a:solidFill>
                      <a:srgbClr val="10053E"/>
                    </a:solidFill>
                    <a:latin typeface="Montserrat Medium"/>
                  </a:rPr>
                  <a:t>Vos paiements…</a:t>
                </a:r>
              </a:p>
            </p:txBody>
          </p:sp>
          <p:sp>
            <p:nvSpPr>
              <p:cNvPr id="29" name="TextBox 15">
                <a:extLst>
                  <a:ext uri="{FF2B5EF4-FFF2-40B4-BE49-F238E27FC236}">
                    <a16:creationId xmlns:a16="http://schemas.microsoft.com/office/drawing/2014/main" id="{C39A2DBC-EBAE-DE1D-A8A9-B65082E06AC7}"/>
                  </a:ext>
                </a:extLst>
              </p:cNvPr>
              <p:cNvSpPr txBox="1"/>
              <p:nvPr/>
            </p:nvSpPr>
            <p:spPr>
              <a:xfrm>
                <a:off x="4066016" y="3205715"/>
                <a:ext cx="1546938" cy="565355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>
                <a:defPPr>
                  <a:defRPr lang="en-US"/>
                </a:defPPr>
                <a:lvl1pPr>
                  <a:defRPr>
                    <a:gradFill>
                      <a:gsLst>
                        <a:gs pos="0">
                          <a:schemeClr val="accent1"/>
                        </a:gs>
                        <a:gs pos="100000">
                          <a:schemeClr val="accent2"/>
                        </a:gs>
                      </a:gsLst>
                      <a:lin ang="2700000" scaled="0"/>
                    </a:gradFill>
                    <a:latin typeface="Nexa Bold" panose="02000000000000000000" pitchFamily="50" charset="0"/>
                    <a:cs typeface="Segoe UI Light" panose="020B0502040204020203" pitchFamily="34" charset="0"/>
                  </a:defRPr>
                </a:lvl1pPr>
              </a:lstStyle>
              <a:p>
                <a:pPr algn="ctr"/>
                <a:r>
                  <a:rPr lang="fr-FR" sz="2800" b="1" baseline="30000" dirty="0">
                    <a:solidFill>
                      <a:srgbClr val="FFC000"/>
                    </a:solidFill>
                    <a:latin typeface="Montserrat Medium" pitchFamily="2" charset="0"/>
                  </a:rPr>
                  <a:t>Consulter</a:t>
                </a:r>
                <a:endParaRPr lang="fr-FR" sz="2800" b="1" dirty="0">
                  <a:solidFill>
                    <a:srgbClr val="FFC000"/>
                  </a:solidFill>
                  <a:latin typeface="Montserrat Medium" pitchFamily="2" charset="0"/>
                </a:endParaRPr>
              </a:p>
            </p:txBody>
          </p:sp>
        </p:grpSp>
        <p:cxnSp>
          <p:nvCxnSpPr>
            <p:cNvPr id="32" name="Straight Connector 24">
              <a:extLst>
                <a:ext uri="{FF2B5EF4-FFF2-40B4-BE49-F238E27FC236}">
                  <a16:creationId xmlns:a16="http://schemas.microsoft.com/office/drawing/2014/main" id="{1ABC9438-36C5-BA99-BE3F-0BA39FF09779}"/>
                </a:ext>
              </a:extLst>
            </p:cNvPr>
            <p:cNvCxnSpPr>
              <a:cxnSpLocks/>
            </p:cNvCxnSpPr>
            <p:nvPr/>
          </p:nvCxnSpPr>
          <p:spPr>
            <a:xfrm>
              <a:off x="4041988" y="3570600"/>
              <a:ext cx="1626555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e 6"/>
          <p:cNvGrpSpPr/>
          <p:nvPr/>
        </p:nvGrpSpPr>
        <p:grpSpPr>
          <a:xfrm>
            <a:off x="8302285" y="3113278"/>
            <a:ext cx="2615737" cy="2674045"/>
            <a:chOff x="6337091" y="3091028"/>
            <a:chExt cx="2615737" cy="2674045"/>
          </a:xfrm>
        </p:grpSpPr>
        <p:grpSp>
          <p:nvGrpSpPr>
            <p:cNvPr id="4" name="Groupe 3"/>
            <p:cNvGrpSpPr/>
            <p:nvPr/>
          </p:nvGrpSpPr>
          <p:grpSpPr>
            <a:xfrm>
              <a:off x="6337091" y="3091028"/>
              <a:ext cx="2615737" cy="2674045"/>
              <a:chOff x="6337091" y="3091028"/>
              <a:chExt cx="2615737" cy="2674045"/>
            </a:xfrm>
          </p:grpSpPr>
          <p:sp>
            <p:nvSpPr>
              <p:cNvPr id="27" name="Rectangle: Rounded Corners 8">
                <a:extLst>
                  <a:ext uri="{FF2B5EF4-FFF2-40B4-BE49-F238E27FC236}">
                    <a16:creationId xmlns:a16="http://schemas.microsoft.com/office/drawing/2014/main" id="{3938CFF2-F9AA-1DC6-6D29-239A9BEDE095}"/>
                  </a:ext>
                </a:extLst>
              </p:cNvPr>
              <p:cNvSpPr/>
              <p:nvPr/>
            </p:nvSpPr>
            <p:spPr>
              <a:xfrm>
                <a:off x="6337091" y="3091028"/>
                <a:ext cx="2615737" cy="2674045"/>
              </a:xfrm>
              <a:prstGeom prst="roundRect">
                <a:avLst>
                  <a:gd name="adj" fmla="val 1721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571500" dist="254000" dir="5400000" sx="96000" sy="96000" algn="t" rotWithShape="0">
                  <a:prstClr val="black">
                    <a:alpha val="1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fr-FR" sz="1600" dirty="0">
                    <a:solidFill>
                      <a:schemeClr val="tx1"/>
                    </a:solidFill>
                    <a:latin typeface="Montserrat Medium"/>
                  </a:rPr>
                  <a:t>Votre carte CPS</a:t>
                </a: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fr-FR" sz="1600" dirty="0">
                    <a:solidFill>
                      <a:schemeClr val="tx1"/>
                    </a:solidFill>
                    <a:latin typeface="Montserrat Medium"/>
                  </a:rPr>
                  <a:t>Votre relevé de soins</a:t>
                </a: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fr-FR" sz="1600" dirty="0">
                    <a:solidFill>
                      <a:schemeClr val="tx1"/>
                    </a:solidFill>
                    <a:latin typeface="Montserrat Medium"/>
                  </a:rPr>
                  <a:t>Votre relevé de paiements…</a:t>
                </a:r>
              </a:p>
            </p:txBody>
          </p:sp>
          <p:sp>
            <p:nvSpPr>
              <p:cNvPr id="30" name="TextBox 16">
                <a:extLst>
                  <a:ext uri="{FF2B5EF4-FFF2-40B4-BE49-F238E27FC236}">
                    <a16:creationId xmlns:a16="http://schemas.microsoft.com/office/drawing/2014/main" id="{7C3845A0-1117-57B1-A533-ECB911AD98EF}"/>
                  </a:ext>
                </a:extLst>
              </p:cNvPr>
              <p:cNvSpPr txBox="1"/>
              <p:nvPr/>
            </p:nvSpPr>
            <p:spPr>
              <a:xfrm>
                <a:off x="6845791" y="3205715"/>
                <a:ext cx="1826302" cy="565355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>
                <a:defPPr>
                  <a:defRPr lang="en-US"/>
                </a:defPPr>
                <a:lvl1pPr>
                  <a:defRPr>
                    <a:gradFill>
                      <a:gsLst>
                        <a:gs pos="0">
                          <a:schemeClr val="accent1"/>
                        </a:gs>
                        <a:gs pos="100000">
                          <a:schemeClr val="accent2"/>
                        </a:gs>
                      </a:gsLst>
                      <a:lin ang="2700000" scaled="0"/>
                    </a:gradFill>
                    <a:latin typeface="Nexa Bold" panose="02000000000000000000" pitchFamily="50" charset="0"/>
                    <a:cs typeface="Segoe UI Light" panose="020B0502040204020203" pitchFamily="34" charset="0"/>
                  </a:defRPr>
                </a:lvl1pPr>
              </a:lstStyle>
              <a:p>
                <a:pPr algn="ctr"/>
                <a:r>
                  <a:rPr lang="fr-FR" sz="2800" b="1" baseline="30000" dirty="0">
                    <a:solidFill>
                      <a:srgbClr val="FFC000"/>
                    </a:solidFill>
                    <a:latin typeface="Montserrat Medium" pitchFamily="2" charset="0"/>
                  </a:rPr>
                  <a:t>Télécharger</a:t>
                </a:r>
                <a:endParaRPr lang="fr-FR" sz="2800" b="1" dirty="0">
                  <a:solidFill>
                    <a:srgbClr val="FFC000"/>
                  </a:solidFill>
                  <a:latin typeface="Montserrat Medium" pitchFamily="2" charset="0"/>
                </a:endParaRPr>
              </a:p>
            </p:txBody>
          </p:sp>
        </p:grpSp>
        <p:cxnSp>
          <p:nvCxnSpPr>
            <p:cNvPr id="33" name="Straight Connector 30">
              <a:extLst>
                <a:ext uri="{FF2B5EF4-FFF2-40B4-BE49-F238E27FC236}">
                  <a16:creationId xmlns:a16="http://schemas.microsoft.com/office/drawing/2014/main" id="{FC7419F3-D1E7-6BA0-70E2-99EC067790D0}"/>
                </a:ext>
              </a:extLst>
            </p:cNvPr>
            <p:cNvCxnSpPr>
              <a:cxnSpLocks/>
            </p:cNvCxnSpPr>
            <p:nvPr/>
          </p:nvCxnSpPr>
          <p:spPr>
            <a:xfrm>
              <a:off x="6903695" y="3599100"/>
              <a:ext cx="1626555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41413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DF18086-1E90-93B7-94F6-B12B902E8B0C}"/>
              </a:ext>
            </a:extLst>
          </p:cNvPr>
          <p:cNvSpPr/>
          <p:nvPr/>
        </p:nvSpPr>
        <p:spPr>
          <a:xfrm>
            <a:off x="0" y="1694576"/>
            <a:ext cx="12198096" cy="4411703"/>
          </a:xfrm>
          <a:prstGeom prst="rect">
            <a:avLst/>
          </a:prstGeom>
          <a:blipFill>
            <a:blip r:embed="rId2" cstate="print"/>
            <a:srcRect/>
            <a:stretch>
              <a:fillRect l="-9503" r="-17073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6095" y="6106280"/>
            <a:ext cx="12192001" cy="192662"/>
          </a:xfrm>
          <a:prstGeom prst="rect">
            <a:avLst/>
          </a:prstGeom>
          <a:solidFill>
            <a:srgbClr val="F7B7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: Rounded Corners 7">
            <a:extLst>
              <a:ext uri="{FF2B5EF4-FFF2-40B4-BE49-F238E27FC236}">
                <a16:creationId xmlns:a16="http://schemas.microsoft.com/office/drawing/2014/main" id="{62522D58-0AE8-1F5A-215A-3A1CE1387CED}"/>
              </a:ext>
            </a:extLst>
          </p:cNvPr>
          <p:cNvSpPr/>
          <p:nvPr/>
        </p:nvSpPr>
        <p:spPr>
          <a:xfrm>
            <a:off x="685802" y="1994976"/>
            <a:ext cx="10773560" cy="765501"/>
          </a:xfrm>
          <a:prstGeom prst="roundRect">
            <a:avLst>
              <a:gd name="adj" fmla="val 1721"/>
            </a:avLst>
          </a:prstGeom>
          <a:solidFill>
            <a:schemeClr val="bg1"/>
          </a:solidFill>
          <a:ln>
            <a:noFill/>
          </a:ln>
          <a:effectLst>
            <a:outerShdw blurRad="571500" dist="254000" dir="5400000" sx="96000" sy="96000" algn="t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5000" b="1" cap="all" dirty="0">
                <a:solidFill>
                  <a:srgbClr val="FFC000"/>
                </a:solidFill>
                <a:latin typeface="Montserrat Medium"/>
              </a:rPr>
              <a:t>Adhérer </a:t>
            </a:r>
            <a:r>
              <a:rPr lang="fr-FR" b="1" dirty="0">
                <a:solidFill>
                  <a:srgbClr val="002060"/>
                </a:solidFill>
                <a:latin typeface="Montserrat Medium"/>
              </a:rPr>
              <a:t>: il faut être majeur, avoir un n° DN et avoir une adresse e-mail </a:t>
            </a:r>
          </a:p>
        </p:txBody>
      </p:sp>
      <p:grpSp>
        <p:nvGrpSpPr>
          <p:cNvPr id="12" name="Group 5">
            <a:extLst>
              <a:ext uri="{FF2B5EF4-FFF2-40B4-BE49-F238E27FC236}">
                <a16:creationId xmlns:a16="http://schemas.microsoft.com/office/drawing/2014/main" id="{77AF7608-CFA1-258D-7BC6-D1AB7133DE67}"/>
              </a:ext>
            </a:extLst>
          </p:cNvPr>
          <p:cNvGrpSpPr/>
          <p:nvPr/>
        </p:nvGrpSpPr>
        <p:grpSpPr>
          <a:xfrm>
            <a:off x="685802" y="2885198"/>
            <a:ext cx="10560081" cy="3011647"/>
            <a:chOff x="812225" y="1878686"/>
            <a:chExt cx="10531670" cy="4712158"/>
          </a:xfrm>
        </p:grpSpPr>
        <p:sp>
          <p:nvSpPr>
            <p:cNvPr id="13" name="Rectangle: Rounded Corners 7">
              <a:extLst>
                <a:ext uri="{FF2B5EF4-FFF2-40B4-BE49-F238E27FC236}">
                  <a16:creationId xmlns:a16="http://schemas.microsoft.com/office/drawing/2014/main" id="{62522D58-0AE8-1F5A-215A-3A1CE1387CED}"/>
                </a:ext>
              </a:extLst>
            </p:cNvPr>
            <p:cNvSpPr/>
            <p:nvPr/>
          </p:nvSpPr>
          <p:spPr>
            <a:xfrm>
              <a:off x="812225" y="1878686"/>
              <a:ext cx="3950048" cy="4712158"/>
            </a:xfrm>
            <a:prstGeom prst="roundRect">
              <a:avLst>
                <a:gd name="adj" fmla="val 1721"/>
              </a:avLst>
            </a:prstGeom>
            <a:solidFill>
              <a:schemeClr val="bg1"/>
            </a:solidFill>
            <a:ln>
              <a:noFill/>
            </a:ln>
            <a:effectLst>
              <a:outerShdw blurRad="571500" dist="254000" dir="5400000" sx="96000" sy="96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42900" indent="-342900">
                <a:buFont typeface="+mj-lt"/>
                <a:buAutoNum type="arabicPeriod"/>
              </a:pPr>
              <a:r>
                <a:rPr lang="fr-FR" dirty="0">
                  <a:solidFill>
                    <a:srgbClr val="002060"/>
                  </a:solidFill>
                  <a:latin typeface="Montserrat Medium"/>
                </a:rPr>
                <a:t>Connectez vous sur </a:t>
              </a:r>
              <a:r>
                <a:rPr lang="fr-FR" b="1" dirty="0">
                  <a:solidFill>
                    <a:srgbClr val="FFC000"/>
                  </a:solidFill>
                  <a:latin typeface="Montserrat Medium"/>
                </a:rPr>
                <a:t>tatou.cps.pf</a:t>
              </a:r>
            </a:p>
            <a:p>
              <a:pPr marL="342900" indent="-342900">
                <a:buFont typeface="+mj-lt"/>
                <a:buAutoNum type="arabicPeriod"/>
              </a:pPr>
              <a:r>
                <a:rPr lang="fr-FR" dirty="0">
                  <a:solidFill>
                    <a:srgbClr val="002060"/>
                  </a:solidFill>
                  <a:latin typeface="Montserrat Medium"/>
                </a:rPr>
                <a:t>Cliquez sur “s’inscrire à Tatou”</a:t>
              </a:r>
            </a:p>
          </p:txBody>
        </p:sp>
        <p:sp>
          <p:nvSpPr>
            <p:cNvPr id="17" name="TextBox 15">
              <a:extLst>
                <a:ext uri="{FF2B5EF4-FFF2-40B4-BE49-F238E27FC236}">
                  <a16:creationId xmlns:a16="http://schemas.microsoft.com/office/drawing/2014/main" id="{C39A2DBC-EBAE-DE1D-A8A9-B65082E06AC7}"/>
                </a:ext>
              </a:extLst>
            </p:cNvPr>
            <p:cNvSpPr txBox="1"/>
            <p:nvPr/>
          </p:nvSpPr>
          <p:spPr>
            <a:xfrm>
              <a:off x="1259925" y="2087289"/>
              <a:ext cx="3036358" cy="818653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>
              <a:defPPr>
                <a:defRPr lang="en-US"/>
              </a:defPPr>
              <a:lvl1pPr>
                <a:defRPr>
                  <a:gradFill>
                    <a:gsLst>
                      <a:gs pos="0">
                        <a:schemeClr val="accent1"/>
                      </a:gs>
                      <a:gs pos="100000">
                        <a:schemeClr val="accent2"/>
                      </a:gs>
                    </a:gsLst>
                    <a:lin ang="2700000" scaled="0"/>
                  </a:gradFill>
                  <a:latin typeface="Nexa Bold" panose="02000000000000000000" pitchFamily="50" charset="0"/>
                  <a:cs typeface="Segoe UI Light" panose="020B0502040204020203" pitchFamily="34" charset="0"/>
                </a:defRPr>
              </a:lvl1pPr>
            </a:lstStyle>
            <a:p>
              <a:pPr algn="ctr"/>
              <a:r>
                <a:rPr lang="fr-FR" sz="2800" b="1" baseline="30000" dirty="0">
                  <a:solidFill>
                    <a:srgbClr val="FFC000"/>
                  </a:solidFill>
                  <a:latin typeface="Montserrat Medium" pitchFamily="2" charset="0"/>
                </a:rPr>
                <a:t>Procédure</a:t>
              </a:r>
              <a:r>
                <a:rPr lang="fr-FR" sz="2800" b="1" dirty="0">
                  <a:solidFill>
                    <a:srgbClr val="FFC000"/>
                  </a:solidFill>
                  <a:latin typeface="Montserrat Medium" pitchFamily="2" charset="0"/>
                </a:rPr>
                <a:t> </a:t>
              </a:r>
              <a:r>
                <a:rPr lang="fr-FR" sz="2800" b="1" baseline="30000" dirty="0">
                  <a:solidFill>
                    <a:srgbClr val="FFC000"/>
                  </a:solidFill>
                  <a:latin typeface="Montserrat Medium" pitchFamily="2" charset="0"/>
                </a:rPr>
                <a:t>d’adhésion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FED19CD-D506-E7DC-76DC-05BE128E3EC8}"/>
                </a:ext>
              </a:extLst>
            </p:cNvPr>
            <p:cNvSpPr txBox="1"/>
            <p:nvPr/>
          </p:nvSpPr>
          <p:spPr>
            <a:xfrm>
              <a:off x="8557211" y="2190044"/>
              <a:ext cx="2786684" cy="818653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>
              <a:defPPr>
                <a:defRPr lang="en-US"/>
              </a:defPPr>
              <a:lvl1pPr>
                <a:defRPr>
                  <a:gradFill>
                    <a:gsLst>
                      <a:gs pos="0">
                        <a:schemeClr val="accent1"/>
                      </a:gs>
                      <a:gs pos="100000">
                        <a:schemeClr val="accent2"/>
                      </a:gs>
                    </a:gsLst>
                    <a:lin ang="2700000" scaled="0"/>
                  </a:gradFill>
                  <a:latin typeface="Nexa Bold" panose="02000000000000000000" pitchFamily="50" charset="0"/>
                  <a:cs typeface="Segoe UI Light" panose="020B0502040204020203" pitchFamily="34" charset="0"/>
                </a:defRPr>
              </a:lvl1pPr>
            </a:lstStyle>
            <a:p>
              <a:pPr algn="ctr"/>
              <a:endParaRPr lang="en-US" sz="2800" b="1" dirty="0">
                <a:solidFill>
                  <a:srgbClr val="013A73"/>
                </a:solidFill>
                <a:latin typeface="Montserrat Medium" pitchFamily="2" charset="0"/>
              </a:endParaRPr>
            </a:p>
          </p:txBody>
        </p:sp>
        <p:cxnSp>
          <p:nvCxnSpPr>
            <p:cNvPr id="20" name="Straight Connector 24">
              <a:extLst>
                <a:ext uri="{FF2B5EF4-FFF2-40B4-BE49-F238E27FC236}">
                  <a16:creationId xmlns:a16="http://schemas.microsoft.com/office/drawing/2014/main" id="{1ABC9438-36C5-BA99-BE3F-0BA39FF09779}"/>
                </a:ext>
              </a:extLst>
            </p:cNvPr>
            <p:cNvCxnSpPr>
              <a:cxnSpLocks/>
            </p:cNvCxnSpPr>
            <p:nvPr/>
          </p:nvCxnSpPr>
          <p:spPr>
            <a:xfrm>
              <a:off x="1702159" y="2681332"/>
              <a:ext cx="2151888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TextBox 15">
            <a:extLst>
              <a:ext uri="{FF2B5EF4-FFF2-40B4-BE49-F238E27FC236}">
                <a16:creationId xmlns:a16="http://schemas.microsoft.com/office/drawing/2014/main" id="{C39A2DBC-EBAE-DE1D-A8A9-B65082E06AC7}"/>
              </a:ext>
            </a:extLst>
          </p:cNvPr>
          <p:cNvSpPr txBox="1"/>
          <p:nvPr/>
        </p:nvSpPr>
        <p:spPr>
          <a:xfrm>
            <a:off x="6770859" y="3075843"/>
            <a:ext cx="1484728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>
              <a:defRPr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2700000" scaled="0"/>
                </a:gradFill>
                <a:latin typeface="Nexa Bold" panose="02000000000000000000" pitchFamily="50" charset="0"/>
                <a:cs typeface="Segoe UI Light" panose="020B0502040204020203" pitchFamily="34" charset="0"/>
              </a:defRPr>
            </a:lvl1pPr>
          </a:lstStyle>
          <a:p>
            <a:pPr algn="ctr"/>
            <a:endParaRPr lang="en-US" sz="2800" b="1" dirty="0">
              <a:solidFill>
                <a:srgbClr val="013A73"/>
              </a:solidFill>
              <a:latin typeface="Montserrat Medium" pitchFamily="2" charset="0"/>
            </a:endParaRPr>
          </a:p>
        </p:txBody>
      </p:sp>
      <p:grpSp>
        <p:nvGrpSpPr>
          <p:cNvPr id="4" name="Groupe 3"/>
          <p:cNvGrpSpPr/>
          <p:nvPr/>
        </p:nvGrpSpPr>
        <p:grpSpPr>
          <a:xfrm>
            <a:off x="4823671" y="2885198"/>
            <a:ext cx="6635691" cy="2960429"/>
            <a:chOff x="4823671" y="2885198"/>
            <a:chExt cx="6635691" cy="2960429"/>
          </a:xfrm>
        </p:grpSpPr>
        <p:pic>
          <p:nvPicPr>
            <p:cNvPr id="2" name="Image 1"/>
            <p:cNvPicPr>
              <a:picLocks noChangeAspect="1"/>
            </p:cNvPicPr>
            <p:nvPr/>
          </p:nvPicPr>
          <p:blipFill rotWithShape="1">
            <a:blip r:embed="rId3" cstate="print"/>
            <a:srcRect l="7049" t="4298" r="9088" b="12701"/>
            <a:stretch/>
          </p:blipFill>
          <p:spPr>
            <a:xfrm>
              <a:off x="4823671" y="2885198"/>
              <a:ext cx="6635691" cy="2960429"/>
            </a:xfrm>
            <a:prstGeom prst="rect">
              <a:avLst/>
            </a:prstGeom>
          </p:spPr>
        </p:pic>
        <p:sp>
          <p:nvSpPr>
            <p:cNvPr id="3" name="Rectangle 2"/>
            <p:cNvSpPr/>
            <p:nvPr/>
          </p:nvSpPr>
          <p:spPr>
            <a:xfrm>
              <a:off x="8112154" y="3732135"/>
              <a:ext cx="3246540" cy="1678764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6" name="Groupe 15"/>
          <p:cNvGrpSpPr/>
          <p:nvPr/>
        </p:nvGrpSpPr>
        <p:grpSpPr>
          <a:xfrm>
            <a:off x="1572667" y="379725"/>
            <a:ext cx="10288407" cy="771257"/>
            <a:chOff x="4046859" y="582245"/>
            <a:chExt cx="8066540" cy="688909"/>
          </a:xfrm>
        </p:grpSpPr>
        <p:sp>
          <p:nvSpPr>
            <p:cNvPr id="18" name="Ellipse 17"/>
            <p:cNvSpPr/>
            <p:nvPr/>
          </p:nvSpPr>
          <p:spPr>
            <a:xfrm>
              <a:off x="4046859" y="582245"/>
              <a:ext cx="521729" cy="622300"/>
            </a:xfrm>
            <a:prstGeom prst="ellipse">
              <a:avLst/>
            </a:prstGeom>
            <a:solidFill>
              <a:srgbClr val="F7B71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5000" b="1" dirty="0"/>
                <a:t>3</a:t>
              </a:r>
            </a:p>
          </p:txBody>
        </p:sp>
        <p:sp>
          <p:nvSpPr>
            <p:cNvPr id="21" name="TextBox 48">
              <a:extLst>
                <a:ext uri="{FF2B5EF4-FFF2-40B4-BE49-F238E27FC236}">
                  <a16:creationId xmlns:a16="http://schemas.microsoft.com/office/drawing/2014/main" id="{6A6C9D72-76BC-27F3-DA47-97E52A09103B}"/>
                </a:ext>
              </a:extLst>
            </p:cNvPr>
            <p:cNvSpPr txBox="1"/>
            <p:nvPr/>
          </p:nvSpPr>
          <p:spPr>
            <a:xfrm>
              <a:off x="4568588" y="701221"/>
              <a:ext cx="7544811" cy="56993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fr-FR" sz="4400" b="1" dirty="0">
                  <a:solidFill>
                    <a:srgbClr val="013A73"/>
                  </a:solidFill>
                  <a:latin typeface="Montserrat Medium" pitchFamily="2" charset="0"/>
                  <a:ea typeface="Roboto Black" panose="02000000000000000000" pitchFamily="2" charset="0"/>
                  <a:cs typeface="Open Sans" panose="020B0606030504020204" pitchFamily="34" charset="0"/>
                </a:rPr>
                <a:t>TATOU, Votre espace en ligne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55637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DF18086-1E90-93B7-94F6-B12B902E8B0C}"/>
              </a:ext>
            </a:extLst>
          </p:cNvPr>
          <p:cNvSpPr/>
          <p:nvPr/>
        </p:nvSpPr>
        <p:spPr>
          <a:xfrm>
            <a:off x="0" y="1694576"/>
            <a:ext cx="12198096" cy="4411703"/>
          </a:xfrm>
          <a:prstGeom prst="rect">
            <a:avLst/>
          </a:prstGeom>
          <a:blipFill>
            <a:blip r:embed="rId2" cstate="print"/>
            <a:srcRect/>
            <a:stretch>
              <a:fillRect l="-9503" r="-17073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6095" y="6106280"/>
            <a:ext cx="12192001" cy="192662"/>
          </a:xfrm>
          <a:prstGeom prst="rect">
            <a:avLst/>
          </a:prstGeom>
          <a:solidFill>
            <a:srgbClr val="F7B7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TextBox 15">
            <a:extLst>
              <a:ext uri="{FF2B5EF4-FFF2-40B4-BE49-F238E27FC236}">
                <a16:creationId xmlns:a16="http://schemas.microsoft.com/office/drawing/2014/main" id="{C39A2DBC-EBAE-DE1D-A8A9-B65082E06AC7}"/>
              </a:ext>
            </a:extLst>
          </p:cNvPr>
          <p:cNvSpPr txBox="1"/>
          <p:nvPr/>
        </p:nvSpPr>
        <p:spPr>
          <a:xfrm>
            <a:off x="6770859" y="3075843"/>
            <a:ext cx="1484728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>
              <a:defRPr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2700000" scaled="0"/>
                </a:gradFill>
                <a:latin typeface="Nexa Bold" panose="02000000000000000000" pitchFamily="50" charset="0"/>
                <a:cs typeface="Segoe UI Light" panose="020B0502040204020203" pitchFamily="34" charset="0"/>
              </a:defRPr>
            </a:lvl1pPr>
          </a:lstStyle>
          <a:p>
            <a:pPr algn="ctr"/>
            <a:endParaRPr lang="en-US" sz="2800" b="1" dirty="0">
              <a:solidFill>
                <a:srgbClr val="013A73"/>
              </a:solidFill>
              <a:latin typeface="Montserrat Medium" pitchFamily="2" charset="0"/>
            </a:endParaRPr>
          </a:p>
        </p:txBody>
      </p:sp>
      <p:grpSp>
        <p:nvGrpSpPr>
          <p:cNvPr id="2" name="Groupe 1"/>
          <p:cNvGrpSpPr/>
          <p:nvPr/>
        </p:nvGrpSpPr>
        <p:grpSpPr>
          <a:xfrm>
            <a:off x="4742509" y="2893246"/>
            <a:ext cx="6716853" cy="2985269"/>
            <a:chOff x="4742509" y="2893246"/>
            <a:chExt cx="6716853" cy="2985269"/>
          </a:xfrm>
        </p:grpSpPr>
        <p:pic>
          <p:nvPicPr>
            <p:cNvPr id="4" name="Image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42509" y="2893246"/>
              <a:ext cx="6716853" cy="2985269"/>
            </a:xfrm>
            <a:prstGeom prst="rect">
              <a:avLst/>
            </a:prstGeom>
          </p:spPr>
        </p:pic>
        <p:sp>
          <p:nvSpPr>
            <p:cNvPr id="5" name="ZoneTexte 4"/>
            <p:cNvSpPr txBox="1"/>
            <p:nvPr/>
          </p:nvSpPr>
          <p:spPr>
            <a:xfrm>
              <a:off x="6581197" y="4124270"/>
              <a:ext cx="3879876" cy="2616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r-FR" sz="1100" b="1" dirty="0">
                  <a:solidFill>
                    <a:srgbClr val="00B0F0"/>
                  </a:solidFill>
                </a:rPr>
                <a:t>Choisissez et répondez à deux questions différentes</a:t>
              </a:r>
            </a:p>
          </p:txBody>
        </p:sp>
        <p:sp>
          <p:nvSpPr>
            <p:cNvPr id="18" name="ZoneTexte 17"/>
            <p:cNvSpPr txBox="1"/>
            <p:nvPr/>
          </p:nvSpPr>
          <p:spPr>
            <a:xfrm>
              <a:off x="6581197" y="3215000"/>
              <a:ext cx="3879876" cy="2616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r-FR" sz="1100" b="1" dirty="0">
                  <a:solidFill>
                    <a:srgbClr val="00B0F0"/>
                  </a:solidFill>
                </a:rPr>
                <a:t>Votre identité</a:t>
              </a:r>
            </a:p>
          </p:txBody>
        </p:sp>
      </p:grpSp>
      <p:grpSp>
        <p:nvGrpSpPr>
          <p:cNvPr id="12" name="Group 5">
            <a:extLst>
              <a:ext uri="{FF2B5EF4-FFF2-40B4-BE49-F238E27FC236}">
                <a16:creationId xmlns:a16="http://schemas.microsoft.com/office/drawing/2014/main" id="{77AF7608-CFA1-258D-7BC6-D1AB7133DE67}"/>
              </a:ext>
            </a:extLst>
          </p:cNvPr>
          <p:cNvGrpSpPr/>
          <p:nvPr/>
        </p:nvGrpSpPr>
        <p:grpSpPr>
          <a:xfrm>
            <a:off x="685802" y="2885198"/>
            <a:ext cx="10560081" cy="3011647"/>
            <a:chOff x="812225" y="1878686"/>
            <a:chExt cx="10531670" cy="4712158"/>
          </a:xfrm>
        </p:grpSpPr>
        <p:sp>
          <p:nvSpPr>
            <p:cNvPr id="13" name="Rectangle: Rounded Corners 7">
              <a:extLst>
                <a:ext uri="{FF2B5EF4-FFF2-40B4-BE49-F238E27FC236}">
                  <a16:creationId xmlns:a16="http://schemas.microsoft.com/office/drawing/2014/main" id="{62522D58-0AE8-1F5A-215A-3A1CE1387CED}"/>
                </a:ext>
              </a:extLst>
            </p:cNvPr>
            <p:cNvSpPr/>
            <p:nvPr/>
          </p:nvSpPr>
          <p:spPr>
            <a:xfrm>
              <a:off x="812225" y="1878686"/>
              <a:ext cx="3950048" cy="4712158"/>
            </a:xfrm>
            <a:prstGeom prst="roundRect">
              <a:avLst>
                <a:gd name="adj" fmla="val 1721"/>
              </a:avLst>
            </a:prstGeom>
            <a:solidFill>
              <a:schemeClr val="bg1"/>
            </a:solidFill>
            <a:ln>
              <a:noFill/>
            </a:ln>
            <a:effectLst>
              <a:outerShdw blurRad="571500" dist="254000" dir="5400000" sx="96000" sy="96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42900" indent="-342900">
                <a:buFont typeface="+mj-lt"/>
                <a:buAutoNum type="arabicPeriod" startAt="3"/>
              </a:pPr>
              <a:r>
                <a:rPr lang="fr-FR" sz="1700" dirty="0">
                  <a:solidFill>
                    <a:srgbClr val="002060"/>
                  </a:solidFill>
                  <a:latin typeface="Montserrat Medium"/>
                </a:rPr>
                <a:t>Remplissez le formulaire </a:t>
              </a:r>
            </a:p>
            <a:p>
              <a:pPr marL="342900" indent="-342900">
                <a:buFont typeface="+mj-lt"/>
                <a:buAutoNum type="arabicPeriod" startAt="3"/>
              </a:pPr>
              <a:r>
                <a:rPr lang="fr-FR" sz="1700" dirty="0">
                  <a:solidFill>
                    <a:srgbClr val="002060"/>
                  </a:solidFill>
                  <a:latin typeface="Montserrat Medium"/>
                </a:rPr>
                <a:t>Répondez à 2 questions :</a:t>
              </a:r>
            </a:p>
            <a:p>
              <a:pPr marL="800100" lvl="1" indent="-342900">
                <a:buFont typeface="Arial" panose="020B0604020202020204" pitchFamily="34" charset="0"/>
                <a:buChar char="•"/>
              </a:pPr>
              <a:r>
                <a:rPr lang="fr-FR" sz="1700" dirty="0">
                  <a:solidFill>
                    <a:srgbClr val="002060"/>
                  </a:solidFill>
                  <a:latin typeface="Montserrat Medium"/>
                </a:rPr>
                <a:t>Votre n° de compte bancaire</a:t>
              </a:r>
            </a:p>
            <a:p>
              <a:pPr marL="800100" lvl="1" indent="-342900">
                <a:buFont typeface="Arial" panose="020B0604020202020204" pitchFamily="34" charset="0"/>
                <a:buChar char="•"/>
              </a:pPr>
              <a:r>
                <a:rPr lang="fr-FR" sz="1700" dirty="0">
                  <a:solidFill>
                    <a:srgbClr val="002060"/>
                  </a:solidFill>
                  <a:latin typeface="Montserrat Medium"/>
                </a:rPr>
                <a:t>Votre n° NIR </a:t>
              </a:r>
            </a:p>
            <a:p>
              <a:pPr marL="342900" indent="-342900">
                <a:buFont typeface="+mj-lt"/>
                <a:buAutoNum type="arabicPeriod" startAt="5"/>
              </a:pPr>
              <a:r>
                <a:rPr lang="fr-FR" sz="1700" dirty="0">
                  <a:solidFill>
                    <a:srgbClr val="002060"/>
                  </a:solidFill>
                  <a:latin typeface="Montserrat Medium"/>
                </a:rPr>
                <a:t>Vous recevrez un code par SMS et un mail pour finaliser l’inscription</a:t>
              </a:r>
            </a:p>
          </p:txBody>
        </p:sp>
        <p:sp>
          <p:nvSpPr>
            <p:cNvPr id="17" name="TextBox 15">
              <a:extLst>
                <a:ext uri="{FF2B5EF4-FFF2-40B4-BE49-F238E27FC236}">
                  <a16:creationId xmlns:a16="http://schemas.microsoft.com/office/drawing/2014/main" id="{C39A2DBC-EBAE-DE1D-A8A9-B65082E06AC7}"/>
                </a:ext>
              </a:extLst>
            </p:cNvPr>
            <p:cNvSpPr txBox="1"/>
            <p:nvPr/>
          </p:nvSpPr>
          <p:spPr>
            <a:xfrm>
              <a:off x="1259925" y="1923771"/>
              <a:ext cx="3036358" cy="818653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>
              <a:defPPr>
                <a:defRPr lang="en-US"/>
              </a:defPPr>
              <a:lvl1pPr>
                <a:defRPr>
                  <a:gradFill>
                    <a:gsLst>
                      <a:gs pos="0">
                        <a:schemeClr val="accent1"/>
                      </a:gs>
                      <a:gs pos="100000">
                        <a:schemeClr val="accent2"/>
                      </a:gs>
                    </a:gsLst>
                    <a:lin ang="2700000" scaled="0"/>
                  </a:gradFill>
                  <a:latin typeface="Nexa Bold" panose="02000000000000000000" pitchFamily="50" charset="0"/>
                  <a:cs typeface="Segoe UI Light" panose="020B0502040204020203" pitchFamily="34" charset="0"/>
                </a:defRPr>
              </a:lvl1pPr>
            </a:lstStyle>
            <a:p>
              <a:pPr algn="ctr"/>
              <a:r>
                <a:rPr lang="fr-FR" sz="2800" b="1" baseline="30000" dirty="0">
                  <a:solidFill>
                    <a:srgbClr val="FFC000"/>
                  </a:solidFill>
                  <a:latin typeface="Montserrat Medium" pitchFamily="2" charset="0"/>
                </a:rPr>
                <a:t>Procédure</a:t>
              </a:r>
              <a:r>
                <a:rPr lang="fr-FR" sz="2800" b="1" dirty="0">
                  <a:solidFill>
                    <a:srgbClr val="FFC000"/>
                  </a:solidFill>
                  <a:latin typeface="Montserrat Medium" pitchFamily="2" charset="0"/>
                </a:rPr>
                <a:t> </a:t>
              </a:r>
              <a:r>
                <a:rPr lang="fr-FR" sz="2800" b="1" baseline="30000" dirty="0">
                  <a:solidFill>
                    <a:srgbClr val="FFC000"/>
                  </a:solidFill>
                  <a:latin typeface="Montserrat Medium" pitchFamily="2" charset="0"/>
                </a:rPr>
                <a:t>d’adhésion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FED19CD-D506-E7DC-76DC-05BE128E3EC8}"/>
                </a:ext>
              </a:extLst>
            </p:cNvPr>
            <p:cNvSpPr txBox="1"/>
            <p:nvPr/>
          </p:nvSpPr>
          <p:spPr>
            <a:xfrm>
              <a:off x="8557211" y="2190044"/>
              <a:ext cx="2786684" cy="818653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>
              <a:defPPr>
                <a:defRPr lang="en-US"/>
              </a:defPPr>
              <a:lvl1pPr>
                <a:defRPr>
                  <a:gradFill>
                    <a:gsLst>
                      <a:gs pos="0">
                        <a:schemeClr val="accent1"/>
                      </a:gs>
                      <a:gs pos="100000">
                        <a:schemeClr val="accent2"/>
                      </a:gs>
                    </a:gsLst>
                    <a:lin ang="2700000" scaled="0"/>
                  </a:gradFill>
                  <a:latin typeface="Nexa Bold" panose="02000000000000000000" pitchFamily="50" charset="0"/>
                  <a:cs typeface="Segoe UI Light" panose="020B0502040204020203" pitchFamily="34" charset="0"/>
                </a:defRPr>
              </a:lvl1pPr>
            </a:lstStyle>
            <a:p>
              <a:pPr algn="ctr"/>
              <a:endParaRPr lang="en-US" sz="2800" b="1" dirty="0">
                <a:solidFill>
                  <a:srgbClr val="013A73"/>
                </a:solidFill>
                <a:latin typeface="Montserrat Medium" pitchFamily="2" charset="0"/>
              </a:endParaRPr>
            </a:p>
          </p:txBody>
        </p:sp>
        <p:cxnSp>
          <p:nvCxnSpPr>
            <p:cNvPr id="20" name="Straight Connector 24">
              <a:extLst>
                <a:ext uri="{FF2B5EF4-FFF2-40B4-BE49-F238E27FC236}">
                  <a16:creationId xmlns:a16="http://schemas.microsoft.com/office/drawing/2014/main" id="{1ABC9438-36C5-BA99-BE3F-0BA39FF09779}"/>
                </a:ext>
              </a:extLst>
            </p:cNvPr>
            <p:cNvCxnSpPr>
              <a:cxnSpLocks/>
            </p:cNvCxnSpPr>
            <p:nvPr/>
          </p:nvCxnSpPr>
          <p:spPr>
            <a:xfrm>
              <a:off x="1702159" y="2545067"/>
              <a:ext cx="2151888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ZoneTexte 5"/>
          <p:cNvSpPr txBox="1"/>
          <p:nvPr/>
        </p:nvSpPr>
        <p:spPr>
          <a:xfrm>
            <a:off x="1065375" y="5539961"/>
            <a:ext cx="30445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rgbClr val="FFC000"/>
                </a:solidFill>
                <a:latin typeface="Montserrat Medium"/>
              </a:rPr>
              <a:t>L’adhésion est immédiate !</a:t>
            </a:r>
          </a:p>
        </p:txBody>
      </p:sp>
      <p:sp>
        <p:nvSpPr>
          <p:cNvPr id="21" name="Rectangle: Rounded Corners 7">
            <a:extLst>
              <a:ext uri="{FF2B5EF4-FFF2-40B4-BE49-F238E27FC236}">
                <a16:creationId xmlns:a16="http://schemas.microsoft.com/office/drawing/2014/main" id="{62522D58-0AE8-1F5A-215A-3A1CE1387CED}"/>
              </a:ext>
            </a:extLst>
          </p:cNvPr>
          <p:cNvSpPr/>
          <p:nvPr/>
        </p:nvSpPr>
        <p:spPr>
          <a:xfrm>
            <a:off x="685802" y="1994976"/>
            <a:ext cx="10773560" cy="765501"/>
          </a:xfrm>
          <a:prstGeom prst="roundRect">
            <a:avLst>
              <a:gd name="adj" fmla="val 1721"/>
            </a:avLst>
          </a:prstGeom>
          <a:solidFill>
            <a:schemeClr val="bg1"/>
          </a:solidFill>
          <a:ln>
            <a:noFill/>
          </a:ln>
          <a:effectLst>
            <a:outerShdw blurRad="571500" dist="254000" dir="5400000" sx="96000" sy="96000" algn="t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5000" b="1" cap="all" dirty="0">
                <a:solidFill>
                  <a:srgbClr val="FFC000"/>
                </a:solidFill>
                <a:latin typeface="Montserrat Medium"/>
              </a:rPr>
              <a:t>Adhérer </a:t>
            </a:r>
            <a:r>
              <a:rPr lang="fr-FR" b="1" dirty="0">
                <a:solidFill>
                  <a:srgbClr val="002060"/>
                </a:solidFill>
                <a:latin typeface="Montserrat Medium"/>
              </a:rPr>
              <a:t>: il faut être majeur, avoir un n° DN et avoir une adresse e-mail </a:t>
            </a:r>
          </a:p>
        </p:txBody>
      </p:sp>
      <p:grpSp>
        <p:nvGrpSpPr>
          <p:cNvPr id="23" name="Groupe 22"/>
          <p:cNvGrpSpPr/>
          <p:nvPr/>
        </p:nvGrpSpPr>
        <p:grpSpPr>
          <a:xfrm>
            <a:off x="1572667" y="379725"/>
            <a:ext cx="10288407" cy="771257"/>
            <a:chOff x="4046859" y="582245"/>
            <a:chExt cx="8066540" cy="688909"/>
          </a:xfrm>
        </p:grpSpPr>
        <p:sp>
          <p:nvSpPr>
            <p:cNvPr id="24" name="Ellipse 23"/>
            <p:cNvSpPr/>
            <p:nvPr/>
          </p:nvSpPr>
          <p:spPr>
            <a:xfrm>
              <a:off x="4046859" y="582245"/>
              <a:ext cx="521729" cy="622300"/>
            </a:xfrm>
            <a:prstGeom prst="ellipse">
              <a:avLst/>
            </a:prstGeom>
            <a:solidFill>
              <a:srgbClr val="F7B71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5000" b="1" dirty="0"/>
                <a:t>3</a:t>
              </a:r>
            </a:p>
          </p:txBody>
        </p:sp>
        <p:sp>
          <p:nvSpPr>
            <p:cNvPr id="25" name="TextBox 48">
              <a:extLst>
                <a:ext uri="{FF2B5EF4-FFF2-40B4-BE49-F238E27FC236}">
                  <a16:creationId xmlns:a16="http://schemas.microsoft.com/office/drawing/2014/main" id="{6A6C9D72-76BC-27F3-DA47-97E52A09103B}"/>
                </a:ext>
              </a:extLst>
            </p:cNvPr>
            <p:cNvSpPr txBox="1"/>
            <p:nvPr/>
          </p:nvSpPr>
          <p:spPr>
            <a:xfrm>
              <a:off x="4568588" y="701221"/>
              <a:ext cx="7544811" cy="56993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fr-FR" sz="4400" b="1" dirty="0">
                  <a:solidFill>
                    <a:srgbClr val="013A73"/>
                  </a:solidFill>
                  <a:latin typeface="Montserrat Medium" pitchFamily="2" charset="0"/>
                  <a:ea typeface="Roboto Black" panose="02000000000000000000" pitchFamily="2" charset="0"/>
                  <a:cs typeface="Open Sans" panose="020B0606030504020204" pitchFamily="34" charset="0"/>
                </a:rPr>
                <a:t>TATOU, Votre espace en ligne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90089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Groupe 52"/>
          <p:cNvGrpSpPr/>
          <p:nvPr/>
        </p:nvGrpSpPr>
        <p:grpSpPr>
          <a:xfrm>
            <a:off x="1567544" y="543993"/>
            <a:ext cx="9908931" cy="645944"/>
            <a:chOff x="3623531" y="538094"/>
            <a:chExt cx="9428248" cy="484762"/>
          </a:xfrm>
        </p:grpSpPr>
        <p:sp>
          <p:nvSpPr>
            <p:cNvPr id="52" name="Ellipse 51"/>
            <p:cNvSpPr/>
            <p:nvPr/>
          </p:nvSpPr>
          <p:spPr>
            <a:xfrm>
              <a:off x="3623531" y="538094"/>
              <a:ext cx="622300" cy="454440"/>
            </a:xfrm>
            <a:prstGeom prst="ellipse">
              <a:avLst/>
            </a:prstGeom>
            <a:solidFill>
              <a:srgbClr val="F7B71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6A6C9D72-76BC-27F3-DA47-97E52A09103B}"/>
                </a:ext>
              </a:extLst>
            </p:cNvPr>
            <p:cNvSpPr txBox="1"/>
            <p:nvPr/>
          </p:nvSpPr>
          <p:spPr>
            <a:xfrm>
              <a:off x="3997248" y="544011"/>
              <a:ext cx="9054531" cy="47884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fr-FR" sz="4400" b="1" dirty="0">
                  <a:solidFill>
                    <a:srgbClr val="10053E"/>
                  </a:solidFill>
                  <a:latin typeface="Montserrat Medium" pitchFamily="2" charset="0"/>
                  <a:ea typeface="Roboto Black" panose="02000000000000000000" pitchFamily="2" charset="0"/>
                  <a:cs typeface="Open Sans" panose="020B0606030504020204" pitchFamily="34" charset="0"/>
                </a:rPr>
                <a:t> </a:t>
              </a:r>
              <a:r>
                <a:rPr lang="fr-FR" sz="4400" b="1" dirty="0">
                  <a:solidFill>
                    <a:srgbClr val="013A73"/>
                  </a:solidFill>
                  <a:latin typeface="Montserrat Medium" pitchFamily="2" charset="0"/>
                  <a:ea typeface="Roboto Black" panose="02000000000000000000" pitchFamily="2" charset="0"/>
                  <a:cs typeface="Open Sans" panose="020B0606030504020204" pitchFamily="34" charset="0"/>
                </a:rPr>
                <a:t>Retrouvez plus d’informations</a:t>
              </a: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9DF18086-1E90-93B7-94F6-B12B902E8B0C}"/>
              </a:ext>
            </a:extLst>
          </p:cNvPr>
          <p:cNvSpPr/>
          <p:nvPr/>
        </p:nvSpPr>
        <p:spPr>
          <a:xfrm>
            <a:off x="0" y="1694576"/>
            <a:ext cx="12198096" cy="4411703"/>
          </a:xfrm>
          <a:prstGeom prst="rect">
            <a:avLst/>
          </a:prstGeom>
          <a:blipFill>
            <a:blip r:embed="rId2" cstate="print"/>
            <a:srcRect/>
            <a:stretch>
              <a:fillRect l="-9503" r="-17073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6095" y="6106280"/>
            <a:ext cx="12192001" cy="192662"/>
          </a:xfrm>
          <a:prstGeom prst="rect">
            <a:avLst/>
          </a:prstGeom>
          <a:solidFill>
            <a:srgbClr val="F7B7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4193">
            <a:off x="8622159" y="1835701"/>
            <a:ext cx="3136402" cy="4490244"/>
          </a:xfrm>
          <a:prstGeom prst="rect">
            <a:avLst/>
          </a:prstGeom>
        </p:spPr>
      </p:pic>
      <p:grpSp>
        <p:nvGrpSpPr>
          <p:cNvPr id="16" name="Groupe 15"/>
          <p:cNvGrpSpPr/>
          <p:nvPr/>
        </p:nvGrpSpPr>
        <p:grpSpPr>
          <a:xfrm>
            <a:off x="4486185" y="1826717"/>
            <a:ext cx="3219629" cy="1367406"/>
            <a:chOff x="572194" y="3214833"/>
            <a:chExt cx="3219629" cy="1367406"/>
          </a:xfrm>
        </p:grpSpPr>
        <p:sp>
          <p:nvSpPr>
            <p:cNvPr id="23" name="Rectangle: Rounded Corners 7">
              <a:extLst>
                <a:ext uri="{FF2B5EF4-FFF2-40B4-BE49-F238E27FC236}">
                  <a16:creationId xmlns:a16="http://schemas.microsoft.com/office/drawing/2014/main" id="{62522D58-0AE8-1F5A-215A-3A1CE1387CED}"/>
                </a:ext>
              </a:extLst>
            </p:cNvPr>
            <p:cNvSpPr/>
            <p:nvPr/>
          </p:nvSpPr>
          <p:spPr>
            <a:xfrm>
              <a:off x="572194" y="3214833"/>
              <a:ext cx="3219629" cy="1367406"/>
            </a:xfrm>
            <a:prstGeom prst="roundRect">
              <a:avLst>
                <a:gd name="adj" fmla="val 1721"/>
              </a:avLst>
            </a:prstGeom>
            <a:solidFill>
              <a:schemeClr val="bg1"/>
            </a:solidFill>
            <a:ln>
              <a:noFill/>
            </a:ln>
            <a:effectLst>
              <a:outerShdw blurRad="571500" dist="254000" dir="5400000" sx="96000" sy="96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>
                <a:solidFill>
                  <a:schemeClr val="tx1"/>
                </a:solidFill>
              </a:endParaRPr>
            </a:p>
          </p:txBody>
        </p:sp>
        <p:sp>
          <p:nvSpPr>
            <p:cNvPr id="25" name="ZoneTexte 24"/>
            <p:cNvSpPr txBox="1"/>
            <p:nvPr/>
          </p:nvSpPr>
          <p:spPr>
            <a:xfrm>
              <a:off x="812298" y="3421483"/>
              <a:ext cx="2739422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000" b="1" dirty="0">
                  <a:solidFill>
                    <a:srgbClr val="0070C0"/>
                  </a:solidFill>
                  <a:latin typeface="Montserrat Medium"/>
                </a:rPr>
                <a:t>Centre info conseil</a:t>
              </a:r>
            </a:p>
            <a:p>
              <a:pPr algn="ctr"/>
              <a:r>
                <a:rPr lang="fr-FR" dirty="0">
                  <a:solidFill>
                    <a:schemeClr val="accent1">
                      <a:lumMod val="50000"/>
                    </a:schemeClr>
                  </a:solidFill>
                  <a:latin typeface="Montserrat Medium"/>
                  <a:sym typeface="Wingdings" panose="05000000000000000000" pitchFamily="2" charset="2"/>
                </a:rPr>
                <a:t> </a:t>
              </a:r>
              <a:r>
                <a:rPr lang="fr-FR" dirty="0">
                  <a:solidFill>
                    <a:schemeClr val="accent1">
                      <a:lumMod val="50000"/>
                    </a:schemeClr>
                  </a:solidFill>
                  <a:latin typeface="Montserrat Medium"/>
                </a:rPr>
                <a:t>40 41 68 00</a:t>
              </a:r>
            </a:p>
            <a:p>
              <a:pPr algn="ctr"/>
              <a:r>
                <a:rPr lang="fr-FR" dirty="0">
                  <a:solidFill>
                    <a:schemeClr val="accent1">
                      <a:lumMod val="50000"/>
                    </a:schemeClr>
                  </a:solidFill>
                  <a:latin typeface="Montserrat Medium"/>
                </a:rPr>
                <a:t>infoconseil@cps.pf </a:t>
              </a:r>
            </a:p>
          </p:txBody>
        </p:sp>
      </p:grpSp>
      <p:grpSp>
        <p:nvGrpSpPr>
          <p:cNvPr id="21" name="Groupe 20"/>
          <p:cNvGrpSpPr/>
          <p:nvPr/>
        </p:nvGrpSpPr>
        <p:grpSpPr>
          <a:xfrm>
            <a:off x="143869" y="1800494"/>
            <a:ext cx="3219629" cy="1367406"/>
            <a:chOff x="715931" y="3228509"/>
            <a:chExt cx="3219629" cy="1367406"/>
          </a:xfrm>
        </p:grpSpPr>
        <p:sp>
          <p:nvSpPr>
            <p:cNvPr id="28" name="Rectangle: Rounded Corners 7">
              <a:extLst>
                <a:ext uri="{FF2B5EF4-FFF2-40B4-BE49-F238E27FC236}">
                  <a16:creationId xmlns:a16="http://schemas.microsoft.com/office/drawing/2014/main" id="{62522D58-0AE8-1F5A-215A-3A1CE1387CED}"/>
                </a:ext>
              </a:extLst>
            </p:cNvPr>
            <p:cNvSpPr/>
            <p:nvPr/>
          </p:nvSpPr>
          <p:spPr>
            <a:xfrm>
              <a:off x="715931" y="3228509"/>
              <a:ext cx="3219629" cy="1367406"/>
            </a:xfrm>
            <a:prstGeom prst="roundRect">
              <a:avLst>
                <a:gd name="adj" fmla="val 1721"/>
              </a:avLst>
            </a:prstGeom>
            <a:solidFill>
              <a:schemeClr val="bg1"/>
            </a:solidFill>
            <a:ln>
              <a:noFill/>
            </a:ln>
            <a:effectLst>
              <a:outerShdw blurRad="571500" dist="254000" dir="5400000" sx="96000" sy="96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>
                <a:solidFill>
                  <a:schemeClr val="tx1"/>
                </a:solidFill>
              </a:endParaRPr>
            </a:p>
          </p:txBody>
        </p:sp>
        <p:sp>
          <p:nvSpPr>
            <p:cNvPr id="29" name="ZoneTexte 28"/>
            <p:cNvSpPr txBox="1"/>
            <p:nvPr/>
          </p:nvSpPr>
          <p:spPr>
            <a:xfrm>
              <a:off x="969396" y="3465079"/>
              <a:ext cx="2739422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000" b="1" dirty="0">
                  <a:solidFill>
                    <a:srgbClr val="0070C0"/>
                  </a:solidFill>
                  <a:latin typeface="Montserrat Medium"/>
                </a:rPr>
                <a:t>Sur notre site Web</a:t>
              </a:r>
            </a:p>
            <a:p>
              <a:pPr algn="ctr"/>
              <a:r>
                <a:rPr lang="fr-FR" dirty="0">
                  <a:solidFill>
                    <a:schemeClr val="accent1">
                      <a:lumMod val="50000"/>
                    </a:schemeClr>
                  </a:solidFill>
                  <a:latin typeface="Montserrat Medium"/>
                </a:rPr>
                <a:t>www.cps.pf</a:t>
              </a:r>
            </a:p>
          </p:txBody>
        </p:sp>
      </p:grpSp>
      <p:sp>
        <p:nvSpPr>
          <p:cNvPr id="24" name="ZoneTexte 23"/>
          <p:cNvSpPr txBox="1"/>
          <p:nvPr/>
        </p:nvSpPr>
        <p:spPr>
          <a:xfrm>
            <a:off x="1753683" y="4880233"/>
            <a:ext cx="584932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>
                <a:solidFill>
                  <a:schemeClr val="bg1"/>
                </a:solidFill>
                <a:latin typeface="Montserrat Medium"/>
              </a:rPr>
              <a:t>Merci pour votre attention</a:t>
            </a:r>
          </a:p>
          <a:p>
            <a:pPr algn="ctr"/>
            <a:r>
              <a:rPr lang="fr-FR" sz="3200" b="1" dirty="0" err="1">
                <a:solidFill>
                  <a:schemeClr val="bg1"/>
                </a:solidFill>
                <a:latin typeface="Montserrat Medium"/>
              </a:rPr>
              <a:t>Mauruuru</a:t>
            </a:r>
            <a:r>
              <a:rPr lang="fr-FR" sz="3200" b="1" dirty="0">
                <a:solidFill>
                  <a:schemeClr val="bg1"/>
                </a:solidFill>
                <a:latin typeface="Montserrat Medium"/>
              </a:rPr>
              <a:t> </a:t>
            </a:r>
            <a:r>
              <a:rPr lang="fr-FR" sz="3200" b="1" dirty="0" err="1">
                <a:solidFill>
                  <a:schemeClr val="bg1"/>
                </a:solidFill>
                <a:latin typeface="Montserrat Medium"/>
              </a:rPr>
              <a:t>roa</a:t>
            </a:r>
            <a:r>
              <a:rPr lang="fr-FR" sz="3200" b="1" dirty="0">
                <a:solidFill>
                  <a:schemeClr val="bg1"/>
                </a:solidFill>
                <a:latin typeface="Montserrat Medium"/>
              </a:rPr>
              <a:t> </a:t>
            </a:r>
          </a:p>
        </p:txBody>
      </p:sp>
      <p:sp>
        <p:nvSpPr>
          <p:cNvPr id="15" name="Rectangle: Rounded Corners 7">
            <a:extLst>
              <a:ext uri="{FF2B5EF4-FFF2-40B4-BE49-F238E27FC236}">
                <a16:creationId xmlns:a16="http://schemas.microsoft.com/office/drawing/2014/main" id="{3AEE3875-0BEA-44A0-917B-29CE50F2163C}"/>
              </a:ext>
            </a:extLst>
          </p:cNvPr>
          <p:cNvSpPr/>
          <p:nvPr/>
        </p:nvSpPr>
        <p:spPr>
          <a:xfrm>
            <a:off x="2443850" y="3397120"/>
            <a:ext cx="3219629" cy="1367406"/>
          </a:xfrm>
          <a:prstGeom prst="roundRect">
            <a:avLst>
              <a:gd name="adj" fmla="val 1721"/>
            </a:avLst>
          </a:prstGeom>
          <a:solidFill>
            <a:schemeClr val="bg1"/>
          </a:solidFill>
          <a:ln>
            <a:noFill/>
          </a:ln>
          <a:effectLst>
            <a:outerShdw blurRad="571500" dist="254000" dir="5400000" sx="96000" sy="96000" algn="t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0070C0"/>
                </a:solidFill>
                <a:latin typeface="Montserrat Medium"/>
              </a:rPr>
              <a:t>Tatou</a:t>
            </a:r>
            <a:endParaRPr lang="fr-FR" sz="1800" b="1" dirty="0">
              <a:solidFill>
                <a:srgbClr val="0070C0"/>
              </a:solidFill>
              <a:latin typeface="Montserrat Medium"/>
            </a:endParaRPr>
          </a:p>
          <a:p>
            <a:pPr algn="ctr">
              <a:lnSpc>
                <a:spcPct val="80000"/>
              </a:lnSpc>
            </a:pPr>
            <a:r>
              <a:rPr lang="fr-FR" sz="1800" b="1" dirty="0">
                <a:solidFill>
                  <a:srgbClr val="013A73"/>
                </a:solidFill>
                <a:latin typeface="Montserrat Medium" pitchFamily="2" charset="0"/>
                <a:ea typeface="Roboto Black" panose="02000000000000000000" pitchFamily="2" charset="0"/>
                <a:cs typeface="Open Sans" panose="020B0606030504020204" pitchFamily="34" charset="0"/>
              </a:rPr>
              <a:t>inscriptiontatou@cps.pf</a:t>
            </a:r>
            <a:endParaRPr lang="en-US" sz="1800" b="1" dirty="0">
              <a:solidFill>
                <a:srgbClr val="013A73"/>
              </a:solidFill>
              <a:latin typeface="Montserrat Medium" pitchFamily="2" charset="0"/>
              <a:ea typeface="Roboto Black" panose="02000000000000000000" pitchFamily="2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8297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3B80A144-E9DB-09CB-CE78-7EDBC7BF6E5C}"/>
              </a:ext>
            </a:extLst>
          </p:cNvPr>
          <p:cNvSpPr/>
          <p:nvPr/>
        </p:nvSpPr>
        <p:spPr>
          <a:xfrm>
            <a:off x="0" y="0"/>
            <a:ext cx="3136900" cy="6858000"/>
          </a:xfrm>
          <a:prstGeom prst="rect">
            <a:avLst/>
          </a:prstGeom>
          <a:solidFill>
            <a:srgbClr val="013A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49426B4-D527-4386-9544-49942A6FE08C}"/>
              </a:ext>
            </a:extLst>
          </p:cNvPr>
          <p:cNvSpPr txBox="1"/>
          <p:nvPr/>
        </p:nvSpPr>
        <p:spPr>
          <a:xfrm>
            <a:off x="4572367" y="1329503"/>
            <a:ext cx="744546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b="1" dirty="0">
                <a:solidFill>
                  <a:srgbClr val="013A73"/>
                </a:solidFill>
                <a:latin typeface="Montserrat" pitchFamily="2" charset="0"/>
              </a:rPr>
              <a:t>Bienvenue en Polynésie française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B80A144-E9DB-09CB-CE78-7EDBC7BF6E5C}"/>
              </a:ext>
            </a:extLst>
          </p:cNvPr>
          <p:cNvSpPr/>
          <p:nvPr/>
        </p:nvSpPr>
        <p:spPr>
          <a:xfrm>
            <a:off x="3098800" y="0"/>
            <a:ext cx="211666" cy="6858000"/>
          </a:xfrm>
          <a:prstGeom prst="rect">
            <a:avLst/>
          </a:prstGeom>
          <a:solidFill>
            <a:srgbClr val="F7B7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0" name="Image 39">
            <a:extLst>
              <a:ext uri="{FF2B5EF4-FFF2-40B4-BE49-F238E27FC236}">
                <a16:creationId xmlns:a16="http://schemas.microsoft.com/office/drawing/2014/main" id="{2B21B832-F06A-4A89-4FEA-C5F3A4CEF30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3152" y="1497905"/>
            <a:ext cx="3263265" cy="3657525"/>
          </a:xfrm>
          <a:custGeom>
            <a:avLst/>
            <a:gdLst>
              <a:gd name="connsiteX0" fmla="*/ 0 w 3946606"/>
              <a:gd name="connsiteY0" fmla="*/ 0 h 4430626"/>
              <a:gd name="connsiteX1" fmla="*/ 3946606 w 3946606"/>
              <a:gd name="connsiteY1" fmla="*/ 0 h 4430626"/>
              <a:gd name="connsiteX2" fmla="*/ 3946606 w 3946606"/>
              <a:gd name="connsiteY2" fmla="*/ 4430626 h 4430626"/>
              <a:gd name="connsiteX3" fmla="*/ 0 w 3946606"/>
              <a:gd name="connsiteY3" fmla="*/ 4430626 h 4430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46606" h="4430626">
                <a:moveTo>
                  <a:pt x="0" y="0"/>
                </a:moveTo>
                <a:lnTo>
                  <a:pt x="3946606" y="0"/>
                </a:lnTo>
                <a:lnTo>
                  <a:pt x="3946606" y="4430626"/>
                </a:lnTo>
                <a:lnTo>
                  <a:pt x="0" y="4430626"/>
                </a:lnTo>
                <a:close/>
              </a:path>
            </a:pathLst>
          </a:cu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8EF92121-787C-E89E-CDFD-7239D620577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06384" y="2614190"/>
            <a:ext cx="1389416" cy="1304925"/>
          </a:xfrm>
          <a:prstGeom prst="rect">
            <a:avLst/>
          </a:prstGeom>
        </p:spPr>
      </p:pic>
      <p:sp>
        <p:nvSpPr>
          <p:cNvPr id="13" name="TextBox 16">
            <a:extLst>
              <a:ext uri="{FF2B5EF4-FFF2-40B4-BE49-F238E27FC236}">
                <a16:creationId xmlns:a16="http://schemas.microsoft.com/office/drawing/2014/main" id="{E49426B4-D527-4386-9544-49942A6FE08C}"/>
              </a:ext>
            </a:extLst>
          </p:cNvPr>
          <p:cNvSpPr txBox="1"/>
          <p:nvPr/>
        </p:nvSpPr>
        <p:spPr>
          <a:xfrm>
            <a:off x="4157908" y="3834234"/>
            <a:ext cx="6248835" cy="1321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6000" b="1" dirty="0">
                <a:solidFill>
                  <a:srgbClr val="013A73"/>
                </a:solidFill>
                <a:latin typeface="Montserrat Medium"/>
              </a:rPr>
              <a:t>‘</a:t>
            </a:r>
            <a:r>
              <a:rPr lang="fr-FR" sz="6000" b="1" dirty="0" err="1">
                <a:solidFill>
                  <a:srgbClr val="013A73"/>
                </a:solidFill>
                <a:latin typeface="Montserrat Medium"/>
              </a:rPr>
              <a:t>Ia</a:t>
            </a:r>
            <a:r>
              <a:rPr lang="fr-FR" sz="6000" b="1" dirty="0">
                <a:solidFill>
                  <a:srgbClr val="013A73"/>
                </a:solidFill>
                <a:latin typeface="Montserrat Medium"/>
              </a:rPr>
              <a:t> </a:t>
            </a:r>
            <a:r>
              <a:rPr lang="fr-FR" sz="6000" b="1" dirty="0" err="1">
                <a:solidFill>
                  <a:srgbClr val="013A73"/>
                </a:solidFill>
                <a:latin typeface="Montserrat Medium"/>
              </a:rPr>
              <a:t>Ora</a:t>
            </a:r>
            <a:r>
              <a:rPr lang="fr-FR" sz="6000" b="1" dirty="0">
                <a:solidFill>
                  <a:srgbClr val="013A73"/>
                </a:solidFill>
                <a:latin typeface="Montserrat Medium"/>
              </a:rPr>
              <a:t> Na</a:t>
            </a:r>
          </a:p>
        </p:txBody>
      </p:sp>
    </p:spTree>
    <p:extLst>
      <p:ext uri="{BB962C8B-B14F-4D97-AF65-F5344CB8AC3E}">
        <p14:creationId xmlns:p14="http://schemas.microsoft.com/office/powerpoint/2010/main" val="14466822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3B80A144-E9DB-09CB-CE78-7EDBC7BF6E5C}"/>
              </a:ext>
            </a:extLst>
          </p:cNvPr>
          <p:cNvSpPr/>
          <p:nvPr/>
        </p:nvSpPr>
        <p:spPr>
          <a:xfrm>
            <a:off x="0" y="0"/>
            <a:ext cx="3136900" cy="6858000"/>
          </a:xfrm>
          <a:prstGeom prst="rect">
            <a:avLst/>
          </a:prstGeom>
          <a:solidFill>
            <a:srgbClr val="013A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49426B4-D527-4386-9544-49942A6FE08C}"/>
              </a:ext>
            </a:extLst>
          </p:cNvPr>
          <p:cNvSpPr txBox="1"/>
          <p:nvPr/>
        </p:nvSpPr>
        <p:spPr>
          <a:xfrm>
            <a:off x="4488833" y="838050"/>
            <a:ext cx="5150785" cy="8364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fr-FR" sz="6000" b="1" dirty="0">
                <a:solidFill>
                  <a:srgbClr val="013A73"/>
                </a:solidFill>
                <a:latin typeface="Montserrat" pitchFamily="2" charset="0"/>
              </a:rPr>
              <a:t>Sommaire</a:t>
            </a:r>
            <a:endParaRPr lang="en-US" sz="6000" b="1" dirty="0">
              <a:solidFill>
                <a:srgbClr val="013A73"/>
              </a:solidFill>
              <a:latin typeface="Montserrat" pitchFamily="2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B80A144-E9DB-09CB-CE78-7EDBC7BF6E5C}"/>
              </a:ext>
            </a:extLst>
          </p:cNvPr>
          <p:cNvSpPr/>
          <p:nvPr/>
        </p:nvSpPr>
        <p:spPr>
          <a:xfrm>
            <a:off x="3098800" y="0"/>
            <a:ext cx="211666" cy="6858000"/>
          </a:xfrm>
          <a:prstGeom prst="rect">
            <a:avLst/>
          </a:prstGeom>
          <a:solidFill>
            <a:srgbClr val="F7B7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0" name="Image 39">
            <a:extLst>
              <a:ext uri="{FF2B5EF4-FFF2-40B4-BE49-F238E27FC236}">
                <a16:creationId xmlns:a16="http://schemas.microsoft.com/office/drawing/2014/main" id="{2B21B832-F06A-4A89-4FEA-C5F3A4CEF30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3152" y="1497905"/>
            <a:ext cx="3263265" cy="3657525"/>
          </a:xfrm>
          <a:custGeom>
            <a:avLst/>
            <a:gdLst>
              <a:gd name="connsiteX0" fmla="*/ 0 w 3946606"/>
              <a:gd name="connsiteY0" fmla="*/ 0 h 4430626"/>
              <a:gd name="connsiteX1" fmla="*/ 3946606 w 3946606"/>
              <a:gd name="connsiteY1" fmla="*/ 0 h 4430626"/>
              <a:gd name="connsiteX2" fmla="*/ 3946606 w 3946606"/>
              <a:gd name="connsiteY2" fmla="*/ 4430626 h 4430626"/>
              <a:gd name="connsiteX3" fmla="*/ 0 w 3946606"/>
              <a:gd name="connsiteY3" fmla="*/ 4430626 h 4430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46606" h="4430626">
                <a:moveTo>
                  <a:pt x="0" y="0"/>
                </a:moveTo>
                <a:lnTo>
                  <a:pt x="3946606" y="0"/>
                </a:lnTo>
                <a:lnTo>
                  <a:pt x="3946606" y="4430626"/>
                </a:lnTo>
                <a:lnTo>
                  <a:pt x="0" y="4430626"/>
                </a:lnTo>
                <a:close/>
              </a:path>
            </a:pathLst>
          </a:cu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8EF92121-787C-E89E-CDFD-7239D620577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06384" y="2614190"/>
            <a:ext cx="1389416" cy="1304925"/>
          </a:xfrm>
          <a:prstGeom prst="rect">
            <a:avLst/>
          </a:prstGeom>
        </p:spPr>
      </p:pic>
      <p:grpSp>
        <p:nvGrpSpPr>
          <p:cNvPr id="8" name="Groupe 7"/>
          <p:cNvGrpSpPr/>
          <p:nvPr/>
        </p:nvGrpSpPr>
        <p:grpSpPr>
          <a:xfrm>
            <a:off x="4584626" y="4868045"/>
            <a:ext cx="7454172" cy="1319474"/>
            <a:chOff x="800099" y="1249102"/>
            <a:chExt cx="7694441" cy="1993671"/>
          </a:xfrm>
        </p:grpSpPr>
        <p:sp>
          <p:nvSpPr>
            <p:cNvPr id="9" name="Rectangle: Rounded Corners 7">
              <a:extLst>
                <a:ext uri="{FF2B5EF4-FFF2-40B4-BE49-F238E27FC236}">
                  <a16:creationId xmlns:a16="http://schemas.microsoft.com/office/drawing/2014/main" id="{62522D58-0AE8-1F5A-215A-3A1CE1387CED}"/>
                </a:ext>
              </a:extLst>
            </p:cNvPr>
            <p:cNvSpPr/>
            <p:nvPr/>
          </p:nvSpPr>
          <p:spPr>
            <a:xfrm>
              <a:off x="800100" y="1249102"/>
              <a:ext cx="7694440" cy="1703758"/>
            </a:xfrm>
            <a:prstGeom prst="roundRect">
              <a:avLst>
                <a:gd name="adj" fmla="val 1721"/>
              </a:avLst>
            </a:prstGeom>
            <a:solidFill>
              <a:schemeClr val="bg1"/>
            </a:solidFill>
            <a:ln>
              <a:noFill/>
            </a:ln>
            <a:effectLst>
              <a:outerShdw blurRad="355600" dist="38100" dir="2700000" sx="98000" sy="98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ID" sz="5000" b="1">
                <a:solidFill>
                  <a:srgbClr val="013A73"/>
                </a:solidFill>
                <a:latin typeface="Poppins" pitchFamily="2" charset="0"/>
                <a:cs typeface="Poppins" pitchFamily="2" charset="0"/>
              </a:endParaRPr>
            </a:p>
          </p:txBody>
        </p:sp>
        <p:sp>
          <p:nvSpPr>
            <p:cNvPr id="10" name="TextBox 15">
              <a:extLst>
                <a:ext uri="{FF2B5EF4-FFF2-40B4-BE49-F238E27FC236}">
                  <a16:creationId xmlns:a16="http://schemas.microsoft.com/office/drawing/2014/main" id="{C39A2DBC-EBAE-DE1D-A8A9-B65082E06AC7}"/>
                </a:ext>
              </a:extLst>
            </p:cNvPr>
            <p:cNvSpPr txBox="1"/>
            <p:nvPr/>
          </p:nvSpPr>
          <p:spPr>
            <a:xfrm>
              <a:off x="800099" y="1553136"/>
              <a:ext cx="7694441" cy="1689637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>
              <a:defPPr>
                <a:defRPr lang="en-US"/>
              </a:defPPr>
              <a:lvl1pPr>
                <a:defRPr>
                  <a:gradFill>
                    <a:gsLst>
                      <a:gs pos="0">
                        <a:schemeClr val="accent1"/>
                      </a:gs>
                      <a:gs pos="100000">
                        <a:schemeClr val="accent2"/>
                      </a:gs>
                    </a:gsLst>
                    <a:lin ang="2700000" scaled="0"/>
                  </a:gradFill>
                  <a:latin typeface="Nexa Bold" panose="02000000000000000000" pitchFamily="50" charset="0"/>
                  <a:cs typeface="Segoe UI Light" panose="020B0502040204020203" pitchFamily="34" charset="0"/>
                </a:defRPr>
              </a:lvl1pPr>
            </a:lstStyle>
            <a:p>
              <a:r>
                <a:rPr lang="fr-FR" sz="5000" b="1" baseline="30000" dirty="0">
                  <a:solidFill>
                    <a:srgbClr val="013A73"/>
                  </a:solidFill>
                  <a:latin typeface="Poppins" pitchFamily="2" charset="0"/>
                  <a:cs typeface="Poppins" pitchFamily="2" charset="0"/>
                </a:rPr>
                <a:t>3. Ce qu’on vous propose? _ TATOU, votre espace en ligne</a:t>
              </a:r>
            </a:p>
          </p:txBody>
        </p:sp>
        <p:cxnSp>
          <p:nvCxnSpPr>
            <p:cNvPr id="11" name="Straight Connector 24">
              <a:extLst>
                <a:ext uri="{FF2B5EF4-FFF2-40B4-BE49-F238E27FC236}">
                  <a16:creationId xmlns:a16="http://schemas.microsoft.com/office/drawing/2014/main" id="{1ABC9438-36C5-BA99-BE3F-0BA39FF0977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498445" y="3028731"/>
              <a:ext cx="6096155" cy="3289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e 13"/>
          <p:cNvGrpSpPr/>
          <p:nvPr/>
        </p:nvGrpSpPr>
        <p:grpSpPr>
          <a:xfrm>
            <a:off x="4584626" y="3540576"/>
            <a:ext cx="7454172" cy="1135596"/>
            <a:chOff x="800099" y="1249102"/>
            <a:chExt cx="7694441" cy="2443770"/>
          </a:xfrm>
          <a:solidFill>
            <a:srgbClr val="6F9BB9"/>
          </a:solidFill>
        </p:grpSpPr>
        <p:sp>
          <p:nvSpPr>
            <p:cNvPr id="15" name="Rectangle: Rounded Corners 7">
              <a:extLst>
                <a:ext uri="{FF2B5EF4-FFF2-40B4-BE49-F238E27FC236}">
                  <a16:creationId xmlns:a16="http://schemas.microsoft.com/office/drawing/2014/main" id="{62522D58-0AE8-1F5A-215A-3A1CE1387CED}"/>
                </a:ext>
              </a:extLst>
            </p:cNvPr>
            <p:cNvSpPr/>
            <p:nvPr/>
          </p:nvSpPr>
          <p:spPr>
            <a:xfrm>
              <a:off x="800100" y="1249102"/>
              <a:ext cx="7694440" cy="1703758"/>
            </a:xfrm>
            <a:prstGeom prst="roundRect">
              <a:avLst>
                <a:gd name="adj" fmla="val 1721"/>
              </a:avLst>
            </a:prstGeom>
            <a:grpFill/>
            <a:ln>
              <a:noFill/>
            </a:ln>
            <a:effectLst>
              <a:outerShdw blurRad="355600" dist="38100" dir="2700000" sx="98000" sy="98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ID" sz="5000" b="1">
                <a:solidFill>
                  <a:schemeClr val="bg1"/>
                </a:solidFill>
                <a:latin typeface="Poppins" pitchFamily="2" charset="0"/>
                <a:cs typeface="Poppins" pitchFamily="2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39A2DBC-EBAE-DE1D-A8A9-B65082E06AC7}"/>
                </a:ext>
              </a:extLst>
            </p:cNvPr>
            <p:cNvSpPr txBox="1"/>
            <p:nvPr/>
          </p:nvSpPr>
          <p:spPr>
            <a:xfrm>
              <a:off x="800099" y="1553139"/>
              <a:ext cx="7694441" cy="2139733"/>
            </a:xfrm>
            <a:prstGeom prst="rect">
              <a:avLst/>
            </a:prstGeom>
            <a:grpFill/>
          </p:spPr>
          <p:txBody>
            <a:bodyPr wrap="square" rtlCol="0" anchor="t">
              <a:spAutoFit/>
            </a:bodyPr>
            <a:lstStyle>
              <a:defPPr>
                <a:defRPr lang="en-US"/>
              </a:defPPr>
              <a:lvl1pPr>
                <a:defRPr>
                  <a:gradFill>
                    <a:gsLst>
                      <a:gs pos="0">
                        <a:schemeClr val="accent1"/>
                      </a:gs>
                      <a:gs pos="100000">
                        <a:schemeClr val="accent2"/>
                      </a:gs>
                    </a:gsLst>
                    <a:lin ang="2700000" scaled="0"/>
                  </a:gradFill>
                  <a:latin typeface="Nexa Bold" panose="02000000000000000000" pitchFamily="50" charset="0"/>
                  <a:cs typeface="Segoe UI Light" panose="020B0502040204020203" pitchFamily="34" charset="0"/>
                </a:defRPr>
              </a:lvl1pPr>
            </a:lstStyle>
            <a:p>
              <a:r>
                <a:rPr lang="fr-FR" sz="5000" b="1" baseline="30000" dirty="0">
                  <a:solidFill>
                    <a:schemeClr val="bg1"/>
                  </a:solidFill>
                  <a:latin typeface="Poppins" pitchFamily="2" charset="0"/>
                  <a:cs typeface="Poppins" pitchFamily="2" charset="0"/>
                </a:rPr>
                <a:t>2. Comment ça marche? _ Vos démarches pour vous affilier</a:t>
              </a:r>
            </a:p>
          </p:txBody>
        </p:sp>
      </p:grpSp>
      <p:grpSp>
        <p:nvGrpSpPr>
          <p:cNvPr id="19" name="Groupe 18"/>
          <p:cNvGrpSpPr/>
          <p:nvPr/>
        </p:nvGrpSpPr>
        <p:grpSpPr>
          <a:xfrm>
            <a:off x="4584010" y="2279804"/>
            <a:ext cx="7454172" cy="1304277"/>
            <a:chOff x="800099" y="1249102"/>
            <a:chExt cx="7694441" cy="2131710"/>
          </a:xfrm>
        </p:grpSpPr>
        <p:sp>
          <p:nvSpPr>
            <p:cNvPr id="20" name="Rectangle: Rounded Corners 7">
              <a:extLst>
                <a:ext uri="{FF2B5EF4-FFF2-40B4-BE49-F238E27FC236}">
                  <a16:creationId xmlns:a16="http://schemas.microsoft.com/office/drawing/2014/main" id="{62522D58-0AE8-1F5A-215A-3A1CE1387CED}"/>
                </a:ext>
              </a:extLst>
            </p:cNvPr>
            <p:cNvSpPr/>
            <p:nvPr/>
          </p:nvSpPr>
          <p:spPr>
            <a:xfrm>
              <a:off x="800100" y="1249102"/>
              <a:ext cx="7694440" cy="1703759"/>
            </a:xfrm>
            <a:prstGeom prst="roundRect">
              <a:avLst>
                <a:gd name="adj" fmla="val 1721"/>
              </a:avLst>
            </a:prstGeom>
            <a:solidFill>
              <a:schemeClr val="bg1"/>
            </a:solidFill>
            <a:ln>
              <a:noFill/>
            </a:ln>
            <a:effectLst>
              <a:outerShdw blurRad="355600" dist="38100" dir="2700000" sx="98000" sy="98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ID" sz="5000" b="1">
                <a:solidFill>
                  <a:srgbClr val="013A73"/>
                </a:solidFill>
                <a:latin typeface="Poppins" pitchFamily="2" charset="0"/>
                <a:cs typeface="Poppins" pitchFamily="2" charset="0"/>
              </a:endParaRPr>
            </a:p>
          </p:txBody>
        </p:sp>
        <p:sp>
          <p:nvSpPr>
            <p:cNvPr id="21" name="TextBox 15">
              <a:extLst>
                <a:ext uri="{FF2B5EF4-FFF2-40B4-BE49-F238E27FC236}">
                  <a16:creationId xmlns:a16="http://schemas.microsoft.com/office/drawing/2014/main" id="{C39A2DBC-EBAE-DE1D-A8A9-B65082E06AC7}"/>
                </a:ext>
              </a:extLst>
            </p:cNvPr>
            <p:cNvSpPr txBox="1"/>
            <p:nvPr/>
          </p:nvSpPr>
          <p:spPr>
            <a:xfrm>
              <a:off x="800099" y="1553136"/>
              <a:ext cx="7694441" cy="182767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>
              <a:defPPr>
                <a:defRPr lang="en-US"/>
              </a:defPPr>
              <a:lvl1pPr>
                <a:defRPr>
                  <a:gradFill>
                    <a:gsLst>
                      <a:gs pos="0">
                        <a:schemeClr val="accent1"/>
                      </a:gs>
                      <a:gs pos="100000">
                        <a:schemeClr val="accent2"/>
                      </a:gs>
                    </a:gsLst>
                    <a:lin ang="2700000" scaled="0"/>
                  </a:gradFill>
                  <a:latin typeface="Nexa Bold" panose="02000000000000000000" pitchFamily="50" charset="0"/>
                  <a:cs typeface="Segoe UI Light" panose="020B0502040204020203" pitchFamily="34" charset="0"/>
                </a:defRPr>
              </a:lvl1pPr>
            </a:lstStyle>
            <a:p>
              <a:r>
                <a:rPr lang="fr-FR" sz="5000" b="1" baseline="30000" dirty="0">
                  <a:solidFill>
                    <a:srgbClr val="013A73"/>
                  </a:solidFill>
                  <a:latin typeface="Poppins" pitchFamily="2" charset="0"/>
                  <a:cs typeface="Poppins" pitchFamily="2" charset="0"/>
                </a:rPr>
                <a:t>1. Le Saviez-Vous? _ Votre intérêt à vous affilier à la C.P.S</a:t>
              </a:r>
            </a:p>
          </p:txBody>
        </p:sp>
        <p:cxnSp>
          <p:nvCxnSpPr>
            <p:cNvPr id="22" name="Straight Connector 24">
              <a:extLst>
                <a:ext uri="{FF2B5EF4-FFF2-40B4-BE49-F238E27FC236}">
                  <a16:creationId xmlns:a16="http://schemas.microsoft.com/office/drawing/2014/main" id="{1ABC9438-36C5-BA99-BE3F-0BA39FF0977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498445" y="3028731"/>
              <a:ext cx="6096155" cy="3289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640347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3B80A144-E9DB-09CB-CE78-7EDBC7BF6E5C}"/>
              </a:ext>
            </a:extLst>
          </p:cNvPr>
          <p:cNvSpPr/>
          <p:nvPr/>
        </p:nvSpPr>
        <p:spPr>
          <a:xfrm>
            <a:off x="0" y="0"/>
            <a:ext cx="3136900" cy="6858000"/>
          </a:xfrm>
          <a:prstGeom prst="rect">
            <a:avLst/>
          </a:prstGeom>
          <a:solidFill>
            <a:srgbClr val="013A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49426B4-D527-4386-9544-49942A6FE08C}"/>
              </a:ext>
            </a:extLst>
          </p:cNvPr>
          <p:cNvSpPr txBox="1"/>
          <p:nvPr/>
        </p:nvSpPr>
        <p:spPr>
          <a:xfrm>
            <a:off x="4488833" y="1497905"/>
            <a:ext cx="5150785" cy="687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fr-FR" sz="4800" b="1" dirty="0">
                <a:solidFill>
                  <a:srgbClr val="013A73"/>
                </a:solidFill>
                <a:latin typeface="Montserrat" pitchFamily="2" charset="0"/>
              </a:rPr>
              <a:t>Partie 1</a:t>
            </a:r>
            <a:endParaRPr lang="en-US" sz="4800" b="1" dirty="0">
              <a:solidFill>
                <a:srgbClr val="013A73"/>
              </a:solidFill>
              <a:latin typeface="Montserrat Medium" pitchFamily="2" charset="0"/>
              <a:ea typeface="Roboto Black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B80A144-E9DB-09CB-CE78-7EDBC7BF6E5C}"/>
              </a:ext>
            </a:extLst>
          </p:cNvPr>
          <p:cNvSpPr/>
          <p:nvPr/>
        </p:nvSpPr>
        <p:spPr>
          <a:xfrm>
            <a:off x="3098800" y="0"/>
            <a:ext cx="211666" cy="6858000"/>
          </a:xfrm>
          <a:prstGeom prst="rect">
            <a:avLst/>
          </a:prstGeom>
          <a:solidFill>
            <a:srgbClr val="F7B7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0" name="Image 39">
            <a:extLst>
              <a:ext uri="{FF2B5EF4-FFF2-40B4-BE49-F238E27FC236}">
                <a16:creationId xmlns:a16="http://schemas.microsoft.com/office/drawing/2014/main" id="{2B21B832-F06A-4A89-4FEA-C5F3A4CEF30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3152" y="1497905"/>
            <a:ext cx="3263265" cy="3657525"/>
          </a:xfrm>
          <a:custGeom>
            <a:avLst/>
            <a:gdLst>
              <a:gd name="connsiteX0" fmla="*/ 0 w 3946606"/>
              <a:gd name="connsiteY0" fmla="*/ 0 h 4430626"/>
              <a:gd name="connsiteX1" fmla="*/ 3946606 w 3946606"/>
              <a:gd name="connsiteY1" fmla="*/ 0 h 4430626"/>
              <a:gd name="connsiteX2" fmla="*/ 3946606 w 3946606"/>
              <a:gd name="connsiteY2" fmla="*/ 4430626 h 4430626"/>
              <a:gd name="connsiteX3" fmla="*/ 0 w 3946606"/>
              <a:gd name="connsiteY3" fmla="*/ 4430626 h 4430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46606" h="4430626">
                <a:moveTo>
                  <a:pt x="0" y="0"/>
                </a:moveTo>
                <a:lnTo>
                  <a:pt x="3946606" y="0"/>
                </a:lnTo>
                <a:lnTo>
                  <a:pt x="3946606" y="4430626"/>
                </a:lnTo>
                <a:lnTo>
                  <a:pt x="0" y="4430626"/>
                </a:lnTo>
                <a:close/>
              </a:path>
            </a:pathLst>
          </a:cu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8EF92121-787C-E89E-CDFD-7239D620577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06384" y="2614190"/>
            <a:ext cx="1389416" cy="1304925"/>
          </a:xfrm>
          <a:prstGeom prst="rect">
            <a:avLst/>
          </a:prstGeom>
        </p:spPr>
      </p:pic>
      <p:sp>
        <p:nvSpPr>
          <p:cNvPr id="13" name="TextBox 16">
            <a:extLst>
              <a:ext uri="{FF2B5EF4-FFF2-40B4-BE49-F238E27FC236}">
                <a16:creationId xmlns:a16="http://schemas.microsoft.com/office/drawing/2014/main" id="{E49426B4-D527-4386-9544-49942A6FE08C}"/>
              </a:ext>
            </a:extLst>
          </p:cNvPr>
          <p:cNvSpPr txBox="1"/>
          <p:nvPr/>
        </p:nvSpPr>
        <p:spPr>
          <a:xfrm>
            <a:off x="4488833" y="4119412"/>
            <a:ext cx="6470101" cy="1274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fr-FR" sz="4800" b="1" dirty="0">
                <a:solidFill>
                  <a:srgbClr val="013A73"/>
                </a:solidFill>
                <a:latin typeface="Montserrat" pitchFamily="2" charset="0"/>
              </a:rPr>
              <a:t>Votre intérêt à vous affilier à la CPS</a:t>
            </a:r>
            <a:endParaRPr lang="en-US" sz="4800" b="1" dirty="0">
              <a:solidFill>
                <a:srgbClr val="013A73"/>
              </a:solidFill>
              <a:latin typeface="Montserrat Medium" pitchFamily="2" charset="0"/>
              <a:ea typeface="Roboto Black" panose="02000000000000000000" pitchFamily="2" charset="0"/>
              <a:cs typeface="Open Sans" panose="020B0606030504020204" pitchFamily="34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4972" y="2388318"/>
            <a:ext cx="7286625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330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Groupe 52"/>
          <p:cNvGrpSpPr/>
          <p:nvPr/>
        </p:nvGrpSpPr>
        <p:grpSpPr>
          <a:xfrm>
            <a:off x="1140823" y="543991"/>
            <a:ext cx="10615747" cy="658767"/>
            <a:chOff x="3623531" y="538093"/>
            <a:chExt cx="9062902" cy="658767"/>
          </a:xfrm>
        </p:grpSpPr>
        <p:sp>
          <p:nvSpPr>
            <p:cNvPr id="52" name="Ellipse 51"/>
            <p:cNvSpPr/>
            <p:nvPr/>
          </p:nvSpPr>
          <p:spPr>
            <a:xfrm>
              <a:off x="3623531" y="538093"/>
              <a:ext cx="535299" cy="622300"/>
            </a:xfrm>
            <a:prstGeom prst="ellipse">
              <a:avLst/>
            </a:prstGeom>
            <a:solidFill>
              <a:srgbClr val="F7B71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4000" b="1" dirty="0">
                  <a:latin typeface="Poppins"/>
                </a:rPr>
                <a:t>1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6A6C9D72-76BC-27F3-DA47-97E52A09103B}"/>
                </a:ext>
              </a:extLst>
            </p:cNvPr>
            <p:cNvSpPr txBox="1"/>
            <p:nvPr/>
          </p:nvSpPr>
          <p:spPr>
            <a:xfrm>
              <a:off x="4392917" y="608429"/>
              <a:ext cx="8293516" cy="5884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fr-FR" sz="4000" dirty="0">
                  <a:solidFill>
                    <a:srgbClr val="002060"/>
                  </a:solidFill>
                  <a:latin typeface="Montserrat Medium"/>
                </a:rPr>
                <a:t>Votre intérêt à vous affilier à la CPS</a:t>
              </a:r>
              <a:endParaRPr lang="en-US" sz="4000" dirty="0">
                <a:solidFill>
                  <a:srgbClr val="002060"/>
                </a:solidFill>
                <a:latin typeface="Montserrat Medium"/>
              </a:endParaRP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9DF18086-1E90-93B7-94F6-B12B902E8B0C}"/>
              </a:ext>
            </a:extLst>
          </p:cNvPr>
          <p:cNvSpPr/>
          <p:nvPr/>
        </p:nvSpPr>
        <p:spPr>
          <a:xfrm>
            <a:off x="0" y="1694576"/>
            <a:ext cx="12198096" cy="4411703"/>
          </a:xfrm>
          <a:prstGeom prst="rect">
            <a:avLst/>
          </a:prstGeom>
          <a:blipFill>
            <a:blip r:embed="rId2" cstate="print"/>
            <a:srcRect/>
            <a:stretch>
              <a:fillRect l="-9503" r="-17073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/>
          </a:p>
        </p:txBody>
      </p:sp>
      <p:sp>
        <p:nvSpPr>
          <p:cNvPr id="8" name="Rectangle 7"/>
          <p:cNvSpPr/>
          <p:nvPr/>
        </p:nvSpPr>
        <p:spPr>
          <a:xfrm>
            <a:off x="6095" y="6106280"/>
            <a:ext cx="12192001" cy="192662"/>
          </a:xfrm>
          <a:prstGeom prst="rect">
            <a:avLst/>
          </a:prstGeom>
          <a:solidFill>
            <a:srgbClr val="F7B7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TextBox 15">
            <a:extLst>
              <a:ext uri="{FF2B5EF4-FFF2-40B4-BE49-F238E27FC236}">
                <a16:creationId xmlns:a16="http://schemas.microsoft.com/office/drawing/2014/main" id="{C39A2DBC-EBAE-DE1D-A8A9-B65082E06AC7}"/>
              </a:ext>
            </a:extLst>
          </p:cNvPr>
          <p:cNvSpPr txBox="1"/>
          <p:nvPr/>
        </p:nvSpPr>
        <p:spPr>
          <a:xfrm>
            <a:off x="6770859" y="3075843"/>
            <a:ext cx="1484728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>
              <a:defRPr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2700000" scaled="0"/>
                </a:gradFill>
                <a:latin typeface="Nexa Bold" panose="02000000000000000000" pitchFamily="50" charset="0"/>
                <a:cs typeface="Segoe UI Light" panose="020B0502040204020203" pitchFamily="34" charset="0"/>
              </a:defRPr>
            </a:lvl1pPr>
          </a:lstStyle>
          <a:p>
            <a:pPr algn="ctr"/>
            <a:endParaRPr lang="en-US" sz="2800" b="1" dirty="0">
              <a:solidFill>
                <a:srgbClr val="013A73"/>
              </a:solidFill>
              <a:latin typeface="Montserrat Medium" pitchFamily="2" charset="0"/>
            </a:endParaRPr>
          </a:p>
        </p:txBody>
      </p:sp>
      <p:sp>
        <p:nvSpPr>
          <p:cNvPr id="37" name="Rectangle: Rounded Corners 7">
            <a:extLst>
              <a:ext uri="{FF2B5EF4-FFF2-40B4-BE49-F238E27FC236}">
                <a16:creationId xmlns:a16="http://schemas.microsoft.com/office/drawing/2014/main" id="{62522D58-0AE8-1F5A-215A-3A1CE1387CED}"/>
              </a:ext>
            </a:extLst>
          </p:cNvPr>
          <p:cNvSpPr/>
          <p:nvPr/>
        </p:nvSpPr>
        <p:spPr>
          <a:xfrm>
            <a:off x="516743" y="1883441"/>
            <a:ext cx="3454366" cy="3976997"/>
          </a:xfrm>
          <a:prstGeom prst="roundRect">
            <a:avLst>
              <a:gd name="adj" fmla="val 1721"/>
            </a:avLst>
          </a:prstGeom>
          <a:solidFill>
            <a:schemeClr val="bg1"/>
          </a:solidFill>
          <a:ln>
            <a:noFill/>
          </a:ln>
          <a:effectLst>
            <a:outerShdw blurRad="571500" dist="254000" dir="5400000" sx="96000" sy="96000" algn="t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5000" b="1" dirty="0">
                <a:solidFill>
                  <a:srgbClr val="F7B718"/>
                </a:solidFill>
                <a:latin typeface="Montserrat Medium"/>
              </a:rPr>
              <a:t>VOUS</a:t>
            </a:r>
          </a:p>
          <a:p>
            <a:pPr algn="ctr"/>
            <a:endParaRPr lang="fr-FR" sz="3000" dirty="0">
              <a:solidFill>
                <a:srgbClr val="002060"/>
              </a:solidFill>
              <a:latin typeface="Montserrat Medium"/>
            </a:endParaRPr>
          </a:p>
          <a:p>
            <a:pPr algn="ctr"/>
            <a:endParaRPr lang="fr-FR" sz="3000" dirty="0">
              <a:solidFill>
                <a:srgbClr val="002060"/>
              </a:solidFill>
              <a:latin typeface="Montserrat Medium"/>
            </a:endParaRPr>
          </a:p>
          <a:p>
            <a:pPr algn="ctr"/>
            <a:r>
              <a:rPr lang="fr-FR" sz="2500" dirty="0">
                <a:solidFill>
                  <a:srgbClr val="002060"/>
                </a:solidFill>
                <a:latin typeface="Montserrat Medium"/>
              </a:rPr>
              <a:t>Vous êtes assurés à la Sécurité Sociale de France métropolitaine</a:t>
            </a:r>
          </a:p>
        </p:txBody>
      </p:sp>
      <p:sp>
        <p:nvSpPr>
          <p:cNvPr id="9" name="Rectangle: Rounded Corners 7">
            <a:extLst>
              <a:ext uri="{FF2B5EF4-FFF2-40B4-BE49-F238E27FC236}">
                <a16:creationId xmlns:a16="http://schemas.microsoft.com/office/drawing/2014/main" id="{62522D58-0AE8-1F5A-215A-3A1CE1387CED}"/>
              </a:ext>
            </a:extLst>
          </p:cNvPr>
          <p:cNvSpPr/>
          <p:nvPr/>
        </p:nvSpPr>
        <p:spPr>
          <a:xfrm>
            <a:off x="8026367" y="1883439"/>
            <a:ext cx="3454366" cy="3976997"/>
          </a:xfrm>
          <a:prstGeom prst="roundRect">
            <a:avLst>
              <a:gd name="adj" fmla="val 1721"/>
            </a:avLst>
          </a:prstGeom>
          <a:solidFill>
            <a:schemeClr val="bg1"/>
          </a:solidFill>
          <a:ln>
            <a:noFill/>
          </a:ln>
          <a:effectLst>
            <a:outerShdw blurRad="571500" dist="254000" dir="5400000" sx="96000" sy="96000" algn="t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5000" b="1" cap="all" dirty="0">
                <a:solidFill>
                  <a:srgbClr val="F7B718"/>
                </a:solidFill>
                <a:latin typeface="Montserrat Medium"/>
              </a:rPr>
              <a:t>intérêt</a:t>
            </a:r>
          </a:p>
          <a:p>
            <a:pPr algn="ctr"/>
            <a:r>
              <a:rPr lang="fr-FR" sz="2000" dirty="0">
                <a:solidFill>
                  <a:srgbClr val="002060"/>
                </a:solidFill>
                <a:latin typeface="Montserrat Medium"/>
              </a:rPr>
              <a:t> </a:t>
            </a:r>
          </a:p>
          <a:p>
            <a:pPr algn="ctr"/>
            <a:r>
              <a:rPr lang="fr-FR" sz="2000" dirty="0">
                <a:solidFill>
                  <a:srgbClr val="002060"/>
                </a:solidFill>
                <a:latin typeface="Montserrat Medium"/>
              </a:rPr>
              <a:t>Nous </a:t>
            </a:r>
            <a:r>
              <a:rPr lang="fr-FR" sz="2000" b="1" dirty="0">
                <a:solidFill>
                  <a:srgbClr val="F7B718"/>
                </a:solidFill>
                <a:latin typeface="Montserrat Medium"/>
              </a:rPr>
              <a:t>FACILITONS</a:t>
            </a:r>
            <a:r>
              <a:rPr lang="fr-FR" sz="2000" dirty="0">
                <a:solidFill>
                  <a:srgbClr val="002060"/>
                </a:solidFill>
                <a:latin typeface="Montserrat Medium"/>
              </a:rPr>
              <a:t> vos démarches avec la MGEN </a:t>
            </a:r>
            <a:r>
              <a:rPr lang="fr-FR" sz="1500" dirty="0">
                <a:solidFill>
                  <a:srgbClr val="002060"/>
                </a:solidFill>
                <a:latin typeface="Montserrat Medium"/>
              </a:rPr>
              <a:t>par la prise en charge des prestations en Nature de l’ Assurance Maladie  au titre de la réglementation polynésienne</a:t>
            </a:r>
          </a:p>
          <a:p>
            <a:pPr algn="ctr"/>
            <a:endParaRPr lang="fr-FR" sz="1500" dirty="0">
              <a:solidFill>
                <a:srgbClr val="002060"/>
              </a:solidFill>
              <a:latin typeface="Montserrat Medium"/>
            </a:endParaRPr>
          </a:p>
          <a:p>
            <a:pPr algn="ctr"/>
            <a:r>
              <a:rPr lang="fr-FR" sz="1500" dirty="0">
                <a:solidFill>
                  <a:srgbClr val="002060"/>
                </a:solidFill>
                <a:latin typeface="Montserrat Medium"/>
              </a:rPr>
              <a:t>Grâce à l’accord de Coordination entre la CPS et la Sécurité Sociale</a:t>
            </a:r>
            <a:endParaRPr lang="fr-FR" sz="2000" dirty="0">
              <a:solidFill>
                <a:srgbClr val="002060"/>
              </a:solidFill>
              <a:latin typeface="Montserrat Medium"/>
            </a:endParaRPr>
          </a:p>
        </p:txBody>
      </p:sp>
      <p:sp>
        <p:nvSpPr>
          <p:cNvPr id="11" name="Rectangle: Rounded Corners 7">
            <a:extLst>
              <a:ext uri="{FF2B5EF4-FFF2-40B4-BE49-F238E27FC236}">
                <a16:creationId xmlns:a16="http://schemas.microsoft.com/office/drawing/2014/main" id="{62522D58-0AE8-1F5A-215A-3A1CE1387CED}"/>
              </a:ext>
            </a:extLst>
          </p:cNvPr>
          <p:cNvSpPr/>
          <p:nvPr/>
        </p:nvSpPr>
        <p:spPr>
          <a:xfrm>
            <a:off x="4271555" y="1883440"/>
            <a:ext cx="3454366" cy="3976997"/>
          </a:xfrm>
          <a:prstGeom prst="roundRect">
            <a:avLst>
              <a:gd name="adj" fmla="val 1721"/>
            </a:avLst>
          </a:prstGeom>
          <a:solidFill>
            <a:schemeClr val="bg1"/>
          </a:solidFill>
          <a:ln>
            <a:noFill/>
          </a:ln>
          <a:effectLst>
            <a:outerShdw blurRad="571500" dist="254000" dir="5400000" sx="96000" sy="96000" algn="t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5000" b="1" dirty="0">
                <a:solidFill>
                  <a:srgbClr val="F7B718"/>
                </a:solidFill>
                <a:latin typeface="Montserrat Medium"/>
              </a:rPr>
              <a:t>NOUS</a:t>
            </a:r>
          </a:p>
          <a:p>
            <a:pPr algn="ctr"/>
            <a:endParaRPr lang="fr-FR" sz="3000" dirty="0">
              <a:solidFill>
                <a:srgbClr val="002060"/>
              </a:solidFill>
              <a:latin typeface="Montserrat Medium"/>
            </a:endParaRPr>
          </a:p>
          <a:p>
            <a:pPr algn="ctr"/>
            <a:r>
              <a:rPr lang="fr-FR" sz="2500" dirty="0">
                <a:solidFill>
                  <a:srgbClr val="002060"/>
                </a:solidFill>
                <a:latin typeface="Montserrat Medium"/>
              </a:rPr>
              <a:t>Nous sommes la CPS, l’organisme de protection sociale de la Polynésie française</a:t>
            </a:r>
          </a:p>
        </p:txBody>
      </p:sp>
    </p:spTree>
    <p:extLst>
      <p:ext uri="{BB962C8B-B14F-4D97-AF65-F5344CB8AC3E}">
        <p14:creationId xmlns:p14="http://schemas.microsoft.com/office/powerpoint/2010/main" val="1853201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9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DF18086-1E90-93B7-94F6-B12B902E8B0C}"/>
              </a:ext>
            </a:extLst>
          </p:cNvPr>
          <p:cNvSpPr/>
          <p:nvPr/>
        </p:nvSpPr>
        <p:spPr>
          <a:xfrm>
            <a:off x="0" y="1694576"/>
            <a:ext cx="12198096" cy="4411703"/>
          </a:xfrm>
          <a:prstGeom prst="rect">
            <a:avLst/>
          </a:prstGeom>
          <a:blipFill>
            <a:blip r:embed="rId2" cstate="print"/>
            <a:srcRect/>
            <a:stretch>
              <a:fillRect l="-9503" r="-17073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/>
          </a:p>
        </p:txBody>
      </p:sp>
      <p:sp>
        <p:nvSpPr>
          <p:cNvPr id="8" name="Rectangle 7"/>
          <p:cNvSpPr/>
          <p:nvPr/>
        </p:nvSpPr>
        <p:spPr>
          <a:xfrm>
            <a:off x="6095" y="6106280"/>
            <a:ext cx="12192001" cy="192662"/>
          </a:xfrm>
          <a:prstGeom prst="rect">
            <a:avLst/>
          </a:prstGeom>
          <a:solidFill>
            <a:srgbClr val="F7B7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TextBox 15">
            <a:extLst>
              <a:ext uri="{FF2B5EF4-FFF2-40B4-BE49-F238E27FC236}">
                <a16:creationId xmlns:a16="http://schemas.microsoft.com/office/drawing/2014/main" id="{C39A2DBC-EBAE-DE1D-A8A9-B65082E06AC7}"/>
              </a:ext>
            </a:extLst>
          </p:cNvPr>
          <p:cNvSpPr txBox="1"/>
          <p:nvPr/>
        </p:nvSpPr>
        <p:spPr>
          <a:xfrm>
            <a:off x="6770859" y="3075843"/>
            <a:ext cx="1484728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>
              <a:defRPr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2700000" scaled="0"/>
                </a:gradFill>
                <a:latin typeface="Nexa Bold" panose="02000000000000000000" pitchFamily="50" charset="0"/>
                <a:cs typeface="Segoe UI Light" panose="020B0502040204020203" pitchFamily="34" charset="0"/>
              </a:defRPr>
            </a:lvl1pPr>
          </a:lstStyle>
          <a:p>
            <a:pPr algn="ctr"/>
            <a:endParaRPr lang="en-US" sz="2800" b="1" dirty="0">
              <a:solidFill>
                <a:srgbClr val="013A73"/>
              </a:solidFill>
              <a:latin typeface="Montserrat Medium" pitchFamily="2" charset="0"/>
            </a:endParaRPr>
          </a:p>
        </p:txBody>
      </p:sp>
      <p:sp>
        <p:nvSpPr>
          <p:cNvPr id="37" name="Rectangle: Rounded Corners 7">
            <a:extLst>
              <a:ext uri="{FF2B5EF4-FFF2-40B4-BE49-F238E27FC236}">
                <a16:creationId xmlns:a16="http://schemas.microsoft.com/office/drawing/2014/main" id="{62522D58-0AE8-1F5A-215A-3A1CE1387CED}"/>
              </a:ext>
            </a:extLst>
          </p:cNvPr>
          <p:cNvSpPr/>
          <p:nvPr/>
        </p:nvSpPr>
        <p:spPr>
          <a:xfrm>
            <a:off x="516743" y="1883441"/>
            <a:ext cx="3454366" cy="3976997"/>
          </a:xfrm>
          <a:prstGeom prst="roundRect">
            <a:avLst>
              <a:gd name="adj" fmla="val 1721"/>
            </a:avLst>
          </a:prstGeom>
          <a:solidFill>
            <a:schemeClr val="bg1"/>
          </a:solidFill>
          <a:ln>
            <a:noFill/>
          </a:ln>
          <a:effectLst>
            <a:outerShdw blurRad="571500" dist="254000" dir="5400000" sx="96000" sy="96000" algn="t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5000" b="1" dirty="0">
                <a:solidFill>
                  <a:srgbClr val="F7B718"/>
                </a:solidFill>
                <a:latin typeface="Montserrat Medium"/>
              </a:rPr>
              <a:t>1</a:t>
            </a:r>
          </a:p>
          <a:p>
            <a:pPr algn="ctr"/>
            <a:r>
              <a:rPr lang="fr-FR" sz="2500" dirty="0">
                <a:solidFill>
                  <a:srgbClr val="002060"/>
                </a:solidFill>
                <a:latin typeface="Montserrat Medium"/>
              </a:rPr>
              <a:t>Remboursement de vos soins à hauteur de </a:t>
            </a:r>
            <a:r>
              <a:rPr lang="fr-FR" sz="2500" b="1" dirty="0">
                <a:solidFill>
                  <a:srgbClr val="F7B718"/>
                </a:solidFill>
                <a:latin typeface="Montserrat Medium"/>
              </a:rPr>
              <a:t>70%</a:t>
            </a:r>
            <a:r>
              <a:rPr lang="fr-FR" sz="2500" dirty="0">
                <a:solidFill>
                  <a:srgbClr val="002060"/>
                </a:solidFill>
                <a:latin typeface="Montserrat Medium"/>
              </a:rPr>
              <a:t> </a:t>
            </a:r>
          </a:p>
          <a:p>
            <a:pPr algn="ctr"/>
            <a:r>
              <a:rPr lang="fr-FR" sz="2500" dirty="0">
                <a:solidFill>
                  <a:srgbClr val="002060"/>
                </a:solidFill>
                <a:latin typeface="Montserrat Medium"/>
              </a:rPr>
              <a:t>(Si médecin conventionné)</a:t>
            </a:r>
            <a:endParaRPr lang="fr-FR" sz="2500" i="1" dirty="0">
              <a:solidFill>
                <a:srgbClr val="002060"/>
              </a:solidFill>
              <a:latin typeface="Montserrat Medium"/>
            </a:endParaRPr>
          </a:p>
        </p:txBody>
      </p:sp>
      <p:sp>
        <p:nvSpPr>
          <p:cNvPr id="9" name="Rectangle: Rounded Corners 7">
            <a:extLst>
              <a:ext uri="{FF2B5EF4-FFF2-40B4-BE49-F238E27FC236}">
                <a16:creationId xmlns:a16="http://schemas.microsoft.com/office/drawing/2014/main" id="{62522D58-0AE8-1F5A-215A-3A1CE1387CED}"/>
              </a:ext>
            </a:extLst>
          </p:cNvPr>
          <p:cNvSpPr/>
          <p:nvPr/>
        </p:nvSpPr>
        <p:spPr>
          <a:xfrm>
            <a:off x="8026367" y="1883439"/>
            <a:ext cx="3454366" cy="3976997"/>
          </a:xfrm>
          <a:prstGeom prst="roundRect">
            <a:avLst>
              <a:gd name="adj" fmla="val 1721"/>
            </a:avLst>
          </a:prstGeom>
          <a:solidFill>
            <a:schemeClr val="bg1"/>
          </a:solidFill>
          <a:ln>
            <a:noFill/>
          </a:ln>
          <a:effectLst>
            <a:outerShdw blurRad="571500" dist="254000" dir="5400000" sx="96000" sy="96000" algn="t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5000" b="1" dirty="0">
                <a:solidFill>
                  <a:srgbClr val="F7B718"/>
                </a:solidFill>
                <a:latin typeface="Montserrat Medium"/>
              </a:rPr>
              <a:t>3</a:t>
            </a:r>
            <a:r>
              <a:rPr lang="fr-FR" sz="2500" i="1" dirty="0">
                <a:solidFill>
                  <a:srgbClr val="002060"/>
                </a:solidFill>
                <a:latin typeface="Montserrat Medium"/>
              </a:rPr>
              <a:t> </a:t>
            </a:r>
          </a:p>
          <a:p>
            <a:pPr algn="ctr"/>
            <a:r>
              <a:rPr lang="fr-FR" sz="2500" dirty="0">
                <a:solidFill>
                  <a:srgbClr val="002060"/>
                </a:solidFill>
                <a:latin typeface="Montserrat Medium"/>
              </a:rPr>
              <a:t>Prise en charge de vos factures d’hospitalisation en </a:t>
            </a:r>
            <a:r>
              <a:rPr lang="fr-FR" sz="2500" b="1" dirty="0">
                <a:solidFill>
                  <a:srgbClr val="F7B718"/>
                </a:solidFill>
                <a:latin typeface="Montserrat Medium"/>
              </a:rPr>
              <a:t>tiers payant </a:t>
            </a:r>
            <a:r>
              <a:rPr lang="fr-FR" sz="2500" dirty="0">
                <a:solidFill>
                  <a:srgbClr val="002060"/>
                </a:solidFill>
                <a:latin typeface="Montserrat Medium"/>
              </a:rPr>
              <a:t>à hauteur de </a:t>
            </a:r>
            <a:r>
              <a:rPr lang="fr-FR" sz="2500" b="1" dirty="0">
                <a:solidFill>
                  <a:srgbClr val="002060"/>
                </a:solidFill>
                <a:latin typeface="Montserrat Medium"/>
              </a:rPr>
              <a:t>100%</a:t>
            </a:r>
            <a:endParaRPr lang="fr-FR" sz="2500" i="1" dirty="0">
              <a:solidFill>
                <a:srgbClr val="002060"/>
              </a:solidFill>
              <a:latin typeface="Montserrat Medium"/>
            </a:endParaRPr>
          </a:p>
        </p:txBody>
      </p:sp>
      <p:sp>
        <p:nvSpPr>
          <p:cNvPr id="11" name="Rectangle: Rounded Corners 7">
            <a:extLst>
              <a:ext uri="{FF2B5EF4-FFF2-40B4-BE49-F238E27FC236}">
                <a16:creationId xmlns:a16="http://schemas.microsoft.com/office/drawing/2014/main" id="{62522D58-0AE8-1F5A-215A-3A1CE1387CED}"/>
              </a:ext>
            </a:extLst>
          </p:cNvPr>
          <p:cNvSpPr/>
          <p:nvPr/>
        </p:nvSpPr>
        <p:spPr>
          <a:xfrm>
            <a:off x="4271555" y="1883440"/>
            <a:ext cx="3454366" cy="3976997"/>
          </a:xfrm>
          <a:prstGeom prst="roundRect">
            <a:avLst>
              <a:gd name="adj" fmla="val 1721"/>
            </a:avLst>
          </a:prstGeom>
          <a:solidFill>
            <a:schemeClr val="bg1"/>
          </a:solidFill>
          <a:ln>
            <a:noFill/>
          </a:ln>
          <a:effectLst>
            <a:outerShdw blurRad="571500" dist="254000" dir="5400000" sx="96000" sy="96000" algn="t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5000" b="1" dirty="0">
                <a:solidFill>
                  <a:srgbClr val="F7B718"/>
                </a:solidFill>
                <a:latin typeface="Montserrat Medium"/>
              </a:rPr>
              <a:t>2</a:t>
            </a:r>
          </a:p>
          <a:p>
            <a:pPr algn="ctr"/>
            <a:endParaRPr lang="fr-FR" sz="2500" dirty="0">
              <a:solidFill>
                <a:srgbClr val="002060"/>
              </a:solidFill>
              <a:latin typeface="Montserrat Medium"/>
            </a:endParaRPr>
          </a:p>
          <a:p>
            <a:pPr algn="ctr"/>
            <a:r>
              <a:rPr lang="fr-FR" sz="2500" dirty="0">
                <a:solidFill>
                  <a:srgbClr val="002060"/>
                </a:solidFill>
                <a:latin typeface="Montserrat Medium"/>
              </a:rPr>
              <a:t>Prise en charge en tiers payant (Kiné, infirmier…) à hauteur de </a:t>
            </a:r>
            <a:r>
              <a:rPr lang="fr-FR" sz="2500" b="1" dirty="0">
                <a:solidFill>
                  <a:srgbClr val="F7B718"/>
                </a:solidFill>
                <a:latin typeface="Montserrat Medium"/>
              </a:rPr>
              <a:t>70%</a:t>
            </a:r>
            <a:endParaRPr lang="fr-FR" sz="2500" i="1" dirty="0">
              <a:solidFill>
                <a:srgbClr val="F7B718"/>
              </a:solidFill>
              <a:latin typeface="Montserrat Medium"/>
            </a:endParaRPr>
          </a:p>
        </p:txBody>
      </p:sp>
      <p:sp>
        <p:nvSpPr>
          <p:cNvPr id="15" name="Rectangle: Rounded Corners 7">
            <a:extLst>
              <a:ext uri="{FF2B5EF4-FFF2-40B4-BE49-F238E27FC236}">
                <a16:creationId xmlns:a16="http://schemas.microsoft.com/office/drawing/2014/main" id="{62522D58-0AE8-1F5A-215A-3A1CE1387CED}"/>
              </a:ext>
            </a:extLst>
          </p:cNvPr>
          <p:cNvSpPr/>
          <p:nvPr/>
        </p:nvSpPr>
        <p:spPr>
          <a:xfrm>
            <a:off x="516744" y="5971816"/>
            <a:ext cx="10963990" cy="759910"/>
          </a:xfrm>
          <a:prstGeom prst="roundRect">
            <a:avLst>
              <a:gd name="adj" fmla="val 1721"/>
            </a:avLst>
          </a:prstGeom>
          <a:solidFill>
            <a:srgbClr val="F7B718"/>
          </a:solidFill>
          <a:ln>
            <a:noFill/>
          </a:ln>
          <a:effectLst>
            <a:outerShdw blurRad="571500" dist="254000" dir="5400000" sx="96000" sy="96000" algn="t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fr-FR" sz="2000" b="1" dirty="0">
                <a:solidFill>
                  <a:schemeClr val="bg1"/>
                </a:solidFill>
                <a:latin typeface="Montserrat Medium"/>
              </a:rPr>
              <a:t>Si vous ne vous affiliez pas la CPS, vous devrez </a:t>
            </a:r>
            <a:r>
              <a:rPr lang="fr-FR" sz="2000" b="1" dirty="0">
                <a:solidFill>
                  <a:srgbClr val="FF0000"/>
                </a:solidFill>
                <a:latin typeface="Montserrat Medium"/>
              </a:rPr>
              <a:t>prendre l’attache de la MGEN-Espace Polynésie</a:t>
            </a:r>
          </a:p>
        </p:txBody>
      </p:sp>
      <p:grpSp>
        <p:nvGrpSpPr>
          <p:cNvPr id="16" name="Groupe 15"/>
          <p:cNvGrpSpPr/>
          <p:nvPr/>
        </p:nvGrpSpPr>
        <p:grpSpPr>
          <a:xfrm>
            <a:off x="1140823" y="543991"/>
            <a:ext cx="10615747" cy="658767"/>
            <a:chOff x="3623531" y="538093"/>
            <a:chExt cx="9062902" cy="658767"/>
          </a:xfrm>
        </p:grpSpPr>
        <p:sp>
          <p:nvSpPr>
            <p:cNvPr id="17" name="Ellipse 16"/>
            <p:cNvSpPr/>
            <p:nvPr/>
          </p:nvSpPr>
          <p:spPr>
            <a:xfrm>
              <a:off x="3623531" y="538093"/>
              <a:ext cx="535299" cy="622300"/>
            </a:xfrm>
            <a:prstGeom prst="ellipse">
              <a:avLst/>
            </a:prstGeom>
            <a:solidFill>
              <a:srgbClr val="F7B71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4000" b="1" dirty="0">
                  <a:latin typeface="Poppins"/>
                </a:rPr>
                <a:t>1</a:t>
              </a:r>
            </a:p>
          </p:txBody>
        </p:sp>
        <p:sp>
          <p:nvSpPr>
            <p:cNvPr id="18" name="TextBox 48">
              <a:extLst>
                <a:ext uri="{FF2B5EF4-FFF2-40B4-BE49-F238E27FC236}">
                  <a16:creationId xmlns:a16="http://schemas.microsoft.com/office/drawing/2014/main" id="{6A6C9D72-76BC-27F3-DA47-97E52A09103B}"/>
                </a:ext>
              </a:extLst>
            </p:cNvPr>
            <p:cNvSpPr txBox="1"/>
            <p:nvPr/>
          </p:nvSpPr>
          <p:spPr>
            <a:xfrm>
              <a:off x="4392917" y="608429"/>
              <a:ext cx="8293516" cy="5884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fr-FR" sz="4000" dirty="0">
                  <a:solidFill>
                    <a:srgbClr val="002060"/>
                  </a:solidFill>
                  <a:latin typeface="Montserrat Medium"/>
                </a:rPr>
                <a:t>Votre intérêt à vous affilier à la CPS</a:t>
              </a:r>
              <a:endParaRPr lang="en-US" sz="4000" dirty="0">
                <a:solidFill>
                  <a:srgbClr val="002060"/>
                </a:solidFill>
                <a:latin typeface="Montserrat Medium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18372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9" grpId="0" animBg="1"/>
      <p:bldP spid="11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3B80A144-E9DB-09CB-CE78-7EDBC7BF6E5C}"/>
              </a:ext>
            </a:extLst>
          </p:cNvPr>
          <p:cNvSpPr/>
          <p:nvPr/>
        </p:nvSpPr>
        <p:spPr>
          <a:xfrm>
            <a:off x="0" y="0"/>
            <a:ext cx="3136900" cy="6858000"/>
          </a:xfrm>
          <a:prstGeom prst="rect">
            <a:avLst/>
          </a:prstGeom>
          <a:solidFill>
            <a:srgbClr val="013A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49426B4-D527-4386-9544-49942A6FE08C}"/>
              </a:ext>
            </a:extLst>
          </p:cNvPr>
          <p:cNvSpPr txBox="1"/>
          <p:nvPr/>
        </p:nvSpPr>
        <p:spPr>
          <a:xfrm>
            <a:off x="4415987" y="1497905"/>
            <a:ext cx="5150785" cy="687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fr-FR" sz="4800" b="1" dirty="0">
                <a:solidFill>
                  <a:srgbClr val="013A73"/>
                </a:solidFill>
                <a:latin typeface="Montserrat" pitchFamily="2" charset="0"/>
              </a:rPr>
              <a:t>Partie 2</a:t>
            </a:r>
            <a:endParaRPr lang="en-US" sz="4800" b="1" dirty="0">
              <a:solidFill>
                <a:srgbClr val="013A73"/>
              </a:solidFill>
              <a:latin typeface="Montserrat Medium" pitchFamily="2" charset="0"/>
              <a:ea typeface="Roboto Black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B80A144-E9DB-09CB-CE78-7EDBC7BF6E5C}"/>
              </a:ext>
            </a:extLst>
          </p:cNvPr>
          <p:cNvSpPr/>
          <p:nvPr/>
        </p:nvSpPr>
        <p:spPr>
          <a:xfrm>
            <a:off x="3098800" y="0"/>
            <a:ext cx="211666" cy="6858000"/>
          </a:xfrm>
          <a:prstGeom prst="rect">
            <a:avLst/>
          </a:prstGeom>
          <a:solidFill>
            <a:srgbClr val="F7B7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0" name="Image 39">
            <a:extLst>
              <a:ext uri="{FF2B5EF4-FFF2-40B4-BE49-F238E27FC236}">
                <a16:creationId xmlns:a16="http://schemas.microsoft.com/office/drawing/2014/main" id="{2B21B832-F06A-4A89-4FEA-C5F3A4CEF30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3152" y="1497905"/>
            <a:ext cx="3263265" cy="3657525"/>
          </a:xfrm>
          <a:custGeom>
            <a:avLst/>
            <a:gdLst>
              <a:gd name="connsiteX0" fmla="*/ 0 w 3946606"/>
              <a:gd name="connsiteY0" fmla="*/ 0 h 4430626"/>
              <a:gd name="connsiteX1" fmla="*/ 3946606 w 3946606"/>
              <a:gd name="connsiteY1" fmla="*/ 0 h 4430626"/>
              <a:gd name="connsiteX2" fmla="*/ 3946606 w 3946606"/>
              <a:gd name="connsiteY2" fmla="*/ 4430626 h 4430626"/>
              <a:gd name="connsiteX3" fmla="*/ 0 w 3946606"/>
              <a:gd name="connsiteY3" fmla="*/ 4430626 h 4430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46606" h="4430626">
                <a:moveTo>
                  <a:pt x="0" y="0"/>
                </a:moveTo>
                <a:lnTo>
                  <a:pt x="3946606" y="0"/>
                </a:lnTo>
                <a:lnTo>
                  <a:pt x="3946606" y="4430626"/>
                </a:lnTo>
                <a:lnTo>
                  <a:pt x="0" y="4430626"/>
                </a:lnTo>
                <a:close/>
              </a:path>
            </a:pathLst>
          </a:cu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8EF92121-787C-E89E-CDFD-7239D620577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06384" y="2614190"/>
            <a:ext cx="1389416" cy="1304925"/>
          </a:xfrm>
          <a:prstGeom prst="rect">
            <a:avLst/>
          </a:prstGeom>
        </p:spPr>
      </p:pic>
      <p:sp>
        <p:nvSpPr>
          <p:cNvPr id="13" name="TextBox 16">
            <a:extLst>
              <a:ext uri="{FF2B5EF4-FFF2-40B4-BE49-F238E27FC236}">
                <a16:creationId xmlns:a16="http://schemas.microsoft.com/office/drawing/2014/main" id="{E49426B4-D527-4386-9544-49942A6FE08C}"/>
              </a:ext>
            </a:extLst>
          </p:cNvPr>
          <p:cNvSpPr txBox="1"/>
          <p:nvPr/>
        </p:nvSpPr>
        <p:spPr>
          <a:xfrm>
            <a:off x="4488216" y="3429000"/>
            <a:ext cx="5883075" cy="1869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fr-FR" sz="4800" b="1" dirty="0">
                <a:solidFill>
                  <a:srgbClr val="013A73"/>
                </a:solidFill>
                <a:latin typeface="Montserrat" pitchFamily="2" charset="0"/>
              </a:rPr>
              <a:t>Vos démarches pour vous affilier à la C.P.S</a:t>
            </a:r>
            <a:endParaRPr lang="en-US" sz="4800" b="1" dirty="0">
              <a:solidFill>
                <a:srgbClr val="013A73"/>
              </a:solidFill>
              <a:latin typeface="Montserrat Medium" pitchFamily="2" charset="0"/>
              <a:ea typeface="Roboto Black" panose="02000000000000000000" pitchFamily="2" charset="0"/>
              <a:cs typeface="Open Sans" panose="020B0606030504020204" pitchFamily="34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8216" y="2376826"/>
            <a:ext cx="7210425" cy="73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9025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DF18086-1E90-93B7-94F6-B12B902E8B0C}"/>
              </a:ext>
            </a:extLst>
          </p:cNvPr>
          <p:cNvSpPr/>
          <p:nvPr/>
        </p:nvSpPr>
        <p:spPr>
          <a:xfrm>
            <a:off x="0" y="1694576"/>
            <a:ext cx="12198096" cy="4411703"/>
          </a:xfrm>
          <a:prstGeom prst="rect">
            <a:avLst/>
          </a:prstGeom>
          <a:blipFill>
            <a:blip r:embed="rId2" cstate="print"/>
            <a:srcRect/>
            <a:stretch>
              <a:fillRect l="-9503" r="-17073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6095" y="6106280"/>
            <a:ext cx="12192001" cy="192662"/>
          </a:xfrm>
          <a:prstGeom prst="rect">
            <a:avLst/>
          </a:prstGeom>
          <a:solidFill>
            <a:srgbClr val="F7B7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TextBox 15">
            <a:extLst>
              <a:ext uri="{FF2B5EF4-FFF2-40B4-BE49-F238E27FC236}">
                <a16:creationId xmlns:a16="http://schemas.microsoft.com/office/drawing/2014/main" id="{C39A2DBC-EBAE-DE1D-A8A9-B65082E06AC7}"/>
              </a:ext>
            </a:extLst>
          </p:cNvPr>
          <p:cNvSpPr txBox="1"/>
          <p:nvPr/>
        </p:nvSpPr>
        <p:spPr>
          <a:xfrm>
            <a:off x="6770859" y="3075843"/>
            <a:ext cx="1484728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>
              <a:defRPr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2700000" scaled="0"/>
                </a:gradFill>
                <a:latin typeface="Nexa Bold" panose="02000000000000000000" pitchFamily="50" charset="0"/>
                <a:cs typeface="Segoe UI Light" panose="020B0502040204020203" pitchFamily="34" charset="0"/>
              </a:defRPr>
            </a:lvl1pPr>
          </a:lstStyle>
          <a:p>
            <a:pPr algn="ctr"/>
            <a:endParaRPr lang="en-US" sz="2800" b="1" dirty="0">
              <a:solidFill>
                <a:srgbClr val="013A73"/>
              </a:solidFill>
              <a:latin typeface="Montserrat Medium" pitchFamily="2" charset="0"/>
            </a:endParaRPr>
          </a:p>
        </p:txBody>
      </p:sp>
      <p:grpSp>
        <p:nvGrpSpPr>
          <p:cNvPr id="12" name="Groupe 11"/>
          <p:cNvGrpSpPr/>
          <p:nvPr/>
        </p:nvGrpSpPr>
        <p:grpSpPr>
          <a:xfrm>
            <a:off x="322217" y="568627"/>
            <a:ext cx="11745249" cy="655111"/>
            <a:chOff x="3623531" y="538093"/>
            <a:chExt cx="9062902" cy="655111"/>
          </a:xfrm>
        </p:grpSpPr>
        <p:sp>
          <p:nvSpPr>
            <p:cNvPr id="13" name="Ellipse 12"/>
            <p:cNvSpPr/>
            <p:nvPr/>
          </p:nvSpPr>
          <p:spPr>
            <a:xfrm>
              <a:off x="3623531" y="538093"/>
              <a:ext cx="535299" cy="622300"/>
            </a:xfrm>
            <a:prstGeom prst="ellipse">
              <a:avLst/>
            </a:prstGeom>
            <a:solidFill>
              <a:srgbClr val="F7B71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4000" b="1" dirty="0">
                  <a:latin typeface="Poppins"/>
                </a:rPr>
                <a:t>2</a:t>
              </a:r>
            </a:p>
          </p:txBody>
        </p:sp>
        <p:sp>
          <p:nvSpPr>
            <p:cNvPr id="14" name="TextBox 48">
              <a:extLst>
                <a:ext uri="{FF2B5EF4-FFF2-40B4-BE49-F238E27FC236}">
                  <a16:creationId xmlns:a16="http://schemas.microsoft.com/office/drawing/2014/main" id="{6A6C9D72-76BC-27F3-DA47-97E52A09103B}"/>
                </a:ext>
              </a:extLst>
            </p:cNvPr>
            <p:cNvSpPr txBox="1"/>
            <p:nvPr/>
          </p:nvSpPr>
          <p:spPr>
            <a:xfrm>
              <a:off x="4214867" y="608429"/>
              <a:ext cx="8471566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fr-FR" sz="4000" dirty="0">
                  <a:solidFill>
                    <a:srgbClr val="002060"/>
                  </a:solidFill>
                  <a:latin typeface="Montserrat Medium"/>
                </a:rPr>
                <a:t>Vos démarches pour vous affilier à la C.P.S</a:t>
              </a:r>
              <a:endParaRPr lang="en-US" sz="4000" dirty="0">
                <a:solidFill>
                  <a:srgbClr val="002060"/>
                </a:solidFill>
                <a:latin typeface="Montserrat Medium"/>
              </a:endParaRPr>
            </a:p>
          </p:txBody>
        </p:sp>
      </p:grpSp>
      <p:sp>
        <p:nvSpPr>
          <p:cNvPr id="15" name="Rectangle: Rounded Corners 7">
            <a:extLst>
              <a:ext uri="{FF2B5EF4-FFF2-40B4-BE49-F238E27FC236}">
                <a16:creationId xmlns:a16="http://schemas.microsoft.com/office/drawing/2014/main" id="{62522D58-0AE8-1F5A-215A-3A1CE1387CED}"/>
              </a:ext>
            </a:extLst>
          </p:cNvPr>
          <p:cNvSpPr/>
          <p:nvPr/>
        </p:nvSpPr>
        <p:spPr>
          <a:xfrm>
            <a:off x="629954" y="1957383"/>
            <a:ext cx="3454366" cy="3976997"/>
          </a:xfrm>
          <a:prstGeom prst="roundRect">
            <a:avLst>
              <a:gd name="adj" fmla="val 1721"/>
            </a:avLst>
          </a:prstGeom>
          <a:solidFill>
            <a:schemeClr val="bg1"/>
          </a:solidFill>
          <a:ln>
            <a:noFill/>
          </a:ln>
          <a:effectLst>
            <a:outerShdw blurRad="571500" dist="254000" dir="5400000" sx="96000" sy="96000" algn="t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5000" b="1" dirty="0">
                <a:solidFill>
                  <a:srgbClr val="F7B718"/>
                </a:solidFill>
                <a:latin typeface="Montserrat Medium"/>
              </a:rPr>
              <a:t>1</a:t>
            </a:r>
          </a:p>
          <a:p>
            <a:pPr algn="ctr">
              <a:spcAft>
                <a:spcPts val="1800"/>
              </a:spcAft>
            </a:pPr>
            <a:endParaRPr lang="fr-FR" sz="2500" dirty="0">
              <a:solidFill>
                <a:srgbClr val="002060"/>
              </a:solidFill>
              <a:latin typeface="Montserrat Medium"/>
            </a:endParaRPr>
          </a:p>
          <a:p>
            <a:pPr algn="ctr">
              <a:spcAft>
                <a:spcPts val="1800"/>
              </a:spcAft>
            </a:pPr>
            <a:r>
              <a:rPr lang="fr-FR" sz="2500" dirty="0">
                <a:solidFill>
                  <a:srgbClr val="002060"/>
                </a:solidFill>
                <a:latin typeface="Montserrat Medium"/>
              </a:rPr>
              <a:t>Transmission des documents à l’adresse e-mail suivante: </a:t>
            </a:r>
          </a:p>
          <a:p>
            <a:pPr algn="ctr">
              <a:spcAft>
                <a:spcPts val="1800"/>
              </a:spcAft>
            </a:pPr>
            <a:r>
              <a:rPr lang="fr-FR" sz="2000" b="1" dirty="0">
                <a:solidFill>
                  <a:srgbClr val="FFC000"/>
                </a:solidFill>
                <a:latin typeface="Montserrat Medium"/>
              </a:rPr>
              <a:t>immatriculation@cps.pf</a:t>
            </a:r>
            <a:endParaRPr lang="fr-FR" sz="2000" i="1" dirty="0">
              <a:solidFill>
                <a:srgbClr val="FFC000"/>
              </a:solidFill>
              <a:latin typeface="Montserrat Medium"/>
            </a:endParaRPr>
          </a:p>
        </p:txBody>
      </p:sp>
      <p:sp>
        <p:nvSpPr>
          <p:cNvPr id="16" name="Rectangle: Rounded Corners 7">
            <a:extLst>
              <a:ext uri="{FF2B5EF4-FFF2-40B4-BE49-F238E27FC236}">
                <a16:creationId xmlns:a16="http://schemas.microsoft.com/office/drawing/2014/main" id="{62522D58-0AE8-1F5A-215A-3A1CE1387CED}"/>
              </a:ext>
            </a:extLst>
          </p:cNvPr>
          <p:cNvSpPr/>
          <p:nvPr/>
        </p:nvSpPr>
        <p:spPr>
          <a:xfrm>
            <a:off x="8009643" y="1968736"/>
            <a:ext cx="3454366" cy="3976997"/>
          </a:xfrm>
          <a:prstGeom prst="roundRect">
            <a:avLst>
              <a:gd name="adj" fmla="val 1721"/>
            </a:avLst>
          </a:prstGeom>
          <a:solidFill>
            <a:schemeClr val="bg1"/>
          </a:solidFill>
          <a:ln>
            <a:noFill/>
          </a:ln>
          <a:effectLst>
            <a:outerShdw blurRad="571500" dist="254000" dir="5400000" sx="96000" sy="96000" algn="t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5000" b="1" dirty="0">
                <a:solidFill>
                  <a:srgbClr val="F7B718"/>
                </a:solidFill>
                <a:latin typeface="Montserrat Medium"/>
              </a:rPr>
              <a:t>3</a:t>
            </a:r>
            <a:r>
              <a:rPr lang="fr-FR" sz="2500" i="1" dirty="0">
                <a:solidFill>
                  <a:srgbClr val="002060"/>
                </a:solidFill>
                <a:latin typeface="Montserrat Medium"/>
              </a:rPr>
              <a:t> </a:t>
            </a:r>
          </a:p>
          <a:p>
            <a:pPr algn="ctr"/>
            <a:endParaRPr lang="fr-FR" sz="2500" i="1" dirty="0">
              <a:solidFill>
                <a:srgbClr val="002060"/>
              </a:solidFill>
              <a:latin typeface="Montserrat Medium"/>
            </a:endParaRPr>
          </a:p>
          <a:p>
            <a:pPr algn="ctr">
              <a:spcAft>
                <a:spcPts val="1800"/>
              </a:spcAft>
            </a:pPr>
            <a:r>
              <a:rPr lang="fr-FR" sz="2500" dirty="0">
                <a:solidFill>
                  <a:srgbClr val="FFC000"/>
                </a:solidFill>
                <a:latin typeface="Montserrat Medium"/>
              </a:rPr>
              <a:t>Nous vous accusons réception:</a:t>
            </a:r>
          </a:p>
          <a:p>
            <a:pPr marL="342900" indent="-3429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rgbClr val="002060"/>
                </a:solidFill>
                <a:latin typeface="Montserrat Medium"/>
              </a:rPr>
              <a:t>Du traitement de votre demande</a:t>
            </a:r>
          </a:p>
          <a:p>
            <a:pPr marL="342900" indent="-3429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rgbClr val="002060"/>
                </a:solidFill>
                <a:latin typeface="Montserrat Medium"/>
              </a:rPr>
              <a:t>Pour vous renvoyer votre numéro DN</a:t>
            </a:r>
          </a:p>
        </p:txBody>
      </p:sp>
      <p:sp>
        <p:nvSpPr>
          <p:cNvPr id="17" name="Rectangle: Rounded Corners 7">
            <a:extLst>
              <a:ext uri="{FF2B5EF4-FFF2-40B4-BE49-F238E27FC236}">
                <a16:creationId xmlns:a16="http://schemas.microsoft.com/office/drawing/2014/main" id="{62522D58-0AE8-1F5A-215A-3A1CE1387CED}"/>
              </a:ext>
            </a:extLst>
          </p:cNvPr>
          <p:cNvSpPr/>
          <p:nvPr/>
        </p:nvSpPr>
        <p:spPr>
          <a:xfrm>
            <a:off x="4311206" y="1968736"/>
            <a:ext cx="3454366" cy="3976997"/>
          </a:xfrm>
          <a:prstGeom prst="roundRect">
            <a:avLst>
              <a:gd name="adj" fmla="val 1721"/>
            </a:avLst>
          </a:prstGeom>
          <a:solidFill>
            <a:schemeClr val="bg1"/>
          </a:solidFill>
          <a:ln>
            <a:noFill/>
          </a:ln>
          <a:effectLst>
            <a:outerShdw blurRad="571500" dist="254000" dir="5400000" sx="96000" sy="96000" algn="t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5000" b="1" dirty="0">
                <a:solidFill>
                  <a:srgbClr val="F7B718"/>
                </a:solidFill>
                <a:latin typeface="Montserrat Medium"/>
              </a:rPr>
              <a:t>2</a:t>
            </a:r>
          </a:p>
          <a:p>
            <a:pPr algn="ctr"/>
            <a:endParaRPr lang="fr-FR" sz="2500" dirty="0">
              <a:solidFill>
                <a:srgbClr val="002060"/>
              </a:solidFill>
              <a:latin typeface="Montserrat Medium"/>
            </a:endParaRPr>
          </a:p>
          <a:p>
            <a:pPr algn="ctr">
              <a:spcAft>
                <a:spcPts val="1800"/>
              </a:spcAft>
            </a:pPr>
            <a:r>
              <a:rPr lang="fr-FR" sz="2500" b="1" dirty="0">
                <a:solidFill>
                  <a:srgbClr val="FFC000"/>
                </a:solidFill>
                <a:latin typeface="Montserrat Medium"/>
              </a:rPr>
              <a:t>Pièces à joindre:</a:t>
            </a:r>
          </a:p>
          <a:p>
            <a:pPr marL="342900" indent="-160338">
              <a:buFont typeface="Arial" panose="020B0604020202020204" pitchFamily="34" charset="0"/>
              <a:buChar char="•"/>
            </a:pPr>
            <a:r>
              <a:rPr lang="fr-FR" sz="1400" b="1" dirty="0">
                <a:solidFill>
                  <a:srgbClr val="002060"/>
                </a:solidFill>
                <a:latin typeface="Montserrat Medium"/>
              </a:rPr>
              <a:t>Copie de votre passeport ou CNI (ouvrant droit et ayant droit)</a:t>
            </a:r>
          </a:p>
          <a:p>
            <a:pPr marL="342900" indent="-160338">
              <a:buFont typeface="Arial" panose="020B0604020202020204" pitchFamily="34" charset="0"/>
              <a:buChar char="•"/>
            </a:pPr>
            <a:r>
              <a:rPr lang="fr-FR" sz="1400" b="1" dirty="0">
                <a:solidFill>
                  <a:srgbClr val="002060"/>
                </a:solidFill>
                <a:latin typeface="Montserrat Medium"/>
              </a:rPr>
              <a:t>Copie de votre livret de famille</a:t>
            </a:r>
          </a:p>
          <a:p>
            <a:pPr marL="342900" indent="-160338">
              <a:buFont typeface="Arial" panose="020B0604020202020204" pitchFamily="34" charset="0"/>
              <a:buChar char="•"/>
            </a:pPr>
            <a:r>
              <a:rPr lang="fr-FR" sz="1400" b="1" dirty="0">
                <a:solidFill>
                  <a:srgbClr val="002060"/>
                </a:solidFill>
                <a:latin typeface="Montserrat Medium"/>
              </a:rPr>
              <a:t>Un RIB</a:t>
            </a:r>
          </a:p>
          <a:p>
            <a:pPr marL="342900" indent="-160338">
              <a:buFont typeface="Arial" panose="020B0604020202020204" pitchFamily="34" charset="0"/>
              <a:buChar char="•"/>
            </a:pPr>
            <a:r>
              <a:rPr lang="fr-FR" sz="1400" b="1" dirty="0">
                <a:solidFill>
                  <a:srgbClr val="002060"/>
                </a:solidFill>
                <a:latin typeface="Montserrat Medium"/>
              </a:rPr>
              <a:t>Vos coordonnées (adresse mail, postale, numéro de téléphone…)</a:t>
            </a:r>
          </a:p>
          <a:p>
            <a:pPr marL="342900" indent="-160338">
              <a:buFont typeface="Arial" panose="020B0604020202020204" pitchFamily="34" charset="0"/>
              <a:buChar char="•"/>
            </a:pPr>
            <a:r>
              <a:rPr lang="fr-FR" sz="1400" b="1" dirty="0">
                <a:solidFill>
                  <a:srgbClr val="FFC000"/>
                </a:solidFill>
                <a:latin typeface="Montserrat Medium"/>
              </a:rPr>
              <a:t>Formulaire 980.02</a:t>
            </a:r>
            <a:r>
              <a:rPr lang="fr-FR" sz="1400" b="1" dirty="0">
                <a:solidFill>
                  <a:srgbClr val="002060"/>
                </a:solidFill>
                <a:latin typeface="Montserrat Medium"/>
              </a:rPr>
              <a:t> délivré par le Vice rectorat de P.F</a:t>
            </a:r>
          </a:p>
          <a:p>
            <a:pPr marL="342900" indent="-160338">
              <a:buFont typeface="Arial" panose="020B0604020202020204" pitchFamily="34" charset="0"/>
              <a:buChar char="•"/>
            </a:pPr>
            <a:r>
              <a:rPr lang="fr-FR" sz="1400" b="1" dirty="0">
                <a:solidFill>
                  <a:srgbClr val="FFC000"/>
                </a:solidFill>
                <a:latin typeface="Montserrat Medium"/>
              </a:rPr>
              <a:t>Attestation</a:t>
            </a:r>
            <a:r>
              <a:rPr lang="fr-FR" sz="1400" b="1" dirty="0">
                <a:solidFill>
                  <a:srgbClr val="002060"/>
                </a:solidFill>
                <a:latin typeface="Montserrat Medium"/>
              </a:rPr>
              <a:t> de droits de la </a:t>
            </a:r>
            <a:r>
              <a:rPr lang="fr-FR" sz="1400" b="1" dirty="0">
                <a:solidFill>
                  <a:srgbClr val="FFC000"/>
                </a:solidFill>
                <a:latin typeface="Montserrat Medium"/>
              </a:rPr>
              <a:t>MGEN-MAYENNE</a:t>
            </a:r>
            <a:endParaRPr lang="fr-FR" sz="1500" b="1" i="1" dirty="0">
              <a:solidFill>
                <a:srgbClr val="F7B718"/>
              </a:solidFill>
              <a:latin typeface="Montserrat Medium"/>
            </a:endParaRPr>
          </a:p>
        </p:txBody>
      </p:sp>
    </p:spTree>
    <p:extLst>
      <p:ext uri="{BB962C8B-B14F-4D97-AF65-F5344CB8AC3E}">
        <p14:creationId xmlns:p14="http://schemas.microsoft.com/office/powerpoint/2010/main" val="2276360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095" y="6106280"/>
            <a:ext cx="12192001" cy="192662"/>
          </a:xfrm>
          <a:prstGeom prst="rect">
            <a:avLst/>
          </a:prstGeom>
          <a:solidFill>
            <a:srgbClr val="F7B7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DF18086-1E90-93B7-94F6-B12B902E8B0C}"/>
              </a:ext>
            </a:extLst>
          </p:cNvPr>
          <p:cNvSpPr/>
          <p:nvPr/>
        </p:nvSpPr>
        <p:spPr>
          <a:xfrm>
            <a:off x="-130630" y="1727388"/>
            <a:ext cx="12198096" cy="4411703"/>
          </a:xfrm>
          <a:prstGeom prst="rect">
            <a:avLst/>
          </a:prstGeom>
          <a:blipFill>
            <a:blip r:embed="rId2" cstate="print"/>
            <a:srcRect/>
            <a:stretch>
              <a:fillRect l="-9503" r="-17073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" name="Groupe 5"/>
          <p:cNvGrpSpPr/>
          <p:nvPr/>
        </p:nvGrpSpPr>
        <p:grpSpPr>
          <a:xfrm>
            <a:off x="322217" y="568627"/>
            <a:ext cx="11745249" cy="622300"/>
            <a:chOff x="3623531" y="538093"/>
            <a:chExt cx="9062902" cy="622300"/>
          </a:xfrm>
        </p:grpSpPr>
        <p:sp>
          <p:nvSpPr>
            <p:cNvPr id="7" name="Ellipse 6"/>
            <p:cNvSpPr/>
            <p:nvPr/>
          </p:nvSpPr>
          <p:spPr>
            <a:xfrm>
              <a:off x="3623531" y="538093"/>
              <a:ext cx="535299" cy="622300"/>
            </a:xfrm>
            <a:prstGeom prst="ellipse">
              <a:avLst/>
            </a:prstGeom>
            <a:solidFill>
              <a:srgbClr val="F7B71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4000" b="1" dirty="0">
                  <a:latin typeface="Poppins"/>
                </a:rPr>
                <a:t>2</a:t>
              </a:r>
            </a:p>
          </p:txBody>
        </p:sp>
        <p:sp>
          <p:nvSpPr>
            <p:cNvPr id="11" name="TextBox 48">
              <a:extLst>
                <a:ext uri="{FF2B5EF4-FFF2-40B4-BE49-F238E27FC236}">
                  <a16:creationId xmlns:a16="http://schemas.microsoft.com/office/drawing/2014/main" id="{6A6C9D72-76BC-27F3-DA47-97E52A09103B}"/>
                </a:ext>
              </a:extLst>
            </p:cNvPr>
            <p:cNvSpPr txBox="1"/>
            <p:nvPr/>
          </p:nvSpPr>
          <p:spPr>
            <a:xfrm>
              <a:off x="4214867" y="608429"/>
              <a:ext cx="8471566" cy="53880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fr-FR" sz="3600" dirty="0">
                  <a:solidFill>
                    <a:srgbClr val="002060"/>
                  </a:solidFill>
                  <a:latin typeface="Montserrat Medium"/>
                </a:rPr>
                <a:t>Vos démarches pour vous affilier à la C.P.S</a:t>
              </a:r>
              <a:endParaRPr lang="en-US" sz="3600" dirty="0">
                <a:solidFill>
                  <a:srgbClr val="002060"/>
                </a:solidFill>
                <a:latin typeface="Montserrat Medium"/>
              </a:endParaRP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81657697-FD14-4D01-B1B1-2F7DF09189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9078" y="1057275"/>
            <a:ext cx="5389021" cy="6176564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A4F9155-CAE7-41A6-9AF3-2866A0361991}"/>
              </a:ext>
            </a:extLst>
          </p:cNvPr>
          <p:cNvSpPr txBox="1"/>
          <p:nvPr/>
        </p:nvSpPr>
        <p:spPr>
          <a:xfrm>
            <a:off x="3543300" y="4448175"/>
            <a:ext cx="4714875" cy="369332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4210E2E-5AD9-44C4-9893-1FF6B611D049}"/>
              </a:ext>
            </a:extLst>
          </p:cNvPr>
          <p:cNvSpPr txBox="1"/>
          <p:nvPr/>
        </p:nvSpPr>
        <p:spPr>
          <a:xfrm>
            <a:off x="4088931" y="3367320"/>
            <a:ext cx="3216744" cy="369332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54183754"/>
      </p:ext>
    </p:extLst>
  </p:cSld>
  <p:clrMapOvr>
    <a:masterClrMapping/>
  </p:clrMapOvr>
</p:sld>
</file>

<file path=ppt/theme/theme1.xml><?xml version="1.0" encoding="utf-8"?>
<a:theme xmlns:a="http://schemas.openxmlformats.org/drawingml/2006/main" name="1">
  <a:themeElements>
    <a:clrScheme name="blue mono">
      <a:dk1>
        <a:srgbClr val="000000"/>
      </a:dk1>
      <a:lt1>
        <a:srgbClr val="FFFFFF"/>
      </a:lt1>
      <a:dk2>
        <a:srgbClr val="2D3847"/>
      </a:dk2>
      <a:lt2>
        <a:srgbClr val="E7E6E6"/>
      </a:lt2>
      <a:accent1>
        <a:srgbClr val="5982DB"/>
      </a:accent1>
      <a:accent2>
        <a:srgbClr val="000000"/>
      </a:accent2>
      <a:accent3>
        <a:srgbClr val="4D4D4D"/>
      </a:accent3>
      <a:accent4>
        <a:srgbClr val="808080"/>
      </a:accent4>
      <a:accent5>
        <a:srgbClr val="B3B3B3"/>
      </a:accent5>
      <a:accent6>
        <a:srgbClr val="D1D1D1"/>
      </a:accent6>
      <a:hlink>
        <a:srgbClr val="0563C1"/>
      </a:hlink>
      <a:folHlink>
        <a:srgbClr val="954F72"/>
      </a:folHlink>
    </a:clrScheme>
    <a:fontScheme name="Custom 20">
      <a:majorFont>
        <a:latin typeface="Lato Black"/>
        <a:ea typeface=""/>
        <a:cs typeface=""/>
      </a:majorFont>
      <a:minorFont>
        <a:latin typeface="Lat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3809</TotalTime>
  <Words>716</Words>
  <Application>Microsoft Office PowerPoint</Application>
  <PresentationFormat>Grand écran</PresentationFormat>
  <Paragraphs>128</Paragraphs>
  <Slides>17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25" baseType="lpstr">
      <vt:lpstr>Arial</vt:lpstr>
      <vt:lpstr>Calibri</vt:lpstr>
      <vt:lpstr>Lato Black</vt:lpstr>
      <vt:lpstr>Lato Light</vt:lpstr>
      <vt:lpstr>Montserrat</vt:lpstr>
      <vt:lpstr>Montserrat Medium</vt:lpstr>
      <vt:lpstr>Poppins</vt:lpstr>
      <vt:lpstr>1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Khoirina Tsani</dc:creator>
  <cp:lastModifiedBy>Sebastien Arsac</cp:lastModifiedBy>
  <cp:revision>403</cp:revision>
  <dcterms:created xsi:type="dcterms:W3CDTF">2021-01-20T02:16:29Z</dcterms:created>
  <dcterms:modified xsi:type="dcterms:W3CDTF">2026-07-30T20:28:32Z</dcterms:modified>
</cp:coreProperties>
</file>