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7" d="100"/>
          <a:sy n="37" d="100"/>
        </p:scale>
        <p:origin x="7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190860554"/>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p:spTree>
      <p:nvGrpSpPr>
        <p:cNvPr id="1" name=""/>
        <p:cNvGrpSpPr/>
        <p:nvPr/>
      </p:nvGrpSpPr>
      <p:grpSpPr>
        <a:xfrm>
          <a:off x="0" y="0"/>
          <a:ext cx="0" cy="0"/>
          <a:chOff x="0" y="0"/>
          <a:chExt cx="0" cy="0"/>
        </a:xfrm>
      </p:grpSpPr>
      <p:sp>
        <p:nvSpPr>
          <p:cNvPr id="11" name="Auteur et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Auteur et date</a:t>
            </a:r>
          </a:p>
        </p:txBody>
      </p:sp>
      <p:sp>
        <p:nvSpPr>
          <p:cNvPr id="12" name="Titre de la présentation"/>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Titre de la présentation</a:t>
            </a:r>
          </a:p>
        </p:txBody>
      </p:sp>
      <p:sp>
        <p:nvSpPr>
          <p:cNvPr id="13" name="Texte niveau 1…"/>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Sous-titre de la présentation</a:t>
            </a:r>
          </a:p>
          <a:p>
            <a:pPr lvl="1"/>
            <a:endParaRPr/>
          </a:p>
          <a:p>
            <a:pPr lvl="2"/>
            <a:endParaRPr/>
          </a:p>
          <a:p>
            <a:pPr lvl="3"/>
            <a:endParaRPr/>
          </a:p>
          <a:p>
            <a:pPr lvl="4"/>
            <a:endParaRPr/>
          </a:p>
        </p:txBody>
      </p:sp>
      <p:sp>
        <p:nvSpPr>
          <p:cNvPr id="1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éclaration">
    <p:spTree>
      <p:nvGrpSpPr>
        <p:cNvPr id="1" name=""/>
        <p:cNvGrpSpPr/>
        <p:nvPr/>
      </p:nvGrpSpPr>
      <p:grpSpPr>
        <a:xfrm>
          <a:off x="0" y="0"/>
          <a:ext cx="0" cy="0"/>
          <a:chOff x="0" y="0"/>
          <a:chExt cx="0" cy="0"/>
        </a:xfrm>
      </p:grpSpPr>
      <p:sp>
        <p:nvSpPr>
          <p:cNvPr id="98" name="Texte niveau 1…"/>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Déclaration</a:t>
            </a:r>
          </a:p>
          <a:p>
            <a:pPr lvl="1"/>
            <a:endParaRPr/>
          </a:p>
          <a:p>
            <a:pPr lvl="2"/>
            <a:endParaRPr/>
          </a:p>
          <a:p>
            <a:pPr lvl="3"/>
            <a:endParaRPr/>
          </a:p>
          <a:p>
            <a:pPr lvl="4"/>
            <a:endParaRPr/>
          </a:p>
        </p:txBody>
      </p:sp>
      <p:sp>
        <p:nvSpPr>
          <p:cNvPr id="9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ait important">
    <p:spTree>
      <p:nvGrpSpPr>
        <p:cNvPr id="1" name=""/>
        <p:cNvGrpSpPr/>
        <p:nvPr/>
      </p:nvGrpSpPr>
      <p:grpSpPr>
        <a:xfrm>
          <a:off x="0" y="0"/>
          <a:ext cx="0" cy="0"/>
          <a:chOff x="0" y="0"/>
          <a:chExt cx="0" cy="0"/>
        </a:xfrm>
      </p:grpSpPr>
      <p:sp>
        <p:nvSpPr>
          <p:cNvPr id="106" name="Texte niveau 1…"/>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100 %</a:t>
            </a:r>
          </a:p>
          <a:p>
            <a:pPr lvl="1"/>
            <a:endParaRPr/>
          </a:p>
          <a:p>
            <a:pPr lvl="2"/>
            <a:endParaRPr/>
          </a:p>
          <a:p>
            <a:pPr lvl="3"/>
            <a:endParaRPr/>
          </a:p>
          <a:p>
            <a:pPr lvl="4"/>
            <a:endParaRPr/>
          </a:p>
        </p:txBody>
      </p:sp>
      <p:sp>
        <p:nvSpPr>
          <p:cNvPr id="107" name="Données clés"/>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Données clés</a:t>
            </a:r>
          </a:p>
        </p:txBody>
      </p:sp>
      <p:sp>
        <p:nvSpPr>
          <p:cNvPr id="10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Texte niveau 1…"/>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 Citation notable »</a:t>
            </a:r>
          </a:p>
          <a:p>
            <a:pPr lvl="1"/>
            <a:endParaRPr/>
          </a:p>
          <a:p>
            <a:pPr lvl="2"/>
            <a:endParaRPr/>
          </a:p>
          <a:p>
            <a:pPr lvl="3"/>
            <a:endParaRPr/>
          </a:p>
          <a:p>
            <a:pPr lvl="4"/>
            <a:endParaRPr/>
          </a:p>
        </p:txBody>
      </p:sp>
      <p:sp>
        <p:nvSpPr>
          <p:cNvPr id="117"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124" name="Bol de salade avec du riz frit, des œufs durs et des baguettes"/>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Bol avec des beignets de saumon, de la salade et du houmous "/>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Bol de pâtes pappardelle avec du beurre maître d’hôtel, des noisettes grillées et des lamelles de parmesan"/>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bol de salade avec du riz frit, des œufs durs et des baguettes"/>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Numéro de diapositive"/>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4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re et contenu">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9" name="Texte du titre"/>
          <p:cNvSpPr txBox="1">
            <a:spLocks noGrp="1"/>
          </p:cNvSpPr>
          <p:nvPr>
            <p:ph type="title"/>
          </p:nvPr>
        </p:nvSpPr>
        <p:spPr>
          <a:xfrm>
            <a:off x="1676400" y="730250"/>
            <a:ext cx="21031200" cy="2651126"/>
          </a:xfrm>
          <a:prstGeom prst="rect">
            <a:avLst/>
          </a:prstGeom>
        </p:spPr>
        <p:txBody>
          <a:bodyPr lIns="91439" tIns="91439" rIns="91439" bIns="91439" anchor="ctr"/>
          <a:lstStyle>
            <a:lvl1pPr defTabSz="1828800">
              <a:lnSpc>
                <a:spcPct val="90000"/>
              </a:lnSpc>
              <a:defRPr sz="8800" b="0" spc="0">
                <a:latin typeface="Calibri Light"/>
                <a:ea typeface="Calibri Light"/>
                <a:cs typeface="Calibri Light"/>
                <a:sym typeface="Calibri Light"/>
              </a:defRPr>
            </a:lvl1pPr>
          </a:lstStyle>
          <a:p>
            <a:r>
              <a:t>Texte du titre</a:t>
            </a:r>
          </a:p>
        </p:txBody>
      </p:sp>
      <p:sp>
        <p:nvSpPr>
          <p:cNvPr id="150" name="Texte niveau 1…"/>
          <p:cNvSpPr txBox="1">
            <a:spLocks noGrp="1"/>
          </p:cNvSpPr>
          <p:nvPr>
            <p:ph type="body" idx="1"/>
          </p:nvPr>
        </p:nvSpPr>
        <p:spPr>
          <a:xfrm>
            <a:off x="1676400" y="3651250"/>
            <a:ext cx="21031200" cy="8702676"/>
          </a:xfrm>
          <a:prstGeom prst="rect">
            <a:avLst/>
          </a:prstGeom>
        </p:spPr>
        <p:txBody>
          <a:bodyPr lIns="91439" tIns="91439" rIns="91439" bIns="91439"/>
          <a:lstStyle>
            <a:lvl1pPr marL="457200" indent="-457200" defTabSz="1828800">
              <a:spcBef>
                <a:spcPts val="2000"/>
              </a:spcBef>
              <a:buSzPct val="100000"/>
              <a:buFont typeface="Arial"/>
              <a:defRPr sz="5600">
                <a:latin typeface="Calibri"/>
                <a:ea typeface="Calibri"/>
                <a:cs typeface="Calibri"/>
                <a:sym typeface="Calibri"/>
              </a:defRPr>
            </a:lvl1pPr>
            <a:lvl2pPr marL="990600" indent="-533400" defTabSz="1828800">
              <a:spcBef>
                <a:spcPts val="2000"/>
              </a:spcBef>
              <a:buSzPct val="100000"/>
              <a:buFont typeface="Arial"/>
              <a:defRPr sz="5600">
                <a:latin typeface="Calibri"/>
                <a:ea typeface="Calibri"/>
                <a:cs typeface="Calibri"/>
                <a:sym typeface="Calibri"/>
              </a:defRPr>
            </a:lvl2pPr>
            <a:lvl3pPr marL="1554479" indent="-640079" defTabSz="1828800">
              <a:spcBef>
                <a:spcPts val="2000"/>
              </a:spcBef>
              <a:buSzPct val="100000"/>
              <a:buFont typeface="Arial"/>
              <a:defRPr sz="5600">
                <a:latin typeface="Calibri"/>
                <a:ea typeface="Calibri"/>
                <a:cs typeface="Calibri"/>
                <a:sym typeface="Calibri"/>
              </a:defRPr>
            </a:lvl3pPr>
            <a:lvl4pPr marL="2082800" indent="-711200" defTabSz="1828800">
              <a:spcBef>
                <a:spcPts val="2000"/>
              </a:spcBef>
              <a:buSzPct val="100000"/>
              <a:buFont typeface="Arial"/>
              <a:defRPr sz="5600">
                <a:latin typeface="Calibri"/>
                <a:ea typeface="Calibri"/>
                <a:cs typeface="Calibri"/>
                <a:sym typeface="Calibri"/>
              </a:defRPr>
            </a:lvl4pPr>
            <a:lvl5pPr marL="2540000" indent="-711200" defTabSz="1828800">
              <a:spcBef>
                <a:spcPts val="2000"/>
              </a:spcBef>
              <a:buSzPct val="100000"/>
              <a:buFont typeface="Arial"/>
              <a:defRPr sz="56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151" name="Numéro de diapositive"/>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fld id="{86CB4B4D-7CA3-9044-876B-883B54F8677D}" type="slidenum">
              <a:t>‹N°›</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V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8" name="Numéro de diapositive"/>
          <p:cNvSpPr txBox="1">
            <a:spLocks noGrp="1"/>
          </p:cNvSpPr>
          <p:nvPr>
            <p:ph type="sldNum" sz="quarter" idx="2"/>
          </p:nvPr>
        </p:nvSpPr>
        <p:spPr>
          <a:xfrm>
            <a:off x="22203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re et photo">
    <p:spTree>
      <p:nvGrpSpPr>
        <p:cNvPr id="1" name=""/>
        <p:cNvGrpSpPr/>
        <p:nvPr/>
      </p:nvGrpSpPr>
      <p:grpSpPr>
        <a:xfrm>
          <a:off x="0" y="0"/>
          <a:ext cx="0" cy="0"/>
          <a:chOff x="0" y="0"/>
          <a:chExt cx="0" cy="0"/>
        </a:xfrm>
      </p:grpSpPr>
      <p:sp>
        <p:nvSpPr>
          <p:cNvPr id="21" name="Avocats et citrons verts"/>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Titre de la présentation"/>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Titre de la présentation</a:t>
            </a:r>
          </a:p>
        </p:txBody>
      </p:sp>
      <p:sp>
        <p:nvSpPr>
          <p:cNvPr id="23" name="Auteur et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Auteur et date</a:t>
            </a:r>
          </a:p>
        </p:txBody>
      </p:sp>
      <p:sp>
        <p:nvSpPr>
          <p:cNvPr id="24" name="Texte niveau 1…"/>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Sous-titre de la présentation</a:t>
            </a:r>
          </a:p>
          <a:p>
            <a:pPr lvl="1"/>
            <a:endParaRPr/>
          </a:p>
          <a:p>
            <a:pPr lvl="2"/>
            <a:endParaRPr/>
          </a:p>
          <a:p>
            <a:pPr lvl="3"/>
            <a:endParaRPr/>
          </a:p>
          <a:p>
            <a:pPr lvl="4"/>
            <a:endParaRPr/>
          </a:p>
        </p:txBody>
      </p:sp>
      <p:sp>
        <p:nvSpPr>
          <p:cNvPr id="2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utre titre et photo">
    <p:spTree>
      <p:nvGrpSpPr>
        <p:cNvPr id="1" name=""/>
        <p:cNvGrpSpPr/>
        <p:nvPr/>
      </p:nvGrpSpPr>
      <p:grpSpPr>
        <a:xfrm>
          <a:off x="0" y="0"/>
          <a:ext cx="0" cy="0"/>
          <a:chOff x="0" y="0"/>
          <a:chExt cx="0" cy="0"/>
        </a:xfrm>
      </p:grpSpPr>
      <p:sp>
        <p:nvSpPr>
          <p:cNvPr id="32" name="Bol avec des beignets de saumon, de la salade et du houmous"/>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Titre de diapositive"/>
          <p:cNvSpPr txBox="1">
            <a:spLocks noGrp="1"/>
          </p:cNvSpPr>
          <p:nvPr>
            <p:ph type="title" hasCustomPrompt="1"/>
          </p:nvPr>
        </p:nvSpPr>
        <p:spPr>
          <a:xfrm>
            <a:off x="1206500" y="1270000"/>
            <a:ext cx="9779000" cy="5882273"/>
          </a:xfrm>
          <a:prstGeom prst="rect">
            <a:avLst/>
          </a:prstGeom>
        </p:spPr>
        <p:txBody>
          <a:bodyPr anchor="b"/>
          <a:lstStyle/>
          <a:p>
            <a:r>
              <a:t>Titre de diapositive</a:t>
            </a:r>
          </a:p>
        </p:txBody>
      </p:sp>
      <p:sp>
        <p:nvSpPr>
          <p:cNvPr id="34" name="Texte niveau 1…"/>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Sous-titre de diapositive</a:t>
            </a:r>
          </a:p>
          <a:p>
            <a:pPr lvl="1"/>
            <a:endParaRPr/>
          </a:p>
          <a:p>
            <a:pPr lvl="2"/>
            <a:endParaRPr/>
          </a:p>
          <a:p>
            <a:pPr lvl="3"/>
            <a:endParaRPr/>
          </a:p>
          <a:p>
            <a:pPr lvl="4"/>
            <a:endParaRPr/>
          </a:p>
        </p:txBody>
      </p:sp>
      <p:sp>
        <p:nvSpPr>
          <p:cNvPr id="35" name="Numéro de diapositive"/>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42" name="Titre de diapositive"/>
          <p:cNvSpPr txBox="1">
            <a:spLocks noGrp="1"/>
          </p:cNvSpPr>
          <p:nvPr>
            <p:ph type="title" hasCustomPrompt="1"/>
          </p:nvPr>
        </p:nvSpPr>
        <p:spPr>
          <a:prstGeom prst="rect">
            <a:avLst/>
          </a:prstGeom>
        </p:spPr>
        <p:txBody>
          <a:bodyPr/>
          <a:lstStyle/>
          <a:p>
            <a:r>
              <a:t>Titre de diapositive</a:t>
            </a:r>
          </a:p>
        </p:txBody>
      </p:sp>
      <p:sp>
        <p:nvSpPr>
          <p:cNvPr id="43" name="Sous-titre de diapositiv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Sous-titre de diapositive</a:t>
            </a:r>
          </a:p>
        </p:txBody>
      </p:sp>
      <p:sp>
        <p:nvSpPr>
          <p:cNvPr id="44" name="Texte niveau 1…"/>
          <p:cNvSpPr txBox="1">
            <a:spLocks noGrp="1"/>
          </p:cNvSpPr>
          <p:nvPr>
            <p:ph type="body" idx="1" hasCustomPrompt="1"/>
          </p:nvPr>
        </p:nvSpPr>
        <p:spPr>
          <a:prstGeom prst="rect">
            <a:avLst/>
          </a:prstGeom>
        </p:spPr>
        <p:txBody>
          <a:bodyPr/>
          <a:lstStyle/>
          <a:p>
            <a:r>
              <a:t>Texte de puce de diapositive</a:t>
            </a:r>
          </a:p>
          <a:p>
            <a:pPr lvl="1"/>
            <a:endParaRPr/>
          </a:p>
          <a:p>
            <a:pPr lvl="2"/>
            <a:endParaRPr/>
          </a:p>
          <a:p>
            <a:pPr lvl="3"/>
            <a:endParaRPr/>
          </a:p>
          <a:p>
            <a:pPr lvl="4"/>
            <a:endParaRP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52" name="Texte niveau 1…"/>
          <p:cNvSpPr txBox="1">
            <a:spLocks noGrp="1"/>
          </p:cNvSpPr>
          <p:nvPr>
            <p:ph type="body" idx="1" hasCustomPrompt="1"/>
          </p:nvPr>
        </p:nvSpPr>
        <p:spPr>
          <a:prstGeom prst="rect">
            <a:avLst/>
          </a:prstGeom>
        </p:spPr>
        <p:txBody>
          <a:bodyPr numCol="2" spcCol="1098550"/>
          <a:lstStyle/>
          <a:p>
            <a:r>
              <a:t>Texte de puce de diapositive</a:t>
            </a:r>
          </a:p>
          <a:p>
            <a:pPr lvl="1"/>
            <a:endParaRPr/>
          </a:p>
          <a:p>
            <a:pPr lvl="2"/>
            <a:endParaRPr/>
          </a:p>
          <a:p>
            <a:pPr lvl="3"/>
            <a:endParaRPr/>
          </a:p>
          <a:p>
            <a:pPr lvl="4"/>
            <a:endParaRP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0" name="Sous-titre de diapositiv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Sous-titre de diapositive</a:t>
            </a:r>
          </a:p>
        </p:txBody>
      </p:sp>
      <p:sp>
        <p:nvSpPr>
          <p:cNvPr id="61" name="Texte niveau 1…"/>
          <p:cNvSpPr txBox="1">
            <a:spLocks noGrp="1"/>
          </p:cNvSpPr>
          <p:nvPr>
            <p:ph type="body" sz="half" idx="1" hasCustomPrompt="1"/>
          </p:nvPr>
        </p:nvSpPr>
        <p:spPr>
          <a:xfrm>
            <a:off x="1206500" y="4248504"/>
            <a:ext cx="9779000" cy="8256630"/>
          </a:xfrm>
          <a:prstGeom prst="rect">
            <a:avLst/>
          </a:prstGeom>
        </p:spPr>
        <p:txBody>
          <a:bodyPr/>
          <a:lstStyle/>
          <a:p>
            <a:r>
              <a:t>Texte de puce de diapositive</a:t>
            </a:r>
          </a:p>
          <a:p>
            <a:pPr lvl="1"/>
            <a:endParaRPr/>
          </a:p>
          <a:p>
            <a:pPr lvl="2"/>
            <a:endParaRPr/>
          </a:p>
          <a:p>
            <a:pPr lvl="3"/>
            <a:endParaRPr/>
          </a:p>
          <a:p>
            <a:pPr lvl="4"/>
            <a:endParaRPr/>
          </a:p>
        </p:txBody>
      </p:sp>
      <p:sp>
        <p:nvSpPr>
          <p:cNvPr id="62" name="Bol de pâtes pappardelle avec du beurre maître d’hôtel, des noisettes grillées et des lamelles de parmesan"/>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Titre de diapositive"/>
          <p:cNvSpPr txBox="1">
            <a:spLocks noGrp="1"/>
          </p:cNvSpPr>
          <p:nvPr>
            <p:ph type="title" hasCustomPrompt="1"/>
          </p:nvPr>
        </p:nvSpPr>
        <p:spPr>
          <a:xfrm>
            <a:off x="1206500" y="1079500"/>
            <a:ext cx="9779000" cy="1435100"/>
          </a:xfrm>
          <a:prstGeom prst="rect">
            <a:avLst/>
          </a:prstGeom>
        </p:spPr>
        <p:txBody>
          <a:bodyPr/>
          <a:lstStyle/>
          <a:p>
            <a:r>
              <a:t>Titre de diapositive</a:t>
            </a:r>
          </a:p>
        </p:txBody>
      </p:sp>
      <p:sp>
        <p:nvSpPr>
          <p:cNvPr id="6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Titre de section"/>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Titre de section</a:t>
            </a:r>
          </a:p>
        </p:txBody>
      </p:sp>
      <p:sp>
        <p:nvSpPr>
          <p:cNvPr id="72" name="Numéro de diapositive"/>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re seulement">
    <p:spTree>
      <p:nvGrpSpPr>
        <p:cNvPr id="1" name=""/>
        <p:cNvGrpSpPr/>
        <p:nvPr/>
      </p:nvGrpSpPr>
      <p:grpSpPr>
        <a:xfrm>
          <a:off x="0" y="0"/>
          <a:ext cx="0" cy="0"/>
          <a:chOff x="0" y="0"/>
          <a:chExt cx="0" cy="0"/>
        </a:xfrm>
      </p:grpSpPr>
      <p:sp>
        <p:nvSpPr>
          <p:cNvPr id="79" name="Titre de diapositive"/>
          <p:cNvSpPr txBox="1">
            <a:spLocks noGrp="1"/>
          </p:cNvSpPr>
          <p:nvPr>
            <p:ph type="title" hasCustomPrompt="1"/>
          </p:nvPr>
        </p:nvSpPr>
        <p:spPr>
          <a:xfrm>
            <a:off x="1206500" y="1079500"/>
            <a:ext cx="21971000" cy="1434949"/>
          </a:xfrm>
          <a:prstGeom prst="rect">
            <a:avLst/>
          </a:prstGeom>
        </p:spPr>
        <p:txBody>
          <a:bodyPr/>
          <a:lstStyle/>
          <a:p>
            <a:r>
              <a:t>Titre de diapositive</a:t>
            </a:r>
          </a:p>
        </p:txBody>
      </p:sp>
      <p:sp>
        <p:nvSpPr>
          <p:cNvPr id="80" name="Sous-titre de diapositiv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Sous-titre de diapositive</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Ordre du jour">
    <p:spTree>
      <p:nvGrpSpPr>
        <p:cNvPr id="1" name=""/>
        <p:cNvGrpSpPr/>
        <p:nvPr/>
      </p:nvGrpSpPr>
      <p:grpSpPr>
        <a:xfrm>
          <a:off x="0" y="0"/>
          <a:ext cx="0" cy="0"/>
          <a:chOff x="0" y="0"/>
          <a:chExt cx="0" cy="0"/>
        </a:xfrm>
      </p:grpSpPr>
      <p:sp>
        <p:nvSpPr>
          <p:cNvPr id="88" name="Titre de l’ordre du jour"/>
          <p:cNvSpPr txBox="1">
            <a:spLocks noGrp="1"/>
          </p:cNvSpPr>
          <p:nvPr>
            <p:ph type="title" hasCustomPrompt="1"/>
          </p:nvPr>
        </p:nvSpPr>
        <p:spPr>
          <a:xfrm>
            <a:off x="1206500" y="1079500"/>
            <a:ext cx="21971000" cy="1435100"/>
          </a:xfrm>
          <a:prstGeom prst="rect">
            <a:avLst/>
          </a:prstGeom>
        </p:spPr>
        <p:txBody>
          <a:bodyPr/>
          <a:lstStyle/>
          <a:p>
            <a:r>
              <a:t>Titre de l’ordre du jour</a:t>
            </a:r>
          </a:p>
        </p:txBody>
      </p:sp>
      <p:sp>
        <p:nvSpPr>
          <p:cNvPr id="89" name="Sous-titre de l’ordre du jour"/>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Sous-titre de l’ordre du jour</a:t>
            </a:r>
          </a:p>
        </p:txBody>
      </p:sp>
      <p:sp>
        <p:nvSpPr>
          <p:cNvPr id="90" name="Texte niveau 1…"/>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Rubriques de l’ordre du jour</a:t>
            </a:r>
          </a:p>
          <a:p>
            <a:pPr lvl="1"/>
            <a:endParaRPr/>
          </a:p>
          <a:p>
            <a:pPr lvl="2"/>
            <a:endParaRPr/>
          </a:p>
          <a:p>
            <a:pPr lvl="3"/>
            <a:endParaRPr/>
          </a:p>
          <a:p>
            <a:pPr lvl="4"/>
            <a:endParaRPr/>
          </a:p>
        </p:txBody>
      </p:sp>
      <p:sp>
        <p:nvSpPr>
          <p:cNvPr id="9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re de diapositiv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Titre de diapositive</a:t>
            </a:r>
          </a:p>
        </p:txBody>
      </p:sp>
      <p:sp>
        <p:nvSpPr>
          <p:cNvPr id="3" name="Texte niveau 1…"/>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 puce de diapositive</a:t>
            </a:r>
          </a:p>
          <a:p>
            <a:pPr lvl="1"/>
            <a:endParaRPr/>
          </a:p>
          <a:p>
            <a:pPr lvl="2"/>
            <a:endParaRPr/>
          </a:p>
          <a:p>
            <a:pPr lvl="3"/>
            <a:endParaRPr/>
          </a:p>
          <a:p>
            <a:pPr lvl="4"/>
            <a:endParaRPr/>
          </a:p>
        </p:txBody>
      </p:sp>
      <p:sp>
        <p:nvSpPr>
          <p:cNvPr id="4" name="Numéro de diapositive"/>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arcgis.com/home/item.html?id=e199b15fadc54d2ca10ebb9981e347ef#visualize" TargetMode="External"/><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 Id="rId6" Type="http://schemas.openxmlformats.org/officeDocument/2006/relationships/hyperlink" Target="https://www.imdb.com/title/tt0056264/" TargetMode="Externa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hyperlink" Target="https://books.openedition.org/sdo/914" TargetMode="External"/><Relationship Id="rId10" Type="http://schemas.openxmlformats.org/officeDocument/2006/relationships/image" Target="../media/image32.jpeg"/><Relationship Id="rId4" Type="http://schemas.openxmlformats.org/officeDocument/2006/relationships/image" Target="../media/image28.png"/><Relationship Id="rId9" Type="http://schemas.openxmlformats.org/officeDocument/2006/relationships/hyperlink" Target="https://boudewijnhuijgens.getarchive.net/amp/media/pomare-iv-c-1863-photograph-by-f-pierson-ecf19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hyperlink" Target="https://whc.unesco.org/fr/list/1707/document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hyperlink" Target="https://www.ebooks.education.pf/wp-content/ebooks/albums/NA-MAEHAA-NO-FAAA/25/" TargetMode="External"/><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hyperlink" Target="https://doi.org/10.61736/expressions-ri%EE%80%80iclas.569" TargetMode="External"/><Relationship Id="rId3" Type="http://schemas.openxmlformats.org/officeDocument/2006/relationships/hyperlink" Target="https://dumas.ccsd.cnrs.fr/MEM-UNIV-UPF/dumas-05126704v1" TargetMode="External"/><Relationship Id="rId7" Type="http://schemas.openxmlformats.org/officeDocument/2006/relationships/hyperlink" Target="https://dumas.ccsd.cnrs.fr/dumas-05112165v1" TargetMode="External"/><Relationship Id="rId2" Type="http://schemas.openxmlformats.org/officeDocument/2006/relationships/hyperlink" Target="https://doi-org.ezproxy.upf.pf/10.4000/ced.3167" TargetMode="External"/><Relationship Id="rId1" Type="http://schemas.openxmlformats.org/officeDocument/2006/relationships/slideLayout" Target="../slideLayouts/slideLayout6.xml"/><Relationship Id="rId6" Type="http://schemas.openxmlformats.org/officeDocument/2006/relationships/hyperlink" Target="https://doi-org.ezproxy.upf.pf/10.3917/lig.883.0141" TargetMode="External"/><Relationship Id="rId5" Type="http://schemas.openxmlformats.org/officeDocument/2006/relationships/hyperlink" Target="https://hal.science/hal-04713221v1" TargetMode="External"/><Relationship Id="rId10" Type="http://schemas.openxmlformats.org/officeDocument/2006/relationships/hyperlink" Target="https://id.erudit.org/iderudit/65421ac" TargetMode="External"/><Relationship Id="rId4" Type="http://schemas.openxmlformats.org/officeDocument/2006/relationships/hyperlink" Target="https://hypergeo.eu/savoirs-vernaculaires/" TargetMode="External"/><Relationship Id="rId9" Type="http://schemas.openxmlformats.org/officeDocument/2006/relationships/hyperlink" Target="https://geoconfluences.ens-lyon.fr/informations-scientifiques/dossiers-thematiques/geographie-espaces-scolaires/geographie-a-l-ecole/pistes-geo-experientielle"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dx.doi.org.ezproxy.upf.pf/10.4000/educationdidactique.543"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ezproxy.upf.pf/10.4000/ced.585"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theses.fr/169382699" TargetMode="External"/><Relationship Id="rId7" Type="http://schemas.openxmlformats.org/officeDocument/2006/relationships/image" Target="../media/image7.png"/><Relationship Id="rId2" Type="http://schemas.openxmlformats.org/officeDocument/2006/relationships/hyperlink" Target="https://www.pedagogie.ac-aix-marseille.fr/upload/docs/application/pdf/2021-01/contextualiser_les_apprentissages.pdf" TargetMode="Externa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hyperlink" Target="https://www.enseigner.ulaval.ca/pedagogie/apprentissage-experientie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ispf.pf/cartes" TargetMode="External"/><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Yvette TOMMASINI IA-IPR, Caroline DESBOIS-DALMON INSPÉ PF"/>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718184">
              <a:defRPr sz="3132" b="0" i="1">
                <a:latin typeface="Marianne"/>
                <a:ea typeface="Marianne"/>
                <a:cs typeface="Marianne"/>
                <a:sym typeface="Marianne"/>
              </a:defRPr>
            </a:lvl1pPr>
          </a:lstStyle>
          <a:p>
            <a:r>
              <a:t>Yvette TOMMASINI IA-IPR, Caroline DESBOIS-DALMON INSPÉ PF</a:t>
            </a:r>
          </a:p>
        </p:txBody>
      </p:sp>
      <p:sp>
        <p:nvSpPr>
          <p:cNvPr id="168" name="De la nécessaire contextualisation des apprentissages."/>
          <p:cNvSpPr txBox="1">
            <a:spLocks noGrp="1"/>
          </p:cNvSpPr>
          <p:nvPr>
            <p:ph type="ctrTitle"/>
          </p:nvPr>
        </p:nvSpPr>
        <p:spPr>
          <a:xfrm>
            <a:off x="1206498" y="3835738"/>
            <a:ext cx="21971004" cy="4648201"/>
          </a:xfrm>
          <a:prstGeom prst="rect">
            <a:avLst/>
          </a:prstGeom>
        </p:spPr>
        <p:txBody>
          <a:bodyPr/>
          <a:lstStyle>
            <a:lvl1pPr defTabSz="2292038">
              <a:defRPr sz="10904" spc="-218">
                <a:latin typeface="Marianne"/>
                <a:ea typeface="Marianne"/>
                <a:cs typeface="Marianne"/>
                <a:sym typeface="Marianne"/>
              </a:defRPr>
            </a:lvl1pPr>
          </a:lstStyle>
          <a:p>
            <a:r>
              <a:t>De la nécessaire contextualisation des apprentissages.</a:t>
            </a:r>
          </a:p>
        </p:txBody>
      </p:sp>
      <p:sp>
        <p:nvSpPr>
          <p:cNvPr id="169" name="Réunion d’accueil des nouveaux personnels mis à disposition…"/>
          <p:cNvSpPr txBox="1">
            <a:spLocks noGrp="1"/>
          </p:cNvSpPr>
          <p:nvPr>
            <p:ph type="subTitle" sz="quarter" idx="1"/>
          </p:nvPr>
        </p:nvSpPr>
        <p:spPr>
          <a:xfrm>
            <a:off x="1206500" y="8589026"/>
            <a:ext cx="21971000" cy="1905001"/>
          </a:xfrm>
          <a:prstGeom prst="rect">
            <a:avLst/>
          </a:prstGeom>
        </p:spPr>
        <p:txBody>
          <a:bodyPr/>
          <a:lstStyle/>
          <a:p>
            <a:pPr algn="ctr" defTabSz="503555">
              <a:defRPr sz="3355">
                <a:latin typeface="Marianne"/>
                <a:ea typeface="Marianne"/>
                <a:cs typeface="Marianne"/>
                <a:sym typeface="Marianne"/>
              </a:defRPr>
            </a:pPr>
            <a:r>
              <a:t>Réunion d’accueil des nouveaux personnels mis à disposition</a:t>
            </a:r>
          </a:p>
          <a:p>
            <a:pPr algn="ctr" defTabSz="503555">
              <a:defRPr sz="3355">
                <a:latin typeface="Marianne"/>
                <a:ea typeface="Marianne"/>
                <a:cs typeface="Marianne"/>
                <a:sym typeface="Marianne"/>
              </a:defRPr>
            </a:pPr>
            <a:r>
              <a:t>Lundi 3 août 2026</a:t>
            </a:r>
          </a:p>
          <a:p>
            <a:pPr algn="ctr" defTabSz="503555">
              <a:defRPr sz="3355">
                <a:latin typeface="Marianne"/>
                <a:ea typeface="Marianne"/>
                <a:cs typeface="Marianne"/>
                <a:sym typeface="Marianne"/>
              </a:defRPr>
            </a:pPr>
            <a:r>
              <a:t>Ecole hôtelière TE PARE PARE</a:t>
            </a:r>
          </a:p>
        </p:txBody>
      </p:sp>
      <p:sp>
        <p:nvSpPr>
          <p:cNvPr id="170"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pic>
        <p:nvPicPr>
          <p:cNvPr id="171" name="Capture d’écran 2026-07-21 à 05.39.33.png" descr="Capture d’écran 2026-07-21 à 05.39.33.png"/>
          <p:cNvPicPr>
            <a:picLocks noChangeAspect="1"/>
          </p:cNvPicPr>
          <p:nvPr/>
        </p:nvPicPr>
        <p:blipFill>
          <a:blip r:embed="rId2">
            <a:extLst/>
          </a:blip>
          <a:stretch>
            <a:fillRect/>
          </a:stretch>
        </p:blipFill>
        <p:spPr>
          <a:xfrm>
            <a:off x="5537971" y="750298"/>
            <a:ext cx="13308058" cy="374122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Dès le statut d’autonomie interne de 1984, il est inscrit dans la convention Etat-territoire de 1985 que la Polynésie française peut adapter les programmes"/>
          <p:cNvSpPr txBox="1">
            <a:spLocks noGrp="1"/>
          </p:cNvSpPr>
          <p:nvPr>
            <p:ph type="body" sz="quarter" idx="1"/>
          </p:nvPr>
        </p:nvSpPr>
        <p:spPr>
          <a:xfrm>
            <a:off x="1206500" y="4248504"/>
            <a:ext cx="10053222" cy="6109980"/>
          </a:xfrm>
          <a:prstGeom prst="rect">
            <a:avLst/>
          </a:prstGeom>
        </p:spPr>
        <p:txBody>
          <a:bodyPr/>
          <a:lstStyle/>
          <a:p>
            <a:pPr marL="0" indent="0" algn="just" defTabSz="1828800">
              <a:spcBef>
                <a:spcPts val="2000"/>
              </a:spcBef>
              <a:buSzTx/>
              <a:buNone/>
              <a:defRPr sz="5600">
                <a:latin typeface="Marianne"/>
                <a:ea typeface="Marianne"/>
                <a:cs typeface="Marianne"/>
                <a:sym typeface="Marianne"/>
              </a:defRPr>
            </a:pPr>
            <a:r>
              <a:t>Dès le statut d’autonomie interne de 1984, il est inscrit dans la </a:t>
            </a:r>
            <a:r>
              <a:rPr>
                <a:solidFill>
                  <a:schemeClr val="accent5">
                    <a:lumOff val="-29866"/>
                  </a:schemeClr>
                </a:solidFill>
              </a:rPr>
              <a:t>convention Etat-territoire de 1985</a:t>
            </a:r>
            <a:r>
              <a:t> que la Polynésie française peut adapter les programmes</a:t>
            </a:r>
          </a:p>
        </p:txBody>
      </p:sp>
      <p:sp>
        <p:nvSpPr>
          <p:cNvPr id="220" name="Un processus lié au partage de compétence en matière d’éducation"/>
          <p:cNvSpPr txBox="1">
            <a:spLocks noGrp="1"/>
          </p:cNvSpPr>
          <p:nvPr>
            <p:ph type="title"/>
          </p:nvPr>
        </p:nvSpPr>
        <p:spPr>
          <a:xfrm>
            <a:off x="1206500" y="1079500"/>
            <a:ext cx="19056053" cy="1435100"/>
          </a:xfrm>
          <a:prstGeom prst="rect">
            <a:avLst/>
          </a:prstGeom>
        </p:spPr>
        <p:txBody>
          <a:bodyPr/>
          <a:lstStyle>
            <a:lvl1pPr defTabSz="950975">
              <a:lnSpc>
                <a:spcPct val="90000"/>
              </a:lnSpc>
              <a:defRPr sz="4576" spc="0">
                <a:latin typeface="Marianne"/>
                <a:ea typeface="Marianne"/>
                <a:cs typeface="Marianne"/>
                <a:sym typeface="Marianne"/>
              </a:defRPr>
            </a:lvl1pPr>
          </a:lstStyle>
          <a:p>
            <a:r>
              <a:t>Un processus lié au partage de compétence en matière d’éducation</a:t>
            </a:r>
          </a:p>
        </p:txBody>
      </p:sp>
      <p:sp>
        <p:nvSpPr>
          <p:cNvPr id="221"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pic>
        <p:nvPicPr>
          <p:cNvPr id="222" name="Image 4" descr="Image 4"/>
          <p:cNvPicPr>
            <a:picLocks noChangeAspect="1"/>
          </p:cNvPicPr>
          <p:nvPr/>
        </p:nvPicPr>
        <p:blipFill>
          <a:blip r:embed="rId2">
            <a:extLst/>
          </a:blip>
          <a:srcRect/>
          <a:stretch>
            <a:fillRect/>
          </a:stretch>
        </p:blipFill>
        <p:spPr>
          <a:xfrm>
            <a:off x="11974156" y="3613299"/>
            <a:ext cx="10699595" cy="2576946"/>
          </a:xfrm>
          <a:prstGeom prst="rect">
            <a:avLst/>
          </a:prstGeom>
          <a:ln w="12700">
            <a:miter lim="400000"/>
          </a:ln>
        </p:spPr>
      </p:pic>
      <p:pic>
        <p:nvPicPr>
          <p:cNvPr id="223" name="Image 6" descr="Image 6"/>
          <p:cNvPicPr>
            <a:picLocks noChangeAspect="1"/>
          </p:cNvPicPr>
          <p:nvPr/>
        </p:nvPicPr>
        <p:blipFill>
          <a:blip r:embed="rId3">
            <a:extLst/>
          </a:blip>
          <a:stretch>
            <a:fillRect/>
          </a:stretch>
        </p:blipFill>
        <p:spPr>
          <a:xfrm>
            <a:off x="12467836" y="6254538"/>
            <a:ext cx="8795329" cy="4137183"/>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222"/>
                                        </p:tgtEl>
                                        <p:attrNameLst>
                                          <p:attrName>style.visibility</p:attrName>
                                        </p:attrNameLst>
                                      </p:cBhvr>
                                      <p:to>
                                        <p:strVal val="visible"/>
                                      </p:to>
                                    </p:set>
                                    <p:anim calcmode="lin" valueType="num">
                                      <p:cBhvr>
                                        <p:cTn id="7" dur="500" fill="hold"/>
                                        <p:tgtEl>
                                          <p:spTgt spid="222"/>
                                        </p:tgtEl>
                                        <p:attrNameLst>
                                          <p:attrName>ppt_x</p:attrName>
                                        </p:attrNameLst>
                                      </p:cBhvr>
                                      <p:tavLst>
                                        <p:tav tm="0">
                                          <p:val>
                                            <p:strVal val="#ppt_x"/>
                                          </p:val>
                                        </p:tav>
                                        <p:tav tm="100000">
                                          <p:val>
                                            <p:strVal val="#ppt_x"/>
                                          </p:val>
                                        </p:tav>
                                      </p:tavLst>
                                    </p:anim>
                                    <p:anim calcmode="lin" valueType="num">
                                      <p:cBhvr>
                                        <p:cTn id="8" dur="500" fill="hold"/>
                                        <p:tgtEl>
                                          <p:spTgt spid="2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2" nodeType="clickEffect">
                                  <p:stCondLst>
                                    <p:cond delay="0"/>
                                  </p:stCondLst>
                                  <p:iterate>
                                    <p:tmAbs val="0"/>
                                  </p:iterate>
                                  <p:childTnLst>
                                    <p:set>
                                      <p:cBhvr>
                                        <p:cTn id="12" fill="hold"/>
                                        <p:tgtEl>
                                          <p:spTgt spid="223"/>
                                        </p:tgtEl>
                                        <p:attrNameLst>
                                          <p:attrName>style.visibility</p:attrName>
                                        </p:attrNameLst>
                                      </p:cBhvr>
                                      <p:to>
                                        <p:strVal val="visible"/>
                                      </p:to>
                                    </p:set>
                                    <p:anim calcmode="lin" valueType="num">
                                      <p:cBhvr>
                                        <p:cTn id="13" dur="500" fill="hold"/>
                                        <p:tgtEl>
                                          <p:spTgt spid="223"/>
                                        </p:tgtEl>
                                        <p:attrNameLst>
                                          <p:attrName>ppt_x</p:attrName>
                                        </p:attrNameLst>
                                      </p:cBhvr>
                                      <p:tavLst>
                                        <p:tav tm="0">
                                          <p:val>
                                            <p:strVal val="#ppt_x"/>
                                          </p:val>
                                        </p:tav>
                                        <p:tav tm="100000">
                                          <p:val>
                                            <p:strVal val="#ppt_x"/>
                                          </p:val>
                                        </p:tav>
                                      </p:tavLst>
                                    </p:anim>
                                    <p:anim calcmode="lin" valueType="num">
                                      <p:cBhvr>
                                        <p:cTn id="14" dur="500" fill="hold"/>
                                        <p:tgtEl>
                                          <p:spTgt spid="2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1" animBg="1" advAuto="0"/>
      <p:bldP spid="223" grpId="2"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Une adaptation des programmes cadrée et progressive en Polynésie française"/>
          <p:cNvSpPr txBox="1">
            <a:spLocks noGrp="1"/>
          </p:cNvSpPr>
          <p:nvPr>
            <p:ph type="title"/>
          </p:nvPr>
        </p:nvSpPr>
        <p:spPr>
          <a:xfrm>
            <a:off x="1206500" y="1270000"/>
            <a:ext cx="9779000" cy="3210114"/>
          </a:xfrm>
          <a:prstGeom prst="rect">
            <a:avLst/>
          </a:prstGeom>
        </p:spPr>
        <p:txBody>
          <a:bodyPr/>
          <a:lstStyle>
            <a:lvl1pPr defTabSz="1511770">
              <a:defRPr sz="5270" b="0" spc="-105">
                <a:latin typeface="Avenir Heavy"/>
                <a:ea typeface="Avenir Heavy"/>
                <a:cs typeface="Avenir Heavy"/>
                <a:sym typeface="Avenir Heavy"/>
              </a:defRPr>
            </a:lvl1pPr>
          </a:lstStyle>
          <a:p>
            <a:r>
              <a:t>Une adaptation des programmes cadrée et progressive en Polynésie française</a:t>
            </a:r>
          </a:p>
        </p:txBody>
      </p:sp>
      <p:sp>
        <p:nvSpPr>
          <p:cNvPr id="226" name="Initialement, les programmes scolaires appliqués en Polynésie française étaient directement issus des modèles métropolitains français sans tenir compte des spécificités culturelles et géographiques de cette région du Pacifique. L’adaptation des programme"/>
          <p:cNvSpPr txBox="1">
            <a:spLocks noGrp="1"/>
          </p:cNvSpPr>
          <p:nvPr>
            <p:ph type="body" sz="half" idx="1"/>
          </p:nvPr>
        </p:nvSpPr>
        <p:spPr>
          <a:xfrm>
            <a:off x="1206500" y="4778412"/>
            <a:ext cx="9779000" cy="7667588"/>
          </a:xfrm>
          <a:prstGeom prst="rect">
            <a:avLst/>
          </a:prstGeom>
        </p:spPr>
        <p:txBody>
          <a:bodyPr/>
          <a:lstStyle/>
          <a:p>
            <a:pPr algn="just" defTabSz="975335">
              <a:lnSpc>
                <a:spcPct val="90000"/>
              </a:lnSpc>
              <a:spcBef>
                <a:spcPts val="1800"/>
              </a:spcBef>
              <a:defRPr sz="1920" b="0">
                <a:latin typeface="Avenir Book"/>
                <a:ea typeface="Avenir Book"/>
                <a:cs typeface="Avenir Book"/>
                <a:sym typeface="Avenir Book"/>
              </a:defRPr>
            </a:pPr>
            <a:r>
              <a:t>Initialement, les programmes scolaires appliqués en Polynésie française étaient directement issus des modèles métropolitains français sans tenir compte des spécificités culturelles et géographiques de cette région du Pacifique. L’adaptation des programmes scolaires en Polynésie française a été un processus progressif qui s'est intensifié au cours des dernières décennies, à mesure que l’autonomie politique et administrative du territoire s’est mise en place. </a:t>
            </a:r>
            <a:endParaRPr sz="480"/>
          </a:p>
          <a:p>
            <a:pPr algn="just" defTabSz="975335">
              <a:lnSpc>
                <a:spcPct val="90000"/>
              </a:lnSpc>
              <a:spcBef>
                <a:spcPts val="1800"/>
              </a:spcBef>
              <a:defRPr sz="1920" b="0">
                <a:latin typeface="Avenir Book"/>
                <a:ea typeface="Avenir Book"/>
                <a:cs typeface="Avenir Book"/>
                <a:sym typeface="Avenir Book"/>
              </a:defRPr>
            </a:pPr>
            <a:r>
              <a:rPr>
                <a:latin typeface="Avenir Heavy"/>
                <a:ea typeface="Avenir Heavy"/>
                <a:cs typeface="Avenir Heavy"/>
                <a:sym typeface="Avenir Heavy"/>
              </a:rPr>
              <a:t>Les premières initiatives d'adaptation remontent aux années 1980-1990</a:t>
            </a:r>
            <a:r>
              <a:t>, mais c'est véritablement au cours des années 2000 que des efforts plus structurés ont été entrepris. L’enjeu primordial lors des adaptations est en effet de ne pas modifier les concepts que l’élève doit avoir étudiés tout au long de son parcours, ce qui est déjà stipulé dans la convention signée en 2007 entre l’État et la Polynésie française à propos de l’Éducation :</a:t>
            </a:r>
          </a:p>
          <a:p>
            <a:pPr defTabSz="182880">
              <a:spcBef>
                <a:spcPts val="400"/>
              </a:spcBef>
              <a:defRPr sz="586" b="0" i="1">
                <a:latin typeface="Times Roman"/>
                <a:ea typeface="Times Roman"/>
                <a:cs typeface="Times Roman"/>
                <a:sym typeface="Times Roman"/>
              </a:defRPr>
            </a:pPr>
            <a:endParaRPr i="0">
              <a:latin typeface="Times New Roman"/>
              <a:ea typeface="Times New Roman"/>
              <a:cs typeface="Times New Roman"/>
              <a:sym typeface="Times New Roman"/>
            </a:endParaRPr>
          </a:p>
          <a:p>
            <a:pPr algn="just" defTabSz="975335">
              <a:lnSpc>
                <a:spcPct val="90000"/>
              </a:lnSpc>
              <a:spcBef>
                <a:spcPts val="1800"/>
              </a:spcBef>
              <a:defRPr sz="1920" b="0">
                <a:latin typeface="Avenir Book Oblique"/>
                <a:ea typeface="Avenir Book Oblique"/>
                <a:cs typeface="Avenir Book Oblique"/>
                <a:sym typeface="Avenir Book Oblique"/>
              </a:defRPr>
            </a:pPr>
            <a:r>
              <a:t> </a:t>
            </a:r>
            <a:r>
              <a:rPr>
                <a:solidFill>
                  <a:schemeClr val="accent2">
                    <a:hueOff val="192982"/>
                    <a:satOff val="17755"/>
                    <a:lumOff val="-28483"/>
                  </a:schemeClr>
                </a:solidFill>
              </a:rPr>
              <a:t>« </a:t>
            </a:r>
            <a:r>
              <a:rPr i="1">
                <a:solidFill>
                  <a:schemeClr val="accent2">
                    <a:hueOff val="192982"/>
                    <a:satOff val="17755"/>
                    <a:lumOff val="-28483"/>
                  </a:schemeClr>
                </a:solidFill>
                <a:latin typeface="Avenir Heavy"/>
                <a:ea typeface="Avenir Heavy"/>
                <a:cs typeface="Avenir Heavy"/>
                <a:sym typeface="Avenir Heavy"/>
              </a:rPr>
              <a:t>La Polynésie française fixe les règles applicables à l'enseignement dans les établissements relevant de sa compétence</a:t>
            </a:r>
            <a:r>
              <a:rPr>
                <a:solidFill>
                  <a:schemeClr val="accent2">
                    <a:hueOff val="192982"/>
                    <a:satOff val="17755"/>
                    <a:lumOff val="-28483"/>
                  </a:schemeClr>
                </a:solidFill>
              </a:rPr>
              <a:t>. Les objectifs qu'elle retient, tenant compte du contexte culturel du pays, devront se rapprocher de ceux fixés par le code de l'éducation de façon compatible avec l'adaptation nécessaire de l'enseignement, notamment en ce qui concerne le socle commun des connaissances et des compétences. Dans le second degré, pour garantir la valeur nationale des diplômes, la Polynésie française décide d'appliquer les programmes nationaux sous réserve d'aménagements qui seront soumis préalablement à l'accord de l’Etat » </a:t>
            </a:r>
            <a:r>
              <a:rPr sz="373" i="1" baseline="66966">
                <a:solidFill>
                  <a:schemeClr val="accent2">
                    <a:hueOff val="192982"/>
                    <a:satOff val="17755"/>
                    <a:lumOff val="-28483"/>
                  </a:schemeClr>
                </a:solidFill>
                <a:latin typeface="Avenir Heavy"/>
                <a:ea typeface="Avenir Heavy"/>
                <a:cs typeface="Avenir Heavy"/>
                <a:sym typeface="Avenir Heavy"/>
              </a:rPr>
              <a:t>4</a:t>
            </a:r>
            <a:r>
              <a:rPr>
                <a:solidFill>
                  <a:schemeClr val="accent2">
                    <a:hueOff val="192982"/>
                    <a:satOff val="17755"/>
                    <a:lumOff val="-28483"/>
                  </a:schemeClr>
                </a:solidFill>
              </a:rPr>
              <a:t>.</a:t>
            </a:r>
          </a:p>
          <a:p>
            <a:pPr algn="r" defTabSz="975335">
              <a:lnSpc>
                <a:spcPct val="90000"/>
              </a:lnSpc>
              <a:spcBef>
                <a:spcPts val="1800"/>
              </a:spcBef>
              <a:defRPr sz="1920" b="0">
                <a:solidFill>
                  <a:schemeClr val="accent2">
                    <a:hueOff val="192982"/>
                    <a:satOff val="17755"/>
                    <a:lumOff val="-28483"/>
                  </a:schemeClr>
                </a:solidFill>
                <a:latin typeface="Avenir Book Oblique"/>
                <a:ea typeface="Avenir Book Oblique"/>
                <a:cs typeface="Avenir Book Oblique"/>
                <a:sym typeface="Avenir Book Oblique"/>
              </a:defRPr>
            </a:pPr>
            <a:r>
              <a:t/>
            </a:r>
            <a:br/>
            <a:r>
              <a:t>Convention relative à l’éducation N° HC 56-07 du 4 avril 2007, </a:t>
            </a:r>
          </a:p>
          <a:p>
            <a:pPr algn="r" defTabSz="975335">
              <a:lnSpc>
                <a:spcPct val="90000"/>
              </a:lnSpc>
              <a:spcBef>
                <a:spcPts val="1800"/>
              </a:spcBef>
              <a:defRPr sz="1920" b="0">
                <a:solidFill>
                  <a:schemeClr val="accent2">
                    <a:hueOff val="192982"/>
                    <a:satOff val="17755"/>
                    <a:lumOff val="-28483"/>
                  </a:schemeClr>
                </a:solidFill>
                <a:latin typeface="Avenir Book Oblique"/>
                <a:ea typeface="Avenir Book Oblique"/>
                <a:cs typeface="Avenir Book Oblique"/>
                <a:sym typeface="Avenir Book Oblique"/>
              </a:defRPr>
            </a:pPr>
            <a:r>
              <a:t>JOPF, article V, page 1615. </a:t>
            </a:r>
            <a:endParaRPr sz="480"/>
          </a:p>
          <a:p>
            <a:pPr defTabSz="182880">
              <a:spcBef>
                <a:spcPts val="400"/>
              </a:spcBef>
              <a:defRPr sz="586" b="0" i="1">
                <a:latin typeface="Times Roman"/>
                <a:ea typeface="Times Roman"/>
                <a:cs typeface="Times Roman"/>
                <a:sym typeface="Times Roman"/>
              </a:defRPr>
            </a:pPr>
            <a:endParaRPr sz="480" i="0"/>
          </a:p>
        </p:txBody>
      </p:sp>
      <p:pic>
        <p:nvPicPr>
          <p:cNvPr id="227" name="Capture d’écran 2024-10-18 à 14.02.01.pdf" descr="Capture d’écran 2024-10-18 à 14.02.01.pdf"/>
          <p:cNvPicPr>
            <a:picLocks noChangeAspect="1"/>
          </p:cNvPicPr>
          <p:nvPr/>
        </p:nvPicPr>
        <p:blipFill>
          <a:blip r:embed="rId2">
            <a:extLst/>
          </a:blip>
          <a:stretch>
            <a:fillRect/>
          </a:stretch>
        </p:blipFill>
        <p:spPr>
          <a:xfrm>
            <a:off x="29938777" y="188404"/>
            <a:ext cx="7560001" cy="10692001"/>
          </a:xfrm>
          <a:prstGeom prst="rect">
            <a:avLst/>
          </a:prstGeom>
          <a:ln w="12700">
            <a:miter lim="400000"/>
          </a:ln>
        </p:spPr>
      </p:pic>
      <p:pic>
        <p:nvPicPr>
          <p:cNvPr id="228" name="Capture d’écran 2024-10-18 à 14.07.42.png" descr="Capture d’écran 2024-10-18 à 14.07.42.png"/>
          <p:cNvPicPr>
            <a:picLocks noChangeAspect="1"/>
          </p:cNvPicPr>
          <p:nvPr/>
        </p:nvPicPr>
        <p:blipFill>
          <a:blip r:embed="rId3">
            <a:extLst/>
          </a:blip>
          <a:srcRect l="3124" t="1568" r="1426" b="1140"/>
          <a:stretch>
            <a:fillRect/>
          </a:stretch>
        </p:blipFill>
        <p:spPr>
          <a:xfrm>
            <a:off x="13708482" y="1013221"/>
            <a:ext cx="8731714" cy="11689492"/>
          </a:xfrm>
          <a:prstGeom prst="rect">
            <a:avLst/>
          </a:prstGeom>
          <a:ln w="12700">
            <a:miter lim="400000"/>
          </a:ln>
        </p:spPr>
      </p:pic>
      <p:sp>
        <p:nvSpPr>
          <p:cNvPr id="229"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Le processus d’adaptation des programmes"/>
          <p:cNvSpPr txBox="1">
            <a:spLocks noGrp="1"/>
          </p:cNvSpPr>
          <p:nvPr>
            <p:ph type="title"/>
          </p:nvPr>
        </p:nvSpPr>
        <p:spPr>
          <a:xfrm>
            <a:off x="1206500" y="1079500"/>
            <a:ext cx="15494897" cy="1435100"/>
          </a:xfrm>
          <a:prstGeom prst="rect">
            <a:avLst/>
          </a:prstGeom>
        </p:spPr>
        <p:txBody>
          <a:bodyPr/>
          <a:lstStyle>
            <a:lvl1pPr defTabSz="1188719">
              <a:lnSpc>
                <a:spcPct val="90000"/>
              </a:lnSpc>
              <a:defRPr sz="5719" spc="0">
                <a:latin typeface="Marianne"/>
                <a:ea typeface="Marianne"/>
                <a:cs typeface="Marianne"/>
                <a:sym typeface="Marianne"/>
              </a:defRPr>
            </a:lvl1pPr>
          </a:lstStyle>
          <a:p>
            <a:r>
              <a:t>Le processus d’adaptation des programmes </a:t>
            </a:r>
          </a:p>
        </p:txBody>
      </p:sp>
      <p:sp>
        <p:nvSpPr>
          <p:cNvPr id="232"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233" name="Flèche vers la droite 1"/>
          <p:cNvSpPr/>
          <p:nvPr/>
        </p:nvSpPr>
        <p:spPr>
          <a:xfrm>
            <a:off x="1650713" y="5198721"/>
            <a:ext cx="21082572" cy="1335643"/>
          </a:xfrm>
          <a:prstGeom prst="rightArrow">
            <a:avLst>
              <a:gd name="adj1" fmla="val 50000"/>
              <a:gd name="adj2" fmla="val 50000"/>
            </a:avLst>
          </a:pr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4" name="Flèche vers la droite 25"/>
          <p:cNvSpPr/>
          <p:nvPr/>
        </p:nvSpPr>
        <p:spPr>
          <a:xfrm>
            <a:off x="1953684" y="10801080"/>
            <a:ext cx="21082571" cy="620051"/>
          </a:xfrm>
          <a:prstGeom prst="rightArrow">
            <a:avLst>
              <a:gd name="adj1" fmla="val 50000"/>
              <a:gd name="adj2" fmla="val 50000"/>
            </a:avLst>
          </a:pr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5" name="Double flèche horizontale 18"/>
          <p:cNvSpPr/>
          <p:nvPr/>
        </p:nvSpPr>
        <p:spPr>
          <a:xfrm rot="10800000" flipH="1">
            <a:off x="5744121" y="6598660"/>
            <a:ext cx="8103276" cy="323167"/>
          </a:xfrm>
          <a:prstGeom prst="leftRightArrow">
            <a:avLst>
              <a:gd name="adj1" fmla="val 50000"/>
              <a:gd name="adj2" fmla="val 50000"/>
            </a:avLst>
          </a:pr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6" name="Double flèche horizontale 17"/>
          <p:cNvSpPr/>
          <p:nvPr/>
        </p:nvSpPr>
        <p:spPr>
          <a:xfrm rot="10800000" flipH="1">
            <a:off x="5671334" y="4875555"/>
            <a:ext cx="8103275" cy="323167"/>
          </a:xfrm>
          <a:prstGeom prst="leftRightArrow">
            <a:avLst>
              <a:gd name="adj1" fmla="val 50000"/>
              <a:gd name="adj2" fmla="val 50000"/>
            </a:avLst>
          </a:pr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7" name="Flèche vers le bas 15"/>
          <p:cNvSpPr/>
          <p:nvPr/>
        </p:nvSpPr>
        <p:spPr>
          <a:xfrm>
            <a:off x="2506894" y="4128961"/>
            <a:ext cx="91439" cy="1392927"/>
          </a:xfrm>
          <a:custGeom>
            <a:avLst/>
            <a:gdLst/>
            <a:ahLst/>
            <a:cxnLst>
              <a:cxn ang="0">
                <a:pos x="wd2" y="hd2"/>
              </a:cxn>
              <a:cxn ang="5400000">
                <a:pos x="wd2" y="hd2"/>
              </a:cxn>
              <a:cxn ang="10800000">
                <a:pos x="wd2" y="hd2"/>
              </a:cxn>
              <a:cxn ang="16200000">
                <a:pos x="wd2" y="hd2"/>
              </a:cxn>
            </a:cxnLst>
            <a:rect l="0" t="0" r="r" b="b"/>
            <a:pathLst>
              <a:path w="21600" h="21600" extrusionOk="0">
                <a:moveTo>
                  <a:pt x="0" y="20891"/>
                </a:moveTo>
                <a:lnTo>
                  <a:pt x="5400" y="20891"/>
                </a:lnTo>
                <a:lnTo>
                  <a:pt x="5400" y="0"/>
                </a:lnTo>
                <a:lnTo>
                  <a:pt x="16200" y="0"/>
                </a:lnTo>
                <a:lnTo>
                  <a:pt x="16200" y="20891"/>
                </a:lnTo>
                <a:lnTo>
                  <a:pt x="21600" y="20891"/>
                </a:lnTo>
                <a:lnTo>
                  <a:pt x="10800" y="21600"/>
                </a:lnTo>
                <a:close/>
              </a:path>
            </a:pathLst>
          </a:custGeom>
          <a:solidFill>
            <a:srgbClr val="FF0000"/>
          </a:solidFill>
          <a:ln w="50800">
            <a:solidFill>
              <a:srgbClr val="FF0000"/>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8" name="Flèche vers le haut 16"/>
          <p:cNvSpPr/>
          <p:nvPr/>
        </p:nvSpPr>
        <p:spPr>
          <a:xfrm>
            <a:off x="2900856" y="6256966"/>
            <a:ext cx="386875" cy="1292661"/>
          </a:xfrm>
          <a:custGeom>
            <a:avLst/>
            <a:gdLst/>
            <a:ahLst/>
            <a:cxnLst>
              <a:cxn ang="0">
                <a:pos x="wd2" y="hd2"/>
              </a:cxn>
              <a:cxn ang="5400000">
                <a:pos x="wd2" y="hd2"/>
              </a:cxn>
              <a:cxn ang="10800000">
                <a:pos x="wd2" y="hd2"/>
              </a:cxn>
              <a:cxn ang="16200000">
                <a:pos x="wd2" y="hd2"/>
              </a:cxn>
            </a:cxnLst>
            <a:rect l="0" t="0" r="r" b="b"/>
            <a:pathLst>
              <a:path w="21600" h="21600" extrusionOk="0">
                <a:moveTo>
                  <a:pt x="0" y="3232"/>
                </a:moveTo>
                <a:lnTo>
                  <a:pt x="10800" y="0"/>
                </a:lnTo>
                <a:lnTo>
                  <a:pt x="21600" y="3232"/>
                </a:lnTo>
                <a:lnTo>
                  <a:pt x="16200" y="3232"/>
                </a:lnTo>
                <a:lnTo>
                  <a:pt x="16200" y="21600"/>
                </a:lnTo>
                <a:lnTo>
                  <a:pt x="5400" y="21600"/>
                </a:lnTo>
                <a:lnTo>
                  <a:pt x="5400" y="3232"/>
                </a:lnTo>
                <a:close/>
              </a:path>
            </a:pathLst>
          </a:cu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39" name="Flèche vers le bas 14"/>
          <p:cNvSpPr/>
          <p:nvPr/>
        </p:nvSpPr>
        <p:spPr>
          <a:xfrm>
            <a:off x="15118686" y="4375184"/>
            <a:ext cx="119329" cy="1146705"/>
          </a:xfrm>
          <a:custGeom>
            <a:avLst/>
            <a:gdLst/>
            <a:ahLst/>
            <a:cxnLst>
              <a:cxn ang="0">
                <a:pos x="wd2" y="hd2"/>
              </a:cxn>
              <a:cxn ang="5400000">
                <a:pos x="wd2" y="hd2"/>
              </a:cxn>
              <a:cxn ang="10800000">
                <a:pos x="wd2" y="hd2"/>
              </a:cxn>
              <a:cxn ang="16200000">
                <a:pos x="wd2" y="hd2"/>
              </a:cxn>
            </a:cxnLst>
            <a:rect l="0" t="0" r="r" b="b"/>
            <a:pathLst>
              <a:path w="21600" h="21600" extrusionOk="0">
                <a:moveTo>
                  <a:pt x="0" y="20476"/>
                </a:moveTo>
                <a:lnTo>
                  <a:pt x="5400" y="20476"/>
                </a:lnTo>
                <a:lnTo>
                  <a:pt x="5400" y="0"/>
                </a:lnTo>
                <a:lnTo>
                  <a:pt x="16200" y="0"/>
                </a:lnTo>
                <a:lnTo>
                  <a:pt x="16200" y="20476"/>
                </a:lnTo>
                <a:lnTo>
                  <a:pt x="21600" y="20476"/>
                </a:lnTo>
                <a:lnTo>
                  <a:pt x="10800" y="21600"/>
                </a:lnTo>
                <a:close/>
              </a:path>
            </a:pathLst>
          </a:custGeom>
          <a:solidFill>
            <a:srgbClr val="4472C4"/>
          </a:solidFill>
          <a:ln w="889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40" name="Flèche vers le haut 19"/>
          <p:cNvSpPr/>
          <p:nvPr/>
        </p:nvSpPr>
        <p:spPr>
          <a:xfrm>
            <a:off x="17232149" y="6240953"/>
            <a:ext cx="386875" cy="1292661"/>
          </a:xfrm>
          <a:custGeom>
            <a:avLst/>
            <a:gdLst/>
            <a:ahLst/>
            <a:cxnLst>
              <a:cxn ang="0">
                <a:pos x="wd2" y="hd2"/>
              </a:cxn>
              <a:cxn ang="5400000">
                <a:pos x="wd2" y="hd2"/>
              </a:cxn>
              <a:cxn ang="10800000">
                <a:pos x="wd2" y="hd2"/>
              </a:cxn>
              <a:cxn ang="16200000">
                <a:pos x="wd2" y="hd2"/>
              </a:cxn>
            </a:cxnLst>
            <a:rect l="0" t="0" r="r" b="b"/>
            <a:pathLst>
              <a:path w="21600" h="21600" extrusionOk="0">
                <a:moveTo>
                  <a:pt x="0" y="3232"/>
                </a:moveTo>
                <a:lnTo>
                  <a:pt x="10800" y="0"/>
                </a:lnTo>
                <a:lnTo>
                  <a:pt x="21600" y="3232"/>
                </a:lnTo>
                <a:lnTo>
                  <a:pt x="16200" y="3232"/>
                </a:lnTo>
                <a:lnTo>
                  <a:pt x="16200" y="21600"/>
                </a:lnTo>
                <a:lnTo>
                  <a:pt x="5400" y="21600"/>
                </a:lnTo>
                <a:lnTo>
                  <a:pt x="5400" y="3232"/>
                </a:lnTo>
                <a:close/>
              </a:path>
            </a:pathLst>
          </a:custGeom>
          <a:solidFill>
            <a:srgbClr val="4472C4"/>
          </a:solidFill>
          <a:ln w="254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41" name="Flèche vers le bas 20"/>
          <p:cNvSpPr/>
          <p:nvPr/>
        </p:nvSpPr>
        <p:spPr>
          <a:xfrm>
            <a:off x="18575841" y="4199471"/>
            <a:ext cx="119329" cy="1276249"/>
          </a:xfrm>
          <a:custGeom>
            <a:avLst/>
            <a:gdLst/>
            <a:ahLst/>
            <a:cxnLst>
              <a:cxn ang="0">
                <a:pos x="wd2" y="hd2"/>
              </a:cxn>
              <a:cxn ang="5400000">
                <a:pos x="wd2" y="hd2"/>
              </a:cxn>
              <a:cxn ang="10800000">
                <a:pos x="wd2" y="hd2"/>
              </a:cxn>
              <a:cxn ang="16200000">
                <a:pos x="wd2" y="hd2"/>
              </a:cxn>
            </a:cxnLst>
            <a:rect l="0" t="0" r="r" b="b"/>
            <a:pathLst>
              <a:path w="21600" h="21600" extrusionOk="0">
                <a:moveTo>
                  <a:pt x="0" y="20590"/>
                </a:moveTo>
                <a:lnTo>
                  <a:pt x="5400" y="20590"/>
                </a:lnTo>
                <a:lnTo>
                  <a:pt x="5400" y="0"/>
                </a:lnTo>
                <a:lnTo>
                  <a:pt x="16200" y="0"/>
                </a:lnTo>
                <a:lnTo>
                  <a:pt x="16200" y="20590"/>
                </a:lnTo>
                <a:lnTo>
                  <a:pt x="21600" y="20590"/>
                </a:lnTo>
                <a:lnTo>
                  <a:pt x="10800" y="21600"/>
                </a:lnTo>
                <a:close/>
              </a:path>
            </a:pathLst>
          </a:custGeom>
          <a:solidFill>
            <a:srgbClr val="4472C4"/>
          </a:solidFill>
          <a:ln w="889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42" name="Flèche vers le bas 21"/>
          <p:cNvSpPr/>
          <p:nvPr/>
        </p:nvSpPr>
        <p:spPr>
          <a:xfrm rot="10800000">
            <a:off x="19790931" y="6316815"/>
            <a:ext cx="102431" cy="738666"/>
          </a:xfrm>
          <a:custGeom>
            <a:avLst/>
            <a:gdLst/>
            <a:ahLst/>
            <a:cxnLst>
              <a:cxn ang="0">
                <a:pos x="wd2" y="hd2"/>
              </a:cxn>
              <a:cxn ang="5400000">
                <a:pos x="wd2" y="hd2"/>
              </a:cxn>
              <a:cxn ang="10800000">
                <a:pos x="wd2" y="hd2"/>
              </a:cxn>
              <a:cxn ang="16200000">
                <a:pos x="wd2" y="hd2"/>
              </a:cxn>
            </a:cxnLst>
            <a:rect l="0" t="0" r="r" b="b"/>
            <a:pathLst>
              <a:path w="21600" h="21600" extrusionOk="0">
                <a:moveTo>
                  <a:pt x="0" y="20102"/>
                </a:moveTo>
                <a:lnTo>
                  <a:pt x="5400" y="20102"/>
                </a:lnTo>
                <a:lnTo>
                  <a:pt x="5400" y="0"/>
                </a:lnTo>
                <a:lnTo>
                  <a:pt x="16200" y="0"/>
                </a:lnTo>
                <a:lnTo>
                  <a:pt x="16200" y="20102"/>
                </a:lnTo>
                <a:lnTo>
                  <a:pt x="21600" y="20102"/>
                </a:lnTo>
                <a:lnTo>
                  <a:pt x="10800" y="21600"/>
                </a:lnTo>
                <a:close/>
              </a:path>
            </a:pathLst>
          </a:custGeom>
          <a:solidFill>
            <a:srgbClr val="4472C4"/>
          </a:solidFill>
          <a:ln w="889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43" name="Flèche vers le bas 22"/>
          <p:cNvSpPr/>
          <p:nvPr/>
        </p:nvSpPr>
        <p:spPr>
          <a:xfrm>
            <a:off x="21235238" y="4422168"/>
            <a:ext cx="91439" cy="1022777"/>
          </a:xfrm>
          <a:custGeom>
            <a:avLst/>
            <a:gdLst/>
            <a:ahLst/>
            <a:cxnLst>
              <a:cxn ang="0">
                <a:pos x="wd2" y="hd2"/>
              </a:cxn>
              <a:cxn ang="5400000">
                <a:pos x="wd2" y="hd2"/>
              </a:cxn>
              <a:cxn ang="10800000">
                <a:pos x="wd2" y="hd2"/>
              </a:cxn>
              <a:cxn ang="16200000">
                <a:pos x="wd2" y="hd2"/>
              </a:cxn>
            </a:cxnLst>
            <a:rect l="0" t="0" r="r" b="b"/>
            <a:pathLst>
              <a:path w="21600" h="21600" extrusionOk="0">
                <a:moveTo>
                  <a:pt x="0" y="20634"/>
                </a:moveTo>
                <a:lnTo>
                  <a:pt x="5400" y="20634"/>
                </a:lnTo>
                <a:lnTo>
                  <a:pt x="5400" y="0"/>
                </a:lnTo>
                <a:lnTo>
                  <a:pt x="16200" y="0"/>
                </a:lnTo>
                <a:lnTo>
                  <a:pt x="16200" y="20634"/>
                </a:lnTo>
                <a:lnTo>
                  <a:pt x="21600" y="20634"/>
                </a:lnTo>
                <a:lnTo>
                  <a:pt x="10800" y="21600"/>
                </a:lnTo>
                <a:close/>
              </a:path>
            </a:pathLst>
          </a:custGeom>
          <a:solidFill>
            <a:srgbClr val="4472C4"/>
          </a:solidFill>
          <a:ln w="88900">
            <a:solidFill>
              <a:srgbClr val="1D3053"/>
            </a:solidFill>
            <a:miter/>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244" name="ZoneTexte 3"/>
          <p:cNvSpPr txBox="1"/>
          <p:nvPr/>
        </p:nvSpPr>
        <p:spPr>
          <a:xfrm>
            <a:off x="1347746" y="3082521"/>
            <a:ext cx="3065127" cy="1018799"/>
          </a:xfrm>
          <a:prstGeom prst="rect">
            <a:avLst/>
          </a:prstGeom>
          <a:ln w="508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2800">
                <a:solidFill>
                  <a:srgbClr val="FF0000"/>
                </a:solidFill>
                <a:latin typeface="Calibri"/>
                <a:ea typeface="Calibri"/>
                <a:cs typeface="Calibri"/>
                <a:sym typeface="Calibri"/>
              </a:defRPr>
            </a:lvl1pPr>
          </a:lstStyle>
          <a:p>
            <a:r>
              <a:t>PUBLICATION AU NATIONAL </a:t>
            </a:r>
          </a:p>
        </p:txBody>
      </p:sp>
      <p:sp>
        <p:nvSpPr>
          <p:cNvPr id="245" name="ZoneTexte 4"/>
          <p:cNvSpPr txBox="1"/>
          <p:nvPr/>
        </p:nvSpPr>
        <p:spPr>
          <a:xfrm>
            <a:off x="1650713" y="7592607"/>
            <a:ext cx="3356244" cy="1258611"/>
          </a:xfrm>
          <a:prstGeom prst="rect">
            <a:avLst/>
          </a:prstGeom>
          <a:ln w="381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p>
            <a:pPr algn="l" defTabSz="1828800">
              <a:defRPr i="1">
                <a:solidFill>
                  <a:srgbClr val="000000"/>
                </a:solidFill>
                <a:latin typeface="Calibri"/>
                <a:ea typeface="Calibri"/>
                <a:cs typeface="Calibri"/>
                <a:sym typeface="Calibri"/>
              </a:defRPr>
            </a:pPr>
            <a:r>
              <a:t>COURRIER DE DEMANDE </a:t>
            </a:r>
          </a:p>
          <a:p>
            <a:pPr algn="l" defTabSz="1828800">
              <a:defRPr i="1">
                <a:solidFill>
                  <a:srgbClr val="000000"/>
                </a:solidFill>
                <a:latin typeface="Calibri"/>
                <a:ea typeface="Calibri"/>
                <a:cs typeface="Calibri"/>
                <a:sym typeface="Calibri"/>
              </a:defRPr>
            </a:pPr>
            <a:r>
              <a:t>D’ADAPTATION AU MEN</a:t>
            </a:r>
          </a:p>
          <a:p>
            <a:pPr algn="l" defTabSz="1828800">
              <a:defRPr i="1">
                <a:solidFill>
                  <a:srgbClr val="000000"/>
                </a:solidFill>
                <a:latin typeface="Calibri"/>
                <a:ea typeface="Calibri"/>
                <a:cs typeface="Calibri"/>
                <a:sym typeface="Calibri"/>
              </a:defRPr>
            </a:pPr>
            <a:r>
              <a:t>PAR LE MINISTRE</a:t>
            </a:r>
          </a:p>
        </p:txBody>
      </p:sp>
      <p:sp>
        <p:nvSpPr>
          <p:cNvPr id="246" name="ZoneTexte 26"/>
          <p:cNvSpPr txBox="1"/>
          <p:nvPr/>
        </p:nvSpPr>
        <p:spPr>
          <a:xfrm>
            <a:off x="1347746" y="9848218"/>
            <a:ext cx="947619" cy="761822"/>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2000">
                <a:solidFill>
                  <a:srgbClr val="FF0000"/>
                </a:solidFill>
                <a:latin typeface="Calibri"/>
                <a:ea typeface="Calibri"/>
                <a:cs typeface="Calibri"/>
                <a:sym typeface="Calibri"/>
              </a:defRPr>
            </a:lvl1pPr>
          </a:lstStyle>
          <a:p>
            <a:r>
              <a:t>13 juin 2024</a:t>
            </a:r>
          </a:p>
        </p:txBody>
      </p:sp>
      <p:sp>
        <p:nvSpPr>
          <p:cNvPr id="247" name="ZoneTexte 24"/>
          <p:cNvSpPr txBox="1"/>
          <p:nvPr/>
        </p:nvSpPr>
        <p:spPr>
          <a:xfrm>
            <a:off x="1702249" y="9204849"/>
            <a:ext cx="21793717" cy="5884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3200" i="1">
                <a:solidFill>
                  <a:srgbClr val="0070C0"/>
                </a:solidFill>
                <a:latin typeface="Calibri"/>
                <a:ea typeface="Calibri"/>
                <a:cs typeface="Calibri"/>
                <a:sym typeface="Calibri"/>
              </a:defRPr>
            </a:lvl1pPr>
          </a:lstStyle>
          <a:p>
            <a:r>
              <a:t>Un exemple : l’enseignement moral et civique du C2 à la terminale générale et technologique, du CAP à la terminale professionnelle </a:t>
            </a:r>
          </a:p>
        </p:txBody>
      </p:sp>
      <p:sp>
        <p:nvSpPr>
          <p:cNvPr id="248" name="Connecteur droit avec flèche 39"/>
          <p:cNvSpPr/>
          <p:nvPr/>
        </p:nvSpPr>
        <p:spPr>
          <a:xfrm>
            <a:off x="5670800" y="5198721"/>
            <a:ext cx="100738" cy="6386862"/>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49" name="ZoneTexte 27"/>
          <p:cNvSpPr txBox="1"/>
          <p:nvPr/>
        </p:nvSpPr>
        <p:spPr>
          <a:xfrm>
            <a:off x="5370915" y="11480373"/>
            <a:ext cx="2442683" cy="502217"/>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2200">
                <a:solidFill>
                  <a:srgbClr val="FF0000"/>
                </a:solidFill>
                <a:latin typeface="Calibri"/>
                <a:ea typeface="Calibri"/>
                <a:cs typeface="Calibri"/>
                <a:sym typeface="Calibri"/>
              </a:defRPr>
            </a:lvl1pPr>
          </a:lstStyle>
          <a:p>
            <a:r>
              <a:t>Septembre 2024</a:t>
            </a:r>
          </a:p>
        </p:txBody>
      </p:sp>
      <p:sp>
        <p:nvSpPr>
          <p:cNvPr id="250" name="ZoneTexte 5"/>
          <p:cNvSpPr txBox="1"/>
          <p:nvPr/>
        </p:nvSpPr>
        <p:spPr>
          <a:xfrm>
            <a:off x="7719007" y="4203203"/>
            <a:ext cx="4394916" cy="5884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3200" b="1">
                <a:solidFill>
                  <a:srgbClr val="000000"/>
                </a:solidFill>
                <a:latin typeface="Calibri"/>
                <a:ea typeface="Calibri"/>
                <a:cs typeface="Calibri"/>
                <a:sym typeface="Calibri"/>
              </a:defRPr>
            </a:lvl1pPr>
          </a:lstStyle>
          <a:p>
            <a:r>
              <a:t>TRAVAUX D’ADAPTATION</a:t>
            </a:r>
          </a:p>
        </p:txBody>
      </p:sp>
      <p:sp>
        <p:nvSpPr>
          <p:cNvPr id="251" name="ZoneTexte 6"/>
          <p:cNvSpPr txBox="1"/>
          <p:nvPr/>
        </p:nvSpPr>
        <p:spPr>
          <a:xfrm>
            <a:off x="6893866" y="7050123"/>
            <a:ext cx="5624731" cy="5361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800" b="1" i="1">
                <a:solidFill>
                  <a:srgbClr val="000000"/>
                </a:solidFill>
                <a:latin typeface="Calibri"/>
                <a:ea typeface="Calibri"/>
                <a:cs typeface="Calibri"/>
                <a:sym typeface="Calibri"/>
              </a:defRPr>
            </a:lvl1pPr>
          </a:lstStyle>
          <a:p>
            <a:r>
              <a:t>NAVETTE GT LOCAL - DGESCO - IGESR</a:t>
            </a:r>
          </a:p>
        </p:txBody>
      </p:sp>
      <p:sp>
        <p:nvSpPr>
          <p:cNvPr id="252" name="Connecteur droit avec flèche 41"/>
          <p:cNvSpPr/>
          <p:nvPr/>
        </p:nvSpPr>
        <p:spPr>
          <a:xfrm>
            <a:off x="13767862" y="5198721"/>
            <a:ext cx="6746" cy="6281653"/>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53" name="ZoneTexte 30"/>
          <p:cNvSpPr txBox="1"/>
          <p:nvPr/>
        </p:nvSpPr>
        <p:spPr>
          <a:xfrm>
            <a:off x="12643511" y="11421129"/>
            <a:ext cx="1746607" cy="502217"/>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2200">
                <a:solidFill>
                  <a:srgbClr val="FF0000"/>
                </a:solidFill>
                <a:latin typeface="Calibri"/>
                <a:ea typeface="Calibri"/>
                <a:cs typeface="Calibri"/>
                <a:sym typeface="Calibri"/>
              </a:defRPr>
            </a:lvl1pPr>
          </a:lstStyle>
          <a:p>
            <a:r>
              <a:t>Avril 2025</a:t>
            </a:r>
          </a:p>
        </p:txBody>
      </p:sp>
      <p:sp>
        <p:nvSpPr>
          <p:cNvPr id="254" name="Connecteur droit avec flèche 45"/>
          <p:cNvSpPr/>
          <p:nvPr/>
        </p:nvSpPr>
        <p:spPr>
          <a:xfrm>
            <a:off x="15941346" y="4375183"/>
            <a:ext cx="1" cy="5885398"/>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55" name="ZoneTexte 31"/>
          <p:cNvSpPr txBox="1"/>
          <p:nvPr/>
        </p:nvSpPr>
        <p:spPr>
          <a:xfrm>
            <a:off x="14296023" y="10260579"/>
            <a:ext cx="1692469" cy="502217"/>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200">
                <a:solidFill>
                  <a:srgbClr val="FF0000"/>
                </a:solidFill>
                <a:latin typeface="Calibri"/>
                <a:ea typeface="Calibri"/>
                <a:cs typeface="Calibri"/>
                <a:sym typeface="Calibri"/>
              </a:defRPr>
            </a:lvl1pPr>
          </a:lstStyle>
          <a:p>
            <a:r>
              <a:t>4 juillet 2025</a:t>
            </a:r>
          </a:p>
        </p:txBody>
      </p:sp>
      <p:sp>
        <p:nvSpPr>
          <p:cNvPr id="256" name="ZoneTexte 8"/>
          <p:cNvSpPr txBox="1"/>
          <p:nvPr/>
        </p:nvSpPr>
        <p:spPr>
          <a:xfrm>
            <a:off x="13368948" y="3775018"/>
            <a:ext cx="3061217" cy="509310"/>
          </a:xfrm>
          <a:prstGeom prst="rect">
            <a:avLst/>
          </a:prstGeom>
          <a:ln w="254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a:solidFill>
                  <a:srgbClr val="000000"/>
                </a:solidFill>
                <a:latin typeface="Calibri"/>
                <a:ea typeface="Calibri"/>
                <a:cs typeface="Calibri"/>
                <a:sym typeface="Calibri"/>
              </a:defRPr>
            </a:lvl1pPr>
          </a:lstStyle>
          <a:p>
            <a:r>
              <a:t>PRESENTATION EN HCE</a:t>
            </a:r>
          </a:p>
        </p:txBody>
      </p:sp>
      <p:sp>
        <p:nvSpPr>
          <p:cNvPr id="257" name="ZoneTexte 9"/>
          <p:cNvSpPr txBox="1"/>
          <p:nvPr/>
        </p:nvSpPr>
        <p:spPr>
          <a:xfrm>
            <a:off x="16614196" y="7576595"/>
            <a:ext cx="1666549" cy="509311"/>
          </a:xfrm>
          <a:prstGeom prst="rect">
            <a:avLst/>
          </a:prstGeom>
          <a:ln w="254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a:solidFill>
                  <a:srgbClr val="000000"/>
                </a:solidFill>
                <a:latin typeface="Calibri"/>
                <a:ea typeface="Calibri"/>
                <a:cs typeface="Calibri"/>
                <a:sym typeface="Calibri"/>
              </a:defRPr>
            </a:lvl1pPr>
          </a:lstStyle>
          <a:p>
            <a:r>
              <a:t>ARRETE CM</a:t>
            </a:r>
          </a:p>
        </p:txBody>
      </p:sp>
      <p:sp>
        <p:nvSpPr>
          <p:cNvPr id="258" name="ZoneTexte 10"/>
          <p:cNvSpPr txBox="1"/>
          <p:nvPr/>
        </p:nvSpPr>
        <p:spPr>
          <a:xfrm>
            <a:off x="17049880" y="3551644"/>
            <a:ext cx="2985165" cy="509310"/>
          </a:xfrm>
          <a:prstGeom prst="rect">
            <a:avLst/>
          </a:prstGeom>
          <a:ln w="254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a:solidFill>
                  <a:srgbClr val="000000"/>
                </a:solidFill>
                <a:latin typeface="Calibri"/>
                <a:ea typeface="Calibri"/>
                <a:cs typeface="Calibri"/>
                <a:sym typeface="Calibri"/>
              </a:defRPr>
            </a:lvl1pPr>
          </a:lstStyle>
          <a:p>
            <a:r>
              <a:t>PUBLICATION AU JOPF</a:t>
            </a:r>
          </a:p>
        </p:txBody>
      </p:sp>
      <p:sp>
        <p:nvSpPr>
          <p:cNvPr id="259" name="ZoneTexte 12"/>
          <p:cNvSpPr txBox="1"/>
          <p:nvPr/>
        </p:nvSpPr>
        <p:spPr>
          <a:xfrm>
            <a:off x="20425026" y="3821186"/>
            <a:ext cx="2611229" cy="509310"/>
          </a:xfrm>
          <a:prstGeom prst="rect">
            <a:avLst/>
          </a:prstGeom>
          <a:ln w="254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a:solidFill>
                  <a:srgbClr val="000000"/>
                </a:solidFill>
                <a:latin typeface="Calibri"/>
                <a:ea typeface="Calibri"/>
                <a:cs typeface="Calibri"/>
                <a:sym typeface="Calibri"/>
              </a:defRPr>
            </a:lvl1pPr>
          </a:lstStyle>
          <a:p>
            <a:r>
              <a:t>RETOUR DU MEN </a:t>
            </a:r>
          </a:p>
        </p:txBody>
      </p:sp>
      <p:sp>
        <p:nvSpPr>
          <p:cNvPr id="260" name="ZoneTexte 11"/>
          <p:cNvSpPr txBox="1"/>
          <p:nvPr/>
        </p:nvSpPr>
        <p:spPr>
          <a:xfrm>
            <a:off x="18766304" y="7181638"/>
            <a:ext cx="2151683" cy="1245911"/>
          </a:xfrm>
          <a:prstGeom prst="rect">
            <a:avLst/>
          </a:prstGeom>
          <a:ln w="25400">
            <a:solidFill>
              <a:srgbClr val="1D3053"/>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algn="l" defTabSz="1828800">
              <a:defRPr>
                <a:solidFill>
                  <a:srgbClr val="000000"/>
                </a:solidFill>
                <a:latin typeface="Calibri"/>
                <a:ea typeface="Calibri"/>
                <a:cs typeface="Calibri"/>
                <a:sym typeface="Calibri"/>
              </a:defRPr>
            </a:pPr>
            <a:r>
              <a:t>COURRIER </a:t>
            </a:r>
          </a:p>
          <a:p>
            <a:pPr algn="l" defTabSz="1828800">
              <a:defRPr>
                <a:solidFill>
                  <a:srgbClr val="000000"/>
                </a:solidFill>
                <a:latin typeface="Calibri"/>
                <a:ea typeface="Calibri"/>
                <a:cs typeface="Calibri"/>
                <a:sym typeface="Calibri"/>
              </a:defRPr>
            </a:pPr>
            <a:r>
              <a:t>DU PRESIDENT </a:t>
            </a:r>
          </a:p>
          <a:p>
            <a:pPr algn="l" defTabSz="1828800">
              <a:defRPr>
                <a:solidFill>
                  <a:srgbClr val="000000"/>
                </a:solidFill>
                <a:latin typeface="Calibri"/>
                <a:ea typeface="Calibri"/>
                <a:cs typeface="Calibri"/>
                <a:sym typeface="Calibri"/>
              </a:defRPr>
            </a:pPr>
            <a:r>
              <a:t>AU MEN</a:t>
            </a:r>
          </a:p>
        </p:txBody>
      </p:sp>
      <p:sp>
        <p:nvSpPr>
          <p:cNvPr id="261" name="ZoneTexte 2"/>
          <p:cNvSpPr txBox="1"/>
          <p:nvPr/>
        </p:nvSpPr>
        <p:spPr>
          <a:xfrm>
            <a:off x="21386341" y="6762561"/>
            <a:ext cx="2693885" cy="6407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3600">
                <a:solidFill>
                  <a:srgbClr val="000000"/>
                </a:solidFill>
                <a:latin typeface="Calibri"/>
                <a:ea typeface="Calibri"/>
                <a:cs typeface="Calibri"/>
                <a:sym typeface="Calibri"/>
              </a:defRPr>
            </a:lvl1pPr>
          </a:lstStyle>
          <a:p>
            <a:r>
              <a:t>APPLICATION </a:t>
            </a:r>
          </a:p>
        </p:txBody>
      </p:sp>
      <p:sp>
        <p:nvSpPr>
          <p:cNvPr id="262" name="Connecteur droit avec flèche 47"/>
          <p:cNvSpPr/>
          <p:nvPr/>
        </p:nvSpPr>
        <p:spPr>
          <a:xfrm>
            <a:off x="17529831" y="8130593"/>
            <a:ext cx="2261101" cy="3454989"/>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63" name="Connecteur droit avec flèche 51"/>
          <p:cNvSpPr/>
          <p:nvPr/>
        </p:nvSpPr>
        <p:spPr>
          <a:xfrm flipH="1">
            <a:off x="17232149" y="8885270"/>
            <a:ext cx="2021621" cy="3278011"/>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64" name="Connecteur droit avec flèche 51"/>
          <p:cNvSpPr/>
          <p:nvPr/>
        </p:nvSpPr>
        <p:spPr>
          <a:xfrm flipH="1">
            <a:off x="17232149" y="8885270"/>
            <a:ext cx="2021621" cy="3278011"/>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65" name="ZoneTexte 34"/>
          <p:cNvSpPr txBox="1"/>
          <p:nvPr/>
        </p:nvSpPr>
        <p:spPr>
          <a:xfrm>
            <a:off x="16385072" y="12163280"/>
            <a:ext cx="2237520" cy="457022"/>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p>
            <a:pPr algn="l" defTabSz="1828800">
              <a:defRPr sz="2000">
                <a:solidFill>
                  <a:srgbClr val="FF0000"/>
                </a:solidFill>
                <a:latin typeface="Calibri"/>
                <a:ea typeface="Calibri"/>
                <a:cs typeface="Calibri"/>
                <a:sym typeface="Calibri"/>
              </a:defRPr>
            </a:pPr>
            <a:r>
              <a:t>1</a:t>
            </a:r>
            <a:r>
              <a:rPr baseline="31000"/>
              <a:t>er</a:t>
            </a:r>
            <a:r>
              <a:t> septembre 2025</a:t>
            </a:r>
          </a:p>
        </p:txBody>
      </p:sp>
      <p:sp>
        <p:nvSpPr>
          <p:cNvPr id="266" name="ZoneTexte 32"/>
          <p:cNvSpPr txBox="1"/>
          <p:nvPr/>
        </p:nvSpPr>
        <p:spPr>
          <a:xfrm>
            <a:off x="18917572" y="11585581"/>
            <a:ext cx="2607125" cy="457023"/>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defRPr sz="2000">
                <a:solidFill>
                  <a:srgbClr val="FF0000"/>
                </a:solidFill>
                <a:latin typeface="Calibri"/>
                <a:ea typeface="Calibri"/>
                <a:cs typeface="Calibri"/>
                <a:sym typeface="Calibri"/>
              </a:defRPr>
            </a:lvl1pPr>
          </a:lstStyle>
          <a:p>
            <a:r>
              <a:t>25 septembre 2025</a:t>
            </a:r>
          </a:p>
        </p:txBody>
      </p:sp>
      <p:sp>
        <p:nvSpPr>
          <p:cNvPr id="267" name="ZoneTexte 33"/>
          <p:cNvSpPr txBox="1"/>
          <p:nvPr/>
        </p:nvSpPr>
        <p:spPr>
          <a:xfrm>
            <a:off x="19495676" y="10246573"/>
            <a:ext cx="2222967" cy="457023"/>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000">
                <a:solidFill>
                  <a:srgbClr val="FF0000"/>
                </a:solidFill>
                <a:latin typeface="Calibri"/>
                <a:ea typeface="Calibri"/>
                <a:cs typeface="Calibri"/>
                <a:sym typeface="Calibri"/>
              </a:defRPr>
            </a:lvl1pPr>
          </a:lstStyle>
          <a:p>
            <a:r>
              <a:t>29 septembre 2025</a:t>
            </a:r>
          </a:p>
        </p:txBody>
      </p:sp>
      <p:sp>
        <p:nvSpPr>
          <p:cNvPr id="268" name="Connecteur droit avec flèche 49"/>
          <p:cNvSpPr/>
          <p:nvPr/>
        </p:nvSpPr>
        <p:spPr>
          <a:xfrm>
            <a:off x="19315417" y="4098183"/>
            <a:ext cx="2175227" cy="6179677"/>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
        <p:nvSpPr>
          <p:cNvPr id="269" name="ZoneTexte 7"/>
          <p:cNvSpPr txBox="1"/>
          <p:nvPr/>
        </p:nvSpPr>
        <p:spPr>
          <a:xfrm>
            <a:off x="21982859" y="9796898"/>
            <a:ext cx="2161080" cy="457022"/>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2000">
                <a:solidFill>
                  <a:srgbClr val="FF0000"/>
                </a:solidFill>
                <a:latin typeface="Calibri"/>
                <a:ea typeface="Calibri"/>
                <a:cs typeface="Calibri"/>
                <a:sym typeface="Calibri"/>
              </a:defRPr>
            </a:lvl1pPr>
          </a:lstStyle>
          <a:p>
            <a:r>
              <a:t>06 novembre 2025</a:t>
            </a:r>
          </a:p>
        </p:txBody>
      </p:sp>
      <p:sp>
        <p:nvSpPr>
          <p:cNvPr id="270" name="ZoneTexte 35"/>
          <p:cNvSpPr txBox="1"/>
          <p:nvPr/>
        </p:nvSpPr>
        <p:spPr>
          <a:xfrm>
            <a:off x="21490643" y="12273253"/>
            <a:ext cx="2716382" cy="666176"/>
          </a:xfrm>
          <a:prstGeom prst="rect">
            <a:avLst/>
          </a:prstGeom>
          <a:ln w="25400">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algn="l" defTabSz="1828800">
              <a:defRPr sz="3600">
                <a:solidFill>
                  <a:srgbClr val="FF0000"/>
                </a:solidFill>
                <a:latin typeface="Calibri"/>
                <a:ea typeface="Calibri"/>
                <a:cs typeface="Calibri"/>
                <a:sym typeface="Calibri"/>
              </a:defRPr>
            </a:lvl1pPr>
          </a:lstStyle>
          <a:p>
            <a:r>
              <a:t>Rentrée 2025</a:t>
            </a:r>
          </a:p>
        </p:txBody>
      </p:sp>
      <p:sp>
        <p:nvSpPr>
          <p:cNvPr id="271" name="Connecteur droit avec flèche 13"/>
          <p:cNvSpPr/>
          <p:nvPr/>
        </p:nvSpPr>
        <p:spPr>
          <a:xfrm>
            <a:off x="22190363" y="4367759"/>
            <a:ext cx="1458557" cy="5429140"/>
          </a:xfrm>
          <a:prstGeom prst="line">
            <a:avLst/>
          </a:prstGeom>
          <a:ln w="12700">
            <a:solidFill>
              <a:srgbClr val="4472C4"/>
            </a:solidFill>
            <a:miter/>
            <a:tailEnd type="triangle"/>
          </a:ln>
        </p:spPr>
        <p:txBody>
          <a:bodyPr tIns="91439" bIns="91439"/>
          <a:lstStyle/>
          <a:p>
            <a:pPr algn="l" defTabSz="1828800">
              <a:defRPr sz="3600">
                <a:solidFill>
                  <a:srgbClr val="000000"/>
                </a:solidFill>
                <a:latin typeface="Calibri"/>
                <a:ea typeface="Calibri"/>
                <a:cs typeface="Calibri"/>
                <a:sym typeface="Calibri"/>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2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2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2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2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7" nodeType="clickEffect">
                                  <p:stCondLst>
                                    <p:cond delay="0"/>
                                  </p:stCondLst>
                                  <p:iterate>
                                    <p:tmAbs val="0"/>
                                  </p:iterate>
                                  <p:childTnLst>
                                    <p:set>
                                      <p:cBhvr>
                                        <p:cTn id="30" fill="hold"/>
                                        <p:tgtEl>
                                          <p:spTgt spid="2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8" nodeType="clickEffect">
                                  <p:stCondLst>
                                    <p:cond delay="0"/>
                                  </p:stCondLst>
                                  <p:iterate>
                                    <p:tmAbs val="0"/>
                                  </p:iterate>
                                  <p:childTnLst>
                                    <p:set>
                                      <p:cBhvr>
                                        <p:cTn id="34" fill="hold"/>
                                        <p:tgtEl>
                                          <p:spTgt spid="24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9" nodeType="clickEffect">
                                  <p:stCondLst>
                                    <p:cond delay="0"/>
                                  </p:stCondLst>
                                  <p:iterate>
                                    <p:tmAbs val="0"/>
                                  </p:iterate>
                                  <p:childTnLst>
                                    <p:set>
                                      <p:cBhvr>
                                        <p:cTn id="38" fill="hold"/>
                                        <p:tgtEl>
                                          <p:spTgt spid="2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0" nodeType="clickEffect">
                                  <p:stCondLst>
                                    <p:cond delay="0"/>
                                  </p:stCondLst>
                                  <p:iterate>
                                    <p:tmAbs val="0"/>
                                  </p:iterate>
                                  <p:childTnLst>
                                    <p:set>
                                      <p:cBhvr>
                                        <p:cTn id="42" fill="hold"/>
                                        <p:tgtEl>
                                          <p:spTgt spid="24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1" nodeType="clickEffect">
                                  <p:stCondLst>
                                    <p:cond delay="0"/>
                                  </p:stCondLst>
                                  <p:iterate>
                                    <p:tmAbs val="0"/>
                                  </p:iterate>
                                  <p:childTnLst>
                                    <p:set>
                                      <p:cBhvr>
                                        <p:cTn id="46" fill="hold"/>
                                        <p:tgtEl>
                                          <p:spTgt spid="24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2" nodeType="clickEffect">
                                  <p:stCondLst>
                                    <p:cond delay="0"/>
                                  </p:stCondLst>
                                  <p:iterate>
                                    <p:tmAbs val="0"/>
                                  </p:iterate>
                                  <p:childTnLst>
                                    <p:set>
                                      <p:cBhvr>
                                        <p:cTn id="50" fill="hold"/>
                                        <p:tgtEl>
                                          <p:spTgt spid="2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3" nodeType="clickEffect">
                                  <p:stCondLst>
                                    <p:cond delay="0"/>
                                  </p:stCondLst>
                                  <p:iterate>
                                    <p:tmAbs val="0"/>
                                  </p:iterate>
                                  <p:childTnLst>
                                    <p:set>
                                      <p:cBhvr>
                                        <p:cTn id="54" fill="hold"/>
                                        <p:tgtEl>
                                          <p:spTgt spid="24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14" nodeType="clickEffect">
                                  <p:stCondLst>
                                    <p:cond delay="0"/>
                                  </p:stCondLst>
                                  <p:iterate>
                                    <p:tmAbs val="0"/>
                                  </p:iterate>
                                  <p:childTnLst>
                                    <p:set>
                                      <p:cBhvr>
                                        <p:cTn id="58" fill="hold"/>
                                        <p:tgtEl>
                                          <p:spTgt spid="24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15" nodeType="clickEffect">
                                  <p:stCondLst>
                                    <p:cond delay="0"/>
                                  </p:stCondLst>
                                  <p:iterate>
                                    <p:tmAbs val="0"/>
                                  </p:iterate>
                                  <p:childTnLst>
                                    <p:set>
                                      <p:cBhvr>
                                        <p:cTn id="62" fill="hold"/>
                                        <p:tgtEl>
                                          <p:spTgt spid="247"/>
                                        </p:tgtEl>
                                        <p:attrNameLst>
                                          <p:attrName>style.visibility</p:attrName>
                                        </p:attrNameLst>
                                      </p:cBhvr>
                                      <p:to>
                                        <p:strVal val="visible"/>
                                      </p:to>
                                    </p:set>
                                    <p:anim calcmode="lin" valueType="num">
                                      <p:cBhvr>
                                        <p:cTn id="63" dur="500" fill="hold"/>
                                        <p:tgtEl>
                                          <p:spTgt spid="247"/>
                                        </p:tgtEl>
                                        <p:attrNameLst>
                                          <p:attrName>ppt_x</p:attrName>
                                        </p:attrNameLst>
                                      </p:cBhvr>
                                      <p:tavLst>
                                        <p:tav tm="0">
                                          <p:val>
                                            <p:strVal val="#ppt_x"/>
                                          </p:val>
                                        </p:tav>
                                        <p:tav tm="100000">
                                          <p:val>
                                            <p:strVal val="#ppt_x"/>
                                          </p:val>
                                        </p:tav>
                                      </p:tavLst>
                                    </p:anim>
                                    <p:anim calcmode="lin" valueType="num">
                                      <p:cBhvr>
                                        <p:cTn id="64" dur="500" fill="hold"/>
                                        <p:tgtEl>
                                          <p:spTgt spid="24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16" nodeType="clickEffect">
                                  <p:stCondLst>
                                    <p:cond delay="0"/>
                                  </p:stCondLst>
                                  <p:iterate>
                                    <p:tmAbs val="0"/>
                                  </p:iterate>
                                  <p:childTnLst>
                                    <p:set>
                                      <p:cBhvr>
                                        <p:cTn id="68" fill="hold"/>
                                        <p:tgtEl>
                                          <p:spTgt spid="24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17" nodeType="clickEffect">
                                  <p:stCondLst>
                                    <p:cond delay="0"/>
                                  </p:stCondLst>
                                  <p:iterate>
                                    <p:tmAbs val="0"/>
                                  </p:iterate>
                                  <p:childTnLst>
                                    <p:set>
                                      <p:cBhvr>
                                        <p:cTn id="72" fill="hold"/>
                                        <p:tgtEl>
                                          <p:spTgt spid="24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18" nodeType="clickEffect">
                                  <p:stCondLst>
                                    <p:cond delay="0"/>
                                  </p:stCondLst>
                                  <p:iterate>
                                    <p:tmAbs val="0"/>
                                  </p:iterate>
                                  <p:childTnLst>
                                    <p:set>
                                      <p:cBhvr>
                                        <p:cTn id="76" fill="hold"/>
                                        <p:tgtEl>
                                          <p:spTgt spid="25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19" nodeType="clickEffect">
                                  <p:stCondLst>
                                    <p:cond delay="0"/>
                                  </p:stCondLst>
                                  <p:iterate>
                                    <p:tmAbs val="0"/>
                                  </p:iterate>
                                  <p:childTnLst>
                                    <p:set>
                                      <p:cBhvr>
                                        <p:cTn id="80" fill="hold"/>
                                        <p:tgtEl>
                                          <p:spTgt spid="25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20" nodeType="clickEffect">
                                  <p:stCondLst>
                                    <p:cond delay="0"/>
                                  </p:stCondLst>
                                  <p:iterate>
                                    <p:tmAbs val="0"/>
                                  </p:iterate>
                                  <p:childTnLst>
                                    <p:set>
                                      <p:cBhvr>
                                        <p:cTn id="84" fill="hold"/>
                                        <p:tgtEl>
                                          <p:spTgt spid="252"/>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21" nodeType="clickEffect">
                                  <p:stCondLst>
                                    <p:cond delay="0"/>
                                  </p:stCondLst>
                                  <p:iterate>
                                    <p:tmAbs val="0"/>
                                  </p:iterate>
                                  <p:childTnLst>
                                    <p:set>
                                      <p:cBhvr>
                                        <p:cTn id="88" fill="hold"/>
                                        <p:tgtEl>
                                          <p:spTgt spid="25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22" nodeType="clickEffect">
                                  <p:stCondLst>
                                    <p:cond delay="0"/>
                                  </p:stCondLst>
                                  <p:iterate>
                                    <p:tmAbs val="0"/>
                                  </p:iterate>
                                  <p:childTnLst>
                                    <p:set>
                                      <p:cBhvr>
                                        <p:cTn id="92" fill="hold"/>
                                        <p:tgtEl>
                                          <p:spTgt spid="254"/>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23" nodeType="clickEffect">
                                  <p:stCondLst>
                                    <p:cond delay="0"/>
                                  </p:stCondLst>
                                  <p:iterate>
                                    <p:tmAbs val="0"/>
                                  </p:iterate>
                                  <p:childTnLst>
                                    <p:set>
                                      <p:cBhvr>
                                        <p:cTn id="96" fill="hold"/>
                                        <p:tgtEl>
                                          <p:spTgt spid="255"/>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24" nodeType="clickEffect">
                                  <p:stCondLst>
                                    <p:cond delay="0"/>
                                  </p:stCondLst>
                                  <p:iterate>
                                    <p:tmAbs val="0"/>
                                  </p:iterate>
                                  <p:childTnLst>
                                    <p:set>
                                      <p:cBhvr>
                                        <p:cTn id="100" fill="hold"/>
                                        <p:tgtEl>
                                          <p:spTgt spid="25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25" nodeType="clickEffect">
                                  <p:stCondLst>
                                    <p:cond delay="0"/>
                                  </p:stCondLst>
                                  <p:iterate>
                                    <p:tmAbs val="0"/>
                                  </p:iterate>
                                  <p:childTnLst>
                                    <p:set>
                                      <p:cBhvr>
                                        <p:cTn id="104" fill="hold"/>
                                        <p:tgtEl>
                                          <p:spTgt spid="257"/>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26" nodeType="clickEffect">
                                  <p:stCondLst>
                                    <p:cond delay="0"/>
                                  </p:stCondLst>
                                  <p:iterate>
                                    <p:tmAbs val="0"/>
                                  </p:iterate>
                                  <p:childTnLst>
                                    <p:set>
                                      <p:cBhvr>
                                        <p:cTn id="108" fill="hold"/>
                                        <p:tgtEl>
                                          <p:spTgt spid="25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27" nodeType="clickEffect">
                                  <p:stCondLst>
                                    <p:cond delay="0"/>
                                  </p:stCondLst>
                                  <p:iterate>
                                    <p:tmAbs val="0"/>
                                  </p:iterate>
                                  <p:childTnLst>
                                    <p:set>
                                      <p:cBhvr>
                                        <p:cTn id="112" fill="hold"/>
                                        <p:tgtEl>
                                          <p:spTgt spid="259"/>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28" nodeType="clickEffect">
                                  <p:stCondLst>
                                    <p:cond delay="0"/>
                                  </p:stCondLst>
                                  <p:iterate>
                                    <p:tmAbs val="0"/>
                                  </p:iterate>
                                  <p:childTnLst>
                                    <p:set>
                                      <p:cBhvr>
                                        <p:cTn id="116" fill="hold"/>
                                        <p:tgtEl>
                                          <p:spTgt spid="260"/>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29" nodeType="clickEffect">
                                  <p:stCondLst>
                                    <p:cond delay="0"/>
                                  </p:stCondLst>
                                  <p:iterate>
                                    <p:tmAbs val="0"/>
                                  </p:iterate>
                                  <p:childTnLst>
                                    <p:set>
                                      <p:cBhvr>
                                        <p:cTn id="120" fill="hold"/>
                                        <p:tgtEl>
                                          <p:spTgt spid="261"/>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30" nodeType="clickEffect">
                                  <p:stCondLst>
                                    <p:cond delay="0"/>
                                  </p:stCondLst>
                                  <p:iterate>
                                    <p:tmAbs val="0"/>
                                  </p:iterate>
                                  <p:childTnLst>
                                    <p:set>
                                      <p:cBhvr>
                                        <p:cTn id="124" fill="hold"/>
                                        <p:tgtEl>
                                          <p:spTgt spid="26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31" nodeType="clickEffect">
                                  <p:stCondLst>
                                    <p:cond delay="0"/>
                                  </p:stCondLst>
                                  <p:iterate>
                                    <p:tmAbs val="0"/>
                                  </p:iterate>
                                  <p:childTnLst>
                                    <p:set>
                                      <p:cBhvr>
                                        <p:cTn id="128" fill="hold"/>
                                        <p:tgtEl>
                                          <p:spTgt spid="263"/>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32" nodeType="clickEffect">
                                  <p:stCondLst>
                                    <p:cond delay="0"/>
                                  </p:stCondLst>
                                  <p:iterate>
                                    <p:tmAbs val="0"/>
                                  </p:iterate>
                                  <p:childTnLst>
                                    <p:set>
                                      <p:cBhvr>
                                        <p:cTn id="132" fill="hold"/>
                                        <p:tgtEl>
                                          <p:spTgt spid="264"/>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33" nodeType="clickEffect">
                                  <p:stCondLst>
                                    <p:cond delay="0"/>
                                  </p:stCondLst>
                                  <p:iterate>
                                    <p:tmAbs val="0"/>
                                  </p:iterate>
                                  <p:childTnLst>
                                    <p:set>
                                      <p:cBhvr>
                                        <p:cTn id="136" fill="hold"/>
                                        <p:tgtEl>
                                          <p:spTgt spid="265"/>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34" nodeType="clickEffect">
                                  <p:stCondLst>
                                    <p:cond delay="0"/>
                                  </p:stCondLst>
                                  <p:iterate>
                                    <p:tmAbs val="0"/>
                                  </p:iterate>
                                  <p:childTnLst>
                                    <p:set>
                                      <p:cBhvr>
                                        <p:cTn id="140" fill="hold"/>
                                        <p:tgtEl>
                                          <p:spTgt spid="266"/>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grpId="35" nodeType="clickEffect">
                                  <p:stCondLst>
                                    <p:cond delay="0"/>
                                  </p:stCondLst>
                                  <p:iterate>
                                    <p:tmAbs val="0"/>
                                  </p:iterate>
                                  <p:childTnLst>
                                    <p:set>
                                      <p:cBhvr>
                                        <p:cTn id="144" fill="hold"/>
                                        <p:tgtEl>
                                          <p:spTgt spid="267"/>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grpId="36" nodeType="clickEffect">
                                  <p:stCondLst>
                                    <p:cond delay="0"/>
                                  </p:stCondLst>
                                  <p:iterate>
                                    <p:tmAbs val="0"/>
                                  </p:iterate>
                                  <p:childTnLst>
                                    <p:set>
                                      <p:cBhvr>
                                        <p:cTn id="148" fill="hold"/>
                                        <p:tgtEl>
                                          <p:spTgt spid="268"/>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37" nodeType="clickEffect">
                                  <p:stCondLst>
                                    <p:cond delay="0"/>
                                  </p:stCondLst>
                                  <p:iterate>
                                    <p:tmAbs val="0"/>
                                  </p:iterate>
                                  <p:childTnLst>
                                    <p:set>
                                      <p:cBhvr>
                                        <p:cTn id="152" fill="hold"/>
                                        <p:tgtEl>
                                          <p:spTgt spid="269"/>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38" nodeType="clickEffect">
                                  <p:stCondLst>
                                    <p:cond delay="0"/>
                                  </p:stCondLst>
                                  <p:iterate>
                                    <p:tmAbs val="0"/>
                                  </p:iterate>
                                  <p:childTnLst>
                                    <p:set>
                                      <p:cBhvr>
                                        <p:cTn id="156" fill="hold"/>
                                        <p:tgtEl>
                                          <p:spTgt spid="270"/>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grpId="39" nodeType="clickEffect">
                                  <p:stCondLst>
                                    <p:cond delay="0"/>
                                  </p:stCondLst>
                                  <p:iterate>
                                    <p:tmAbs val="0"/>
                                  </p:iterate>
                                  <p:childTnLst>
                                    <p:set>
                                      <p:cBhvr>
                                        <p:cTn id="160" fill="hold"/>
                                        <p:tgtEl>
                                          <p:spTgt spid="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1" animBg="1" advAuto="0"/>
      <p:bldP spid="234" grpId="2" animBg="1" advAuto="0"/>
      <p:bldP spid="235" grpId="3" animBg="1" advAuto="0"/>
      <p:bldP spid="236" grpId="4" animBg="1" advAuto="0"/>
      <p:bldP spid="237" grpId="5" animBg="1" advAuto="0"/>
      <p:bldP spid="238" grpId="6" animBg="1" advAuto="0"/>
      <p:bldP spid="239" grpId="7" animBg="1" advAuto="0"/>
      <p:bldP spid="240" grpId="8" animBg="1" advAuto="0"/>
      <p:bldP spid="241" grpId="9" animBg="1" advAuto="0"/>
      <p:bldP spid="242" grpId="10" animBg="1" advAuto="0"/>
      <p:bldP spid="243" grpId="11" animBg="1" advAuto="0"/>
      <p:bldP spid="244" grpId="12" animBg="1" advAuto="0"/>
      <p:bldP spid="245" grpId="13" animBg="1" advAuto="0"/>
      <p:bldP spid="246" grpId="14" animBg="1" advAuto="0"/>
      <p:bldP spid="247" grpId="15" animBg="1" advAuto="0"/>
      <p:bldP spid="248" grpId="16" animBg="1" advAuto="0"/>
      <p:bldP spid="249" grpId="17" animBg="1" advAuto="0"/>
      <p:bldP spid="250" grpId="18" animBg="1" advAuto="0"/>
      <p:bldP spid="251" grpId="19" animBg="1" advAuto="0"/>
      <p:bldP spid="252" grpId="20" animBg="1" advAuto="0"/>
      <p:bldP spid="253" grpId="21" animBg="1" advAuto="0"/>
      <p:bldP spid="254" grpId="22" animBg="1" advAuto="0"/>
      <p:bldP spid="255" grpId="23" animBg="1" advAuto="0"/>
      <p:bldP spid="256" grpId="24" animBg="1" advAuto="0"/>
      <p:bldP spid="257" grpId="25" animBg="1" advAuto="0"/>
      <p:bldP spid="258" grpId="26" animBg="1" advAuto="0"/>
      <p:bldP spid="259" grpId="27" animBg="1" advAuto="0"/>
      <p:bldP spid="260" grpId="28" animBg="1" advAuto="0"/>
      <p:bldP spid="261" grpId="29" animBg="1" advAuto="0"/>
      <p:bldP spid="262" grpId="30" animBg="1" advAuto="0"/>
      <p:bldP spid="263" grpId="31" animBg="1" advAuto="0"/>
      <p:bldP spid="264" grpId="32" animBg="1" advAuto="0"/>
      <p:bldP spid="265" grpId="33" animBg="1" advAuto="0"/>
      <p:bldP spid="266" grpId="34" animBg="1" advAuto="0"/>
      <p:bldP spid="267" grpId="35" animBg="1" advAuto="0"/>
      <p:bldP spid="268" grpId="36" animBg="1" advAuto="0"/>
      <p:bldP spid="269" grpId="37" animBg="1" advAuto="0"/>
      <p:bldP spid="270" grpId="38" animBg="1" advAuto="0"/>
      <p:bldP spid="271" grpId="39"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Bol avec des beignets de saumon, de la salade et du houmous" descr="Bol avec des beignets de saumon, de la salade et du houmous"/>
          <p:cNvPicPr>
            <a:picLocks noGrp="1" noChangeAspect="1"/>
          </p:cNvPicPr>
          <p:nvPr>
            <p:ph type="pic" idx="21"/>
          </p:nvPr>
        </p:nvPicPr>
        <p:blipFill>
          <a:blip r:embed="rId2">
            <a:extLst/>
          </a:blip>
          <a:srcRect/>
          <a:stretch>
            <a:fillRect/>
          </a:stretch>
        </p:blipFill>
        <p:spPr>
          <a:xfrm>
            <a:off x="15579628" y="2354911"/>
            <a:ext cx="7663544" cy="11176001"/>
          </a:xfrm>
          <a:prstGeom prst="rect">
            <a:avLst/>
          </a:prstGeom>
        </p:spPr>
      </p:pic>
      <p:sp>
        <p:nvSpPr>
          <p:cNvPr id="274" name="Un processus de contextualisation qui se poursuit"/>
          <p:cNvSpPr txBox="1">
            <a:spLocks noGrp="1"/>
          </p:cNvSpPr>
          <p:nvPr>
            <p:ph type="title"/>
          </p:nvPr>
        </p:nvSpPr>
        <p:spPr>
          <a:xfrm>
            <a:off x="560540" y="-362170"/>
            <a:ext cx="22857135" cy="2502288"/>
          </a:xfrm>
          <a:prstGeom prst="rect">
            <a:avLst/>
          </a:prstGeom>
        </p:spPr>
        <p:txBody>
          <a:bodyPr/>
          <a:lstStyle>
            <a:lvl1pPr defTabSz="2218888">
              <a:defRPr sz="7735" spc="-154">
                <a:latin typeface="Marianne"/>
                <a:ea typeface="Marianne"/>
                <a:cs typeface="Marianne"/>
                <a:sym typeface="Marianne"/>
              </a:defRPr>
            </a:lvl1pPr>
          </a:lstStyle>
          <a:p>
            <a:r>
              <a:t>Un processus de contextualisation qui se poursuit</a:t>
            </a:r>
          </a:p>
        </p:txBody>
      </p:sp>
      <p:sp>
        <p:nvSpPr>
          <p:cNvPr id="275" name="Dans le cadre de la Convention Education État-Polynésie française, dont la dernière version a été établie en 2016, il est confirmé que c’est la Polynésie Française qui décide de la politique éducative et qu’elle a le loisir d’adapter les programmes tant "/>
          <p:cNvSpPr txBox="1">
            <a:spLocks noGrp="1"/>
          </p:cNvSpPr>
          <p:nvPr>
            <p:ph type="body" sz="half" idx="1"/>
          </p:nvPr>
        </p:nvSpPr>
        <p:spPr>
          <a:xfrm>
            <a:off x="1028700" y="3044178"/>
            <a:ext cx="12622125" cy="8462022"/>
          </a:xfrm>
          <a:prstGeom prst="rect">
            <a:avLst/>
          </a:prstGeom>
        </p:spPr>
        <p:txBody>
          <a:bodyPr/>
          <a:lstStyle/>
          <a:p>
            <a:pPr algn="just" defTabSz="1584920">
              <a:lnSpc>
                <a:spcPct val="90000"/>
              </a:lnSpc>
              <a:spcBef>
                <a:spcPts val="2900"/>
              </a:spcBef>
              <a:defRPr sz="3120" b="0">
                <a:latin typeface="Avenir Book"/>
                <a:ea typeface="Avenir Book"/>
                <a:cs typeface="Avenir Book"/>
                <a:sym typeface="Avenir Book"/>
              </a:defRPr>
            </a:pPr>
            <a:r>
              <a:t>Dans le cadre de la </a:t>
            </a:r>
            <a:r>
              <a:rPr>
                <a:latin typeface="Avenir Heavy"/>
                <a:ea typeface="Avenir Heavy"/>
                <a:cs typeface="Avenir Heavy"/>
                <a:sym typeface="Avenir Heavy"/>
              </a:rPr>
              <a:t>Convention Education État-Polynésie française</a:t>
            </a:r>
            <a:r>
              <a:t>, dont la dernière version a été établie en </a:t>
            </a:r>
            <a:r>
              <a:rPr>
                <a:latin typeface="Avenir Heavy"/>
                <a:ea typeface="Avenir Heavy"/>
                <a:cs typeface="Avenir Heavy"/>
                <a:sym typeface="Avenir Heavy"/>
              </a:rPr>
              <a:t>2016</a:t>
            </a:r>
            <a:r>
              <a:t>, il est confirmé que c’est la Polynésie Française qui décide de la politique éducative et qu’elle a le loisir d’adapter les programmes tant que leur esprit demeure :</a:t>
            </a:r>
          </a:p>
          <a:p>
            <a:pPr algn="just" defTabSz="1584920">
              <a:lnSpc>
                <a:spcPct val="90000"/>
              </a:lnSpc>
              <a:spcBef>
                <a:spcPts val="2900"/>
              </a:spcBef>
              <a:defRPr sz="3120" b="0">
                <a:solidFill>
                  <a:schemeClr val="accent2">
                    <a:hueOff val="192982"/>
                    <a:satOff val="17755"/>
                    <a:lumOff val="-28483"/>
                  </a:schemeClr>
                </a:solidFill>
                <a:latin typeface="Avenir Book Oblique"/>
                <a:ea typeface="Avenir Book Oblique"/>
                <a:cs typeface="Avenir Book Oblique"/>
                <a:sym typeface="Avenir Book Oblique"/>
              </a:defRPr>
            </a:pPr>
            <a:r>
              <a:t>« Les modifications et aménagements qu’elle retient, pour tenir compte du contexte notamment culturel, historique et géographique du Pays, se rapprochent des orientations retenues au plan national (...) afin d’être compatibles avec le seuil d’acquisition du socle commun de connaissances, de compétences et de culture » </a:t>
            </a:r>
            <a:endParaRPr sz="780"/>
          </a:p>
          <a:p>
            <a:pPr algn="r" defTabSz="1584920">
              <a:spcBef>
                <a:spcPts val="2900"/>
              </a:spcBef>
              <a:defRPr sz="2340" b="0">
                <a:solidFill>
                  <a:schemeClr val="accent2">
                    <a:hueOff val="192982"/>
                    <a:satOff val="17755"/>
                    <a:lumOff val="-28483"/>
                  </a:schemeClr>
                </a:solidFill>
                <a:latin typeface="Avenir Book"/>
                <a:ea typeface="Avenir Book"/>
                <a:cs typeface="Avenir Book"/>
                <a:sym typeface="Avenir Book"/>
              </a:defRPr>
            </a:pPr>
            <a:r>
              <a:rPr i="1">
                <a:latin typeface="Avenir Heavy"/>
                <a:ea typeface="Avenir Heavy"/>
                <a:cs typeface="Avenir Heavy"/>
                <a:sym typeface="Avenir Heavy"/>
              </a:rPr>
              <a:t>Convention relative à l’éducation entre la Polynésie française et l’Etat </a:t>
            </a:r>
            <a:r>
              <a:t>(2016),          </a:t>
            </a:r>
          </a:p>
          <a:p>
            <a:pPr algn="r" defTabSz="1584920">
              <a:spcBef>
                <a:spcPts val="2900"/>
              </a:spcBef>
              <a:defRPr sz="2340" b="0">
                <a:solidFill>
                  <a:schemeClr val="accent2">
                    <a:hueOff val="192982"/>
                    <a:satOff val="17755"/>
                    <a:lumOff val="-28483"/>
                  </a:schemeClr>
                </a:solidFill>
                <a:latin typeface="Avenir Book"/>
                <a:ea typeface="Avenir Book"/>
                <a:cs typeface="Avenir Book"/>
                <a:sym typeface="Avenir Book"/>
              </a:defRPr>
            </a:pPr>
            <a:r>
              <a:t> Titre Ier : De la gouvernance du système éducatif de la Polynésie française,  Chapitre Ier : De l’enseignement, Article 1er: De la compétence général de la Polynésie française, page 4.                                                                                                                       https://www.ac-polynesie.pf/convention-relative-a-l- education-entre-la-polynesie-francaise-et-l-etat. </a:t>
            </a:r>
            <a:endParaRPr sz="780">
              <a:latin typeface="Times Roman"/>
              <a:ea typeface="Times Roman"/>
              <a:cs typeface="Times Roman"/>
              <a:sym typeface="Times Roman"/>
            </a:endParaRPr>
          </a:p>
        </p:txBody>
      </p:sp>
      <p:sp>
        <p:nvSpPr>
          <p:cNvPr id="276"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 name="Bol avec des beignets de saumon, de la salade et du houmous" descr="Bol avec des beignets de saumon, de la salade et du houmous"/>
          <p:cNvPicPr>
            <a:picLocks noGrp="1" noChangeAspect="1"/>
          </p:cNvPicPr>
          <p:nvPr>
            <p:ph type="pic" idx="21"/>
          </p:nvPr>
        </p:nvPicPr>
        <p:blipFill>
          <a:blip r:embed="rId2">
            <a:extLst/>
          </a:blip>
          <a:srcRect/>
          <a:stretch>
            <a:fillRect/>
          </a:stretch>
        </p:blipFill>
        <p:spPr>
          <a:xfrm>
            <a:off x="14464463" y="5249350"/>
            <a:ext cx="9053907" cy="4060542"/>
          </a:xfrm>
          <a:prstGeom prst="rect">
            <a:avLst/>
          </a:prstGeom>
        </p:spPr>
      </p:pic>
      <p:sp>
        <p:nvSpPr>
          <p:cNvPr id="279" name="Quelle situation aujourd’hui? Entre réalité, représentations et fantasmes…"/>
          <p:cNvSpPr txBox="1">
            <a:spLocks noGrp="1"/>
          </p:cNvSpPr>
          <p:nvPr>
            <p:ph type="title"/>
          </p:nvPr>
        </p:nvSpPr>
        <p:spPr>
          <a:xfrm>
            <a:off x="972600" y="656014"/>
            <a:ext cx="21856680" cy="2957666"/>
          </a:xfrm>
          <a:prstGeom prst="rect">
            <a:avLst/>
          </a:prstGeom>
        </p:spPr>
        <p:txBody>
          <a:bodyPr/>
          <a:lstStyle>
            <a:lvl1pPr>
              <a:defRPr>
                <a:latin typeface="Marianne"/>
                <a:ea typeface="Marianne"/>
                <a:cs typeface="Marianne"/>
                <a:sym typeface="Marianne"/>
              </a:defRPr>
            </a:lvl1pPr>
          </a:lstStyle>
          <a:p>
            <a:r>
              <a:t>Quelle situation aujourd’hui? Entre réalité, représentations et fantasmes…</a:t>
            </a:r>
          </a:p>
        </p:txBody>
      </p:sp>
      <p:sp>
        <p:nvSpPr>
          <p:cNvPr id="280" name="Les programmes sont adaptés (en HGEMC d’abord) depuis 1985 sur tous les niveaux d’enseignement et dans toutes les voies…"/>
          <p:cNvSpPr txBox="1">
            <a:spLocks noGrp="1"/>
          </p:cNvSpPr>
          <p:nvPr>
            <p:ph type="body" sz="half" idx="1"/>
          </p:nvPr>
        </p:nvSpPr>
        <p:spPr>
          <a:xfrm>
            <a:off x="855651" y="4324248"/>
            <a:ext cx="12420742" cy="8235204"/>
          </a:xfrm>
          <a:prstGeom prst="rect">
            <a:avLst/>
          </a:prstGeom>
        </p:spPr>
        <p:txBody>
          <a:bodyPr/>
          <a:lstStyle/>
          <a:p>
            <a:pPr algn="just" defTabSz="1024127">
              <a:lnSpc>
                <a:spcPct val="90000"/>
              </a:lnSpc>
              <a:spcBef>
                <a:spcPts val="1100"/>
              </a:spcBef>
              <a:defRPr sz="3136" b="0">
                <a:latin typeface="Marianne"/>
                <a:ea typeface="Marianne"/>
                <a:cs typeface="Marianne"/>
                <a:sym typeface="Marianne"/>
              </a:defRPr>
            </a:pPr>
            <a:r>
              <a:t>Les programmes sont adaptés (en HGEMC d’abord) depuis 1985 sur tous les niveaux d’enseignement et dans toutes les voies</a:t>
            </a:r>
          </a:p>
          <a:p>
            <a:pPr algn="just" defTabSz="1024127">
              <a:lnSpc>
                <a:spcPct val="90000"/>
              </a:lnSpc>
              <a:spcBef>
                <a:spcPts val="1100"/>
              </a:spcBef>
              <a:defRPr sz="3136" b="0">
                <a:latin typeface="Marianne"/>
                <a:ea typeface="Marianne"/>
                <a:cs typeface="Marianne"/>
                <a:sym typeface="Marianne"/>
              </a:defRPr>
            </a:pPr>
            <a:endParaRPr/>
          </a:p>
          <a:p>
            <a:pPr algn="just" defTabSz="1024127">
              <a:lnSpc>
                <a:spcPct val="90000"/>
              </a:lnSpc>
              <a:spcBef>
                <a:spcPts val="1100"/>
              </a:spcBef>
              <a:defRPr sz="3136" b="0">
                <a:latin typeface="Marianne"/>
                <a:ea typeface="Marianne"/>
                <a:cs typeface="Marianne"/>
                <a:sym typeface="Marianne"/>
              </a:defRPr>
            </a:pPr>
            <a:r>
              <a:t>Les supports et ressources existent sous format papier d’abord, aujourd’hui beaucoup sont dématérialisés.</a:t>
            </a:r>
          </a:p>
          <a:p>
            <a:pPr algn="just" defTabSz="1024127">
              <a:lnSpc>
                <a:spcPct val="90000"/>
              </a:lnSpc>
              <a:spcBef>
                <a:spcPts val="1100"/>
              </a:spcBef>
              <a:defRPr sz="3136" b="0">
                <a:latin typeface="Marianne"/>
                <a:ea typeface="Marianne"/>
                <a:cs typeface="Marianne"/>
                <a:sym typeface="Marianne"/>
              </a:defRPr>
            </a:pPr>
            <a:endParaRPr/>
          </a:p>
          <a:p>
            <a:pPr algn="just" defTabSz="1024127">
              <a:lnSpc>
                <a:spcPct val="90000"/>
              </a:lnSpc>
              <a:spcBef>
                <a:spcPts val="1100"/>
              </a:spcBef>
              <a:defRPr sz="3136" b="0">
                <a:latin typeface="Marianne"/>
                <a:ea typeface="Marianne"/>
                <a:cs typeface="Marianne"/>
                <a:sym typeface="Marianne"/>
              </a:defRPr>
            </a:pPr>
            <a:r>
              <a:t>Des formations adressées à tous les professeurs : ressourcement, groupes de travail</a:t>
            </a:r>
          </a:p>
          <a:p>
            <a:pPr algn="just" defTabSz="1024127">
              <a:lnSpc>
                <a:spcPct val="90000"/>
              </a:lnSpc>
              <a:spcBef>
                <a:spcPts val="1100"/>
              </a:spcBef>
              <a:defRPr sz="3136" b="0">
                <a:latin typeface="Marianne"/>
                <a:ea typeface="Marianne"/>
                <a:cs typeface="Marianne"/>
                <a:sym typeface="Marianne"/>
              </a:defRPr>
            </a:pPr>
            <a:endParaRPr/>
          </a:p>
          <a:p>
            <a:pPr algn="just" defTabSz="1024127">
              <a:lnSpc>
                <a:spcPct val="90000"/>
              </a:lnSpc>
              <a:spcBef>
                <a:spcPts val="1100"/>
              </a:spcBef>
              <a:defRPr sz="3136" b="0">
                <a:latin typeface="Marianne"/>
                <a:ea typeface="Marianne"/>
                <a:cs typeface="Marianne"/>
                <a:sym typeface="Marianne"/>
              </a:defRPr>
            </a:pPr>
            <a:r>
              <a:t>Les nouveaux programmes dès leur parution sont adaptés ou contextualisés</a:t>
            </a:r>
            <a:r>
              <a:rPr>
                <a:latin typeface="Avenir Book"/>
                <a:ea typeface="Avenir Book"/>
                <a:cs typeface="Avenir Book"/>
                <a:sym typeface="Avenir Book"/>
              </a:rPr>
              <a:t> :</a:t>
            </a:r>
          </a:p>
          <a:p>
            <a:pPr algn="just" defTabSz="1365469">
              <a:lnSpc>
                <a:spcPct val="90000"/>
              </a:lnSpc>
              <a:spcBef>
                <a:spcPts val="2500"/>
              </a:spcBef>
              <a:defRPr sz="1792" b="0" i="1">
                <a:solidFill>
                  <a:schemeClr val="accent2">
                    <a:hueOff val="192982"/>
                    <a:satOff val="17755"/>
                    <a:lumOff val="-28483"/>
                  </a:schemeClr>
                </a:solidFill>
                <a:latin typeface="Marianne"/>
                <a:ea typeface="Marianne"/>
                <a:cs typeface="Marianne"/>
                <a:sym typeface="Marianne"/>
              </a:defRPr>
            </a:pPr>
            <a:r>
              <a:rPr b="1"/>
              <a:t>Substitution :</a:t>
            </a:r>
            <a:r>
              <a:t> la question adaptée au contexte polynésien remplace une question du programme national</a:t>
            </a:r>
            <a:br/>
            <a:r>
              <a:rPr b="1"/>
              <a:t>Contextualisation</a:t>
            </a:r>
            <a:r>
              <a:t> : la question du programme national est contextualisée à la Polynésie française</a:t>
            </a:r>
            <a:br/>
            <a:r>
              <a:rPr b="1"/>
              <a:t>Ajout : </a:t>
            </a:r>
            <a:r>
              <a:t>la question adaptée au contexte polynésien est ajoutée aux questions du programme national avec un abondement horaire dans la discipline </a:t>
            </a:r>
          </a:p>
        </p:txBody>
      </p:sp>
      <p:sp>
        <p:nvSpPr>
          <p:cNvPr id="281"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282" name="Programmes adaptés d’histoire géographie EMC en vigueur à la rentrée 2024,…"/>
          <p:cNvSpPr txBox="1"/>
          <p:nvPr/>
        </p:nvSpPr>
        <p:spPr>
          <a:xfrm>
            <a:off x="14622713" y="10186788"/>
            <a:ext cx="8737407" cy="2153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a:lnSpc>
                <a:spcPct val="90000"/>
              </a:lnSpc>
              <a:spcBef>
                <a:spcPts val="4500"/>
              </a:spcBef>
              <a:defRPr sz="1900">
                <a:solidFill>
                  <a:srgbClr val="000000"/>
                </a:solidFill>
                <a:latin typeface="Avenir Book"/>
                <a:ea typeface="Avenir Book"/>
                <a:cs typeface="Avenir Book"/>
                <a:sym typeface="Avenir Book"/>
              </a:defRPr>
            </a:pPr>
            <a:r>
              <a:rPr i="1">
                <a:solidFill>
                  <a:schemeClr val="accent1">
                    <a:hueOff val="114395"/>
                    <a:lumOff val="-24975"/>
                  </a:schemeClr>
                </a:solidFill>
                <a:latin typeface="Avenir Heavy"/>
                <a:ea typeface="Avenir Heavy"/>
                <a:cs typeface="Avenir Heavy"/>
                <a:sym typeface="Avenir Heavy"/>
              </a:rPr>
              <a:t>Programmes adaptés d’histoire géographie EMC en vigueur à la rentrée 2024</a:t>
            </a:r>
            <a:r>
              <a:t>, </a:t>
            </a:r>
          </a:p>
          <a:p>
            <a:pPr algn="l">
              <a:lnSpc>
                <a:spcPct val="90000"/>
              </a:lnSpc>
              <a:spcBef>
                <a:spcPts val="4500"/>
              </a:spcBef>
              <a:defRPr sz="1900">
                <a:solidFill>
                  <a:srgbClr val="000000"/>
                </a:solidFill>
                <a:latin typeface="Avenir Book"/>
                <a:ea typeface="Avenir Book"/>
                <a:cs typeface="Avenir Book"/>
                <a:sym typeface="Avenir Book"/>
              </a:defRPr>
            </a:pPr>
            <a:r>
              <a:t>Académie de Polynésie. https://www.ac-polynesie.pf/article/programmes-adaptes-d-histoire-geographie-emc-en-vigueur-a-la- rentree-2024-122678. </a:t>
            </a:r>
            <a:endParaRPr>
              <a:latin typeface="Times Roman"/>
              <a:ea typeface="Times Roman"/>
              <a:cs typeface="Times Roman"/>
              <a:sym typeface="Times Roman"/>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3-TRANSPOSITIONS EN CONTEXTES D’ENSEIGNEMENT: propositions, projets et expérimentations"/>
          <p:cNvSpPr txBox="1">
            <a:spLocks noGrp="1"/>
          </p:cNvSpPr>
          <p:nvPr>
            <p:ph type="title"/>
          </p:nvPr>
        </p:nvSpPr>
        <p:spPr>
          <a:xfrm>
            <a:off x="1811242" y="650312"/>
            <a:ext cx="20761516" cy="3635672"/>
          </a:xfrm>
          <a:prstGeom prst="rect">
            <a:avLst/>
          </a:prstGeom>
        </p:spPr>
        <p:txBody>
          <a:bodyPr/>
          <a:lstStyle>
            <a:lvl1pPr defTabSz="2218888">
              <a:defRPr sz="7735" b="0" i="1" spc="-154">
                <a:latin typeface="Avenir Heavy"/>
                <a:ea typeface="Avenir Heavy"/>
                <a:cs typeface="Avenir Heavy"/>
                <a:sym typeface="Avenir Heavy"/>
              </a:defRPr>
            </a:lvl1pPr>
          </a:lstStyle>
          <a:p>
            <a:r>
              <a:t>3-TRANSPOSITIONS EN CONTEXTES D’ENSEIGNEMENT: propositions, projets et expérimentations  </a:t>
            </a:r>
          </a:p>
        </p:txBody>
      </p:sp>
      <p:sp>
        <p:nvSpPr>
          <p:cNvPr id="285"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pic>
        <p:nvPicPr>
          <p:cNvPr id="286" name="Capture d’écran 2025-10-21 à 14.44.50.png" descr="Capture d’écran 2025-10-21 à 14.44.50.png"/>
          <p:cNvPicPr>
            <a:picLocks noChangeAspect="1"/>
          </p:cNvPicPr>
          <p:nvPr/>
        </p:nvPicPr>
        <p:blipFill>
          <a:blip r:embed="rId2">
            <a:extLst/>
          </a:blip>
          <a:stretch>
            <a:fillRect/>
          </a:stretch>
        </p:blipFill>
        <p:spPr>
          <a:xfrm>
            <a:off x="7585100" y="4631349"/>
            <a:ext cx="15288310" cy="8108519"/>
          </a:xfrm>
          <a:prstGeom prst="rect">
            <a:avLst/>
          </a:prstGeom>
          <a:ln w="12700">
            <a:miter lim="400000"/>
          </a:ln>
        </p:spPr>
      </p:pic>
      <p:sp>
        <p:nvSpPr>
          <p:cNvPr id="287" name="SOURCE : https://www.arcgis.com/home/item.html?id=e199b15fadc54d2ca10ebb9981e347ef#visualize"/>
          <p:cNvSpPr txBox="1"/>
          <p:nvPr/>
        </p:nvSpPr>
        <p:spPr>
          <a:xfrm>
            <a:off x="767623" y="10993169"/>
            <a:ext cx="6288237" cy="1566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a:defRPr>
                <a:solidFill>
                  <a:srgbClr val="000000"/>
                </a:solidFill>
              </a:defRPr>
            </a:pPr>
            <a:r>
              <a:t>SOURCE : </a:t>
            </a:r>
            <a:r>
              <a:rPr u="sng">
                <a:hlinkClick r:id="rId3"/>
              </a:rPr>
              <a:t>https://www.arcgis.com/home/item.html?id=e199b15fadc54d2ca10ebb9981e347ef#visualize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Des applications pédagogiques variées, transversales et ouvertes sur le contexte extra-scolaire……"/>
          <p:cNvSpPr txBox="1">
            <a:spLocks noGrp="1"/>
          </p:cNvSpPr>
          <p:nvPr>
            <p:ph type="body" idx="1"/>
          </p:nvPr>
        </p:nvSpPr>
        <p:spPr>
          <a:xfrm>
            <a:off x="755987" y="857090"/>
            <a:ext cx="22872026" cy="11439629"/>
          </a:xfrm>
          <a:prstGeom prst="rect">
            <a:avLst/>
          </a:prstGeom>
        </p:spPr>
        <p:txBody>
          <a:bodyPr numCol="1" spcCol="38100"/>
          <a:lstStyle/>
          <a:p>
            <a:pPr marL="292607" indent="-203200" defTabSz="292607">
              <a:lnSpc>
                <a:spcPct val="100000"/>
              </a:lnSpc>
              <a:spcBef>
                <a:spcPts val="700"/>
              </a:spcBef>
              <a:buFont typeface="Times Roman"/>
              <a:defRPr sz="1088">
                <a:latin typeface="Avenir Book"/>
                <a:ea typeface="Avenir Book"/>
                <a:cs typeface="Avenir Book"/>
                <a:sym typeface="Avenir Book"/>
              </a:defRPr>
            </a:pPr>
            <a:endParaRPr/>
          </a:p>
          <a:p>
            <a:pPr marL="0" indent="0" algn="just" defTabSz="1560536">
              <a:spcBef>
                <a:spcPts val="2800"/>
              </a:spcBef>
              <a:buSzTx/>
              <a:buNone/>
              <a:defRPr sz="2751" i="1">
                <a:latin typeface="Avenir Heavy"/>
                <a:ea typeface="Avenir Heavy"/>
                <a:cs typeface="Avenir Heavy"/>
                <a:sym typeface="Avenir Heavy"/>
              </a:defRPr>
            </a:pPr>
            <a:r>
              <a:t>Des applications pédagogiques variées, transversales et ouvertes sur le contexte extra-scolaire…</a:t>
            </a:r>
          </a:p>
          <a:p>
            <a:pPr marL="0" indent="0" algn="just" defTabSz="1560536">
              <a:spcBef>
                <a:spcPts val="2800"/>
              </a:spcBef>
              <a:buSzTx/>
              <a:buNone/>
              <a:defRPr sz="2751">
                <a:solidFill>
                  <a:schemeClr val="accent5">
                    <a:lumOff val="-29866"/>
                  </a:schemeClr>
                </a:solidFill>
                <a:latin typeface="Avenir Book"/>
                <a:ea typeface="Avenir Book"/>
                <a:cs typeface="Avenir Book"/>
                <a:sym typeface="Avenir Book"/>
              </a:defRPr>
            </a:pPr>
            <a:r>
              <a:rPr>
                <a:latin typeface="Avenir Heavy"/>
                <a:ea typeface="Avenir Heavy"/>
                <a:cs typeface="Avenir Heavy"/>
                <a:sym typeface="Avenir Heavy"/>
              </a:rPr>
              <a:t>Projets d’établissements et sorties sur le terrain :</a:t>
            </a:r>
            <a:r>
              <a:rPr>
                <a:solidFill>
                  <a:srgbClr val="000000"/>
                </a:solidFill>
              </a:rPr>
              <a:t> Visites de lieux quotidiens mal connus (villages, </a:t>
            </a:r>
            <a:r>
              <a:rPr>
                <a:solidFill>
                  <a:srgbClr val="000000"/>
                </a:solidFill>
                <a:latin typeface="Avenir Book Oblique"/>
                <a:ea typeface="Avenir Book Oblique"/>
                <a:cs typeface="Avenir Book Oblique"/>
                <a:sym typeface="Avenir Book Oblique"/>
              </a:rPr>
              <a:t>marae</a:t>
            </a:r>
            <a:r>
              <a:rPr>
                <a:solidFill>
                  <a:srgbClr val="000000"/>
                </a:solidFill>
              </a:rPr>
              <a:t>, …) inventaires participatifs ou ateliers de relevés architecturaux = méthodes d’apprentissage qui sont propices au renforcement de la justice, de l’équité sociale et de la solidarité.</a:t>
            </a:r>
          </a:p>
          <a:p>
            <a:pPr marL="0" indent="0" algn="just" defTabSz="1560536">
              <a:spcBef>
                <a:spcPts val="2800"/>
              </a:spcBef>
              <a:buSzTx/>
              <a:buNone/>
              <a:defRPr sz="2751">
                <a:solidFill>
                  <a:schemeClr val="accent5">
                    <a:lumOff val="-29866"/>
                  </a:schemeClr>
                </a:solidFill>
                <a:latin typeface="Avenir Book"/>
                <a:ea typeface="Avenir Book"/>
                <a:cs typeface="Avenir Book"/>
                <a:sym typeface="Avenir Book"/>
              </a:defRPr>
            </a:pPr>
            <a:r>
              <a:rPr>
                <a:latin typeface="Avenir Heavy"/>
                <a:ea typeface="Avenir Heavy"/>
                <a:cs typeface="Avenir Heavy"/>
                <a:sym typeface="Avenir Heavy"/>
              </a:rPr>
              <a:t>Ateliers pratiques d’application transdiciplianires  </a:t>
            </a:r>
            <a:r>
              <a:t>:</a:t>
            </a:r>
            <a:r>
              <a:rPr>
                <a:solidFill>
                  <a:srgbClr val="000000"/>
                </a:solidFill>
              </a:rPr>
              <a:t> Initiation à des techniques anciennes devenues métiers d’art (tressage, tatouage, chant, danse, … ) pour conforter les apprentissages fondamentaux. Projets intégrant histoire, géométrie, écologie, arts et expression orale/écrite = permettre aux élèves les plus fragiles de reprendre confiance dans l’école.</a:t>
            </a:r>
          </a:p>
          <a:p>
            <a:pPr marL="0" indent="0" algn="just" defTabSz="1560536">
              <a:spcBef>
                <a:spcPts val="2800"/>
              </a:spcBef>
              <a:buSzTx/>
              <a:buNone/>
              <a:defRPr sz="2751">
                <a:latin typeface="Avenir Book"/>
                <a:ea typeface="Avenir Book"/>
                <a:cs typeface="Avenir Book"/>
                <a:sym typeface="Avenir Book"/>
              </a:defRPr>
            </a:pPr>
            <a:r>
              <a:rPr>
                <a:solidFill>
                  <a:schemeClr val="accent5">
                    <a:lumOff val="-29866"/>
                  </a:schemeClr>
                </a:solidFill>
                <a:latin typeface="Avenir Heavy"/>
                <a:ea typeface="Avenir Heavy"/>
                <a:cs typeface="Avenir Heavy"/>
                <a:sym typeface="Avenir Heavy"/>
              </a:rPr>
              <a:t>EMC, EDD, EMI, EVARS </a:t>
            </a:r>
            <a:r>
              <a:rPr>
                <a:latin typeface="Avenir Heavy"/>
                <a:ea typeface="Avenir Heavy"/>
                <a:cs typeface="Avenir Heavy"/>
                <a:sym typeface="Avenir Heavy"/>
              </a:rPr>
              <a:t>: </a:t>
            </a:r>
            <a:r>
              <a:t>Réflexions sur la préservation du patrimoine et l’évolution des modes de vie = l’engagement scolaire devient plus signifiant. </a:t>
            </a:r>
          </a:p>
          <a:p>
            <a:pPr marL="0" indent="0" algn="just" defTabSz="1560536">
              <a:spcBef>
                <a:spcPts val="2800"/>
              </a:spcBef>
              <a:buSzTx/>
              <a:buNone/>
              <a:defRPr sz="2751">
                <a:solidFill>
                  <a:schemeClr val="accent5">
                    <a:lumOff val="-29866"/>
                  </a:schemeClr>
                </a:solidFill>
                <a:latin typeface="Avenir Book"/>
                <a:ea typeface="Avenir Book"/>
                <a:cs typeface="Avenir Book"/>
                <a:sym typeface="Avenir Book"/>
              </a:defRPr>
            </a:pPr>
            <a:r>
              <a:rPr>
                <a:latin typeface="Avenir Heavy"/>
                <a:ea typeface="Avenir Heavy"/>
                <a:cs typeface="Avenir Heavy"/>
                <a:sym typeface="Avenir Heavy"/>
              </a:rPr>
              <a:t>Actions interdegrés et partenariales : </a:t>
            </a:r>
            <a:r>
              <a:rPr>
                <a:solidFill>
                  <a:srgbClr val="000000"/>
                </a:solidFill>
              </a:rPr>
              <a:t>Pour lever la segmentation par cycles, niveaux, etc… il est possible de s’appuyer sur les apports des partenaires locaux associatifs ou institutionnels. </a:t>
            </a:r>
          </a:p>
          <a:p>
            <a:pPr marL="0" indent="0" algn="just" defTabSz="1560536">
              <a:spcBef>
                <a:spcPts val="2800"/>
              </a:spcBef>
              <a:buSzTx/>
              <a:buNone/>
              <a:defRPr sz="2751" i="1">
                <a:latin typeface="Avenir Heavy"/>
                <a:ea typeface="Avenir Heavy"/>
                <a:cs typeface="Avenir Heavy"/>
                <a:sym typeface="Avenir Heavy"/>
              </a:defRPr>
            </a:pPr>
            <a:r>
              <a:t>… qui répondent à des enjeux sociétaux fondamentaux : </a:t>
            </a:r>
          </a:p>
          <a:p>
            <a:pPr marL="0" indent="0" algn="just" defTabSz="1560536">
              <a:spcBef>
                <a:spcPts val="2800"/>
              </a:spcBef>
              <a:buSzTx/>
              <a:buNone/>
              <a:defRPr sz="2751" i="1">
                <a:latin typeface="Avenir Heavy"/>
                <a:ea typeface="Avenir Heavy"/>
                <a:cs typeface="Avenir Heavy"/>
                <a:sym typeface="Avenir Heavy"/>
              </a:defRPr>
            </a:pPr>
            <a:r>
              <a:rPr i="0">
                <a:solidFill>
                  <a:schemeClr val="accent5">
                    <a:lumOff val="-29866"/>
                  </a:schemeClr>
                </a:solidFill>
              </a:rPr>
              <a:t>Logique ascendante et gouvernance partagée :</a:t>
            </a:r>
            <a:r>
              <a:rPr i="0">
                <a:latin typeface="Avenir Book"/>
                <a:ea typeface="Avenir Book"/>
                <a:cs typeface="Avenir Book"/>
                <a:sym typeface="Avenir Book"/>
              </a:rPr>
              <a:t> en associant tous les acteurs de la Communauté Éducative d’un bassin, on crée de réels partenariat pour que les futurs citoyens deviennent experts de leur territoire. Cela permet de décentrer le fonctionnement ordinaire des établissements scolaires en mobilisant au-delà de projets ponctuels. Le modèle se rapproche de celui des cités éducatives. </a:t>
            </a:r>
          </a:p>
          <a:p>
            <a:pPr marL="0" indent="0" algn="just" defTabSz="1560536">
              <a:spcBef>
                <a:spcPts val="2800"/>
              </a:spcBef>
              <a:buSzTx/>
              <a:buNone/>
              <a:defRPr sz="2751">
                <a:latin typeface="Avenir Book"/>
                <a:ea typeface="Avenir Book"/>
                <a:cs typeface="Avenir Book"/>
                <a:sym typeface="Avenir Book"/>
              </a:defRPr>
            </a:pPr>
            <a:r>
              <a:rPr>
                <a:solidFill>
                  <a:schemeClr val="accent5">
                    <a:lumOff val="-29866"/>
                  </a:schemeClr>
                </a:solidFill>
                <a:latin typeface="Avenir Heavy"/>
                <a:ea typeface="Avenir Heavy"/>
                <a:cs typeface="Avenir Heavy"/>
                <a:sym typeface="Avenir Heavy"/>
              </a:rPr>
              <a:t>Valorisation de l'identité culturelle</a:t>
            </a:r>
            <a:r>
              <a:rPr>
                <a:solidFill>
                  <a:schemeClr val="accent5">
                    <a:lumOff val="-29866"/>
                  </a:schemeClr>
                </a:solidFill>
              </a:rPr>
              <a:t> :</a:t>
            </a:r>
            <a:r>
              <a:t> Renforcer l’attachement au territoire et à ses spécificités. </a:t>
            </a:r>
          </a:p>
          <a:p>
            <a:pPr marL="0" indent="0" algn="just" defTabSz="1560536">
              <a:spcBef>
                <a:spcPts val="2800"/>
              </a:spcBef>
              <a:buSzTx/>
              <a:buNone/>
              <a:defRPr sz="2751">
                <a:latin typeface="Avenir Book"/>
                <a:ea typeface="Avenir Book"/>
                <a:cs typeface="Avenir Book"/>
                <a:sym typeface="Avenir Book"/>
              </a:defRPr>
            </a:pPr>
            <a:r>
              <a:rPr>
                <a:solidFill>
                  <a:schemeClr val="accent5">
                    <a:lumOff val="-29866"/>
                  </a:schemeClr>
                </a:solidFill>
                <a:latin typeface="Avenir Heavy"/>
                <a:ea typeface="Avenir Heavy"/>
                <a:cs typeface="Avenir Heavy"/>
                <a:sym typeface="Avenir Heavy"/>
              </a:rPr>
              <a:t>Développement du sens critique</a:t>
            </a:r>
            <a:r>
              <a:t> : Comprendre pourquoi et comment conserver ou réinterpréter certains éléments du patrimoine.</a:t>
            </a:r>
          </a:p>
          <a:p>
            <a:pPr marL="0" indent="0" algn="just" defTabSz="1560536">
              <a:spcBef>
                <a:spcPts val="2800"/>
              </a:spcBef>
              <a:buSzTx/>
              <a:buNone/>
              <a:defRPr sz="3072">
                <a:latin typeface="Avenir Book"/>
                <a:ea typeface="Avenir Book"/>
                <a:cs typeface="Avenir Book"/>
                <a:sym typeface="Avenir Book"/>
              </a:defRPr>
            </a:pPr>
            <a:r>
              <a:rPr sz="2751">
                <a:solidFill>
                  <a:schemeClr val="accent5">
                    <a:lumOff val="-29866"/>
                  </a:schemeClr>
                </a:solidFill>
                <a:latin typeface="Avenir Heavy"/>
                <a:ea typeface="Avenir Heavy"/>
                <a:cs typeface="Avenir Heavy"/>
                <a:sym typeface="Avenir Heavy"/>
              </a:rPr>
              <a:t>Ouverture à l’altérité</a:t>
            </a:r>
            <a:r>
              <a:rPr sz="2751">
                <a:solidFill>
                  <a:schemeClr val="accent5">
                    <a:lumOff val="-29866"/>
                  </a:schemeClr>
                </a:solidFill>
              </a:rPr>
              <a:t> :</a:t>
            </a:r>
            <a:r>
              <a:rPr sz="2751"/>
              <a:t> Comparer le patrimoine local à d’autres traditions vernaculaires dans le </a:t>
            </a:r>
            <a:r>
              <a:t>monde.</a:t>
            </a:r>
          </a:p>
        </p:txBody>
      </p:sp>
      <p:sp>
        <p:nvSpPr>
          <p:cNvPr id="290"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Une logique vernaculaire : d’abord passer par le terrain"/>
          <p:cNvSpPr txBox="1">
            <a:spLocks noGrp="1"/>
          </p:cNvSpPr>
          <p:nvPr>
            <p:ph type="title"/>
          </p:nvPr>
        </p:nvSpPr>
        <p:spPr>
          <a:xfrm>
            <a:off x="540940" y="1074605"/>
            <a:ext cx="23302120" cy="1435101"/>
          </a:xfrm>
          <a:prstGeom prst="rect">
            <a:avLst/>
          </a:prstGeom>
        </p:spPr>
        <p:txBody>
          <a:bodyPr/>
          <a:lstStyle>
            <a:lvl1pPr defTabSz="2121354">
              <a:defRPr sz="7394" i="1" spc="-147">
                <a:latin typeface="Marianne"/>
                <a:ea typeface="Marianne"/>
                <a:cs typeface="Marianne"/>
                <a:sym typeface="Marianne"/>
              </a:defRPr>
            </a:lvl1pPr>
          </a:lstStyle>
          <a:p>
            <a:r>
              <a:t>Une logique vernaculaire : d’abord passer par le terrain  </a:t>
            </a:r>
          </a:p>
        </p:txBody>
      </p:sp>
      <p:sp>
        <p:nvSpPr>
          <p:cNvPr id="293"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
        <p:nvSpPr>
          <p:cNvPr id="294" name="Plage  et école de Puamau, Vohi HEITAA raconte… (8/10/2025)"/>
          <p:cNvSpPr txBox="1"/>
          <p:nvPr/>
        </p:nvSpPr>
        <p:spPr>
          <a:xfrm>
            <a:off x="16005593" y="7342634"/>
            <a:ext cx="5861422" cy="10909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spcBef>
                <a:spcPts val="4500"/>
              </a:spcBef>
              <a:defRPr sz="3000" i="1">
                <a:solidFill>
                  <a:srgbClr val="000000"/>
                </a:solidFill>
                <a:latin typeface="Avenir Heavy"/>
                <a:ea typeface="Avenir Heavy"/>
                <a:cs typeface="Avenir Heavy"/>
                <a:sym typeface="Avenir Heavy"/>
              </a:defRPr>
            </a:lvl1pPr>
          </a:lstStyle>
          <a:p>
            <a:r>
              <a:t>Plage  et école de Puamau, Vohi HEITAA raconte… (8/10/2025)</a:t>
            </a:r>
          </a:p>
        </p:txBody>
      </p:sp>
      <p:pic>
        <p:nvPicPr>
          <p:cNvPr id="295" name="IMG_5622.HEIC" descr="IMG_5622.HEIC"/>
          <p:cNvPicPr>
            <a:picLocks noChangeAspect="1"/>
          </p:cNvPicPr>
          <p:nvPr/>
        </p:nvPicPr>
        <p:blipFill>
          <a:blip r:embed="rId2">
            <a:extLst/>
          </a:blip>
          <a:stretch>
            <a:fillRect/>
          </a:stretch>
        </p:blipFill>
        <p:spPr>
          <a:xfrm>
            <a:off x="16642435" y="2981537"/>
            <a:ext cx="5185512" cy="3889134"/>
          </a:xfrm>
          <a:prstGeom prst="rect">
            <a:avLst/>
          </a:prstGeom>
          <a:ln w="12700">
            <a:miter lim="400000"/>
          </a:ln>
        </p:spPr>
      </p:pic>
      <p:sp>
        <p:nvSpPr>
          <p:cNvPr id="296" name="La première intention est de découvrir réellement et concrètement le territoire dans lequel on intervient. Cela peut d’abord être celui de la circonscription mais, surtout, celui du secteur de recrutement des élèves.…"/>
          <p:cNvSpPr txBox="1">
            <a:spLocks noGrp="1"/>
          </p:cNvSpPr>
          <p:nvPr>
            <p:ph type="body" sz="half" idx="1"/>
          </p:nvPr>
        </p:nvSpPr>
        <p:spPr>
          <a:xfrm>
            <a:off x="1208542" y="2965043"/>
            <a:ext cx="12496255" cy="8960226"/>
          </a:xfrm>
          <a:prstGeom prst="rect">
            <a:avLst/>
          </a:prstGeom>
        </p:spPr>
        <p:txBody>
          <a:bodyPr/>
          <a:lstStyle/>
          <a:p>
            <a:pPr marL="0" indent="0" algn="just" defTabSz="429768">
              <a:lnSpc>
                <a:spcPct val="100000"/>
              </a:lnSpc>
              <a:spcBef>
                <a:spcPts val="1100"/>
              </a:spcBef>
              <a:buSzTx/>
              <a:buNone/>
              <a:defRPr sz="3290">
                <a:latin typeface="Marianne"/>
                <a:ea typeface="Marianne"/>
                <a:cs typeface="Marianne"/>
                <a:sym typeface="Marianne"/>
              </a:defRPr>
            </a:pPr>
            <a:r>
              <a:t>La première intention est de </a:t>
            </a:r>
            <a:r>
              <a:rPr b="1">
                <a:solidFill>
                  <a:schemeClr val="accent5">
                    <a:lumOff val="-29866"/>
                  </a:schemeClr>
                </a:solidFill>
              </a:rPr>
              <a:t>découvrir réellement et concrètement le territoire dans lequel on intervient</a:t>
            </a:r>
            <a:r>
              <a:t>. Cela peut d’abord être celui de la circonscription mais, surtout, celui du </a:t>
            </a:r>
            <a:r>
              <a:rPr>
                <a:solidFill>
                  <a:schemeClr val="accent5">
                    <a:lumOff val="-29866"/>
                  </a:schemeClr>
                </a:solidFill>
              </a:rPr>
              <a:t>secteur de recrutement des élèves</a:t>
            </a:r>
            <a:r>
              <a:t>.</a:t>
            </a:r>
          </a:p>
          <a:p>
            <a:pPr marL="0" indent="0" algn="just" defTabSz="429768">
              <a:lnSpc>
                <a:spcPct val="100000"/>
              </a:lnSpc>
              <a:spcBef>
                <a:spcPts val="1100"/>
              </a:spcBef>
              <a:buSzTx/>
              <a:buNone/>
              <a:defRPr sz="3290">
                <a:latin typeface="Marianne"/>
                <a:ea typeface="Marianne"/>
                <a:cs typeface="Marianne"/>
                <a:sym typeface="Marianne"/>
              </a:defRPr>
            </a:pPr>
            <a:endParaRPr/>
          </a:p>
          <a:p>
            <a:pPr marL="0" indent="0" algn="just" defTabSz="429768">
              <a:lnSpc>
                <a:spcPct val="100000"/>
              </a:lnSpc>
              <a:spcBef>
                <a:spcPts val="1100"/>
              </a:spcBef>
              <a:buSzTx/>
              <a:buNone/>
              <a:defRPr sz="3290">
                <a:latin typeface="Marianne"/>
                <a:ea typeface="Marianne"/>
                <a:cs typeface="Marianne"/>
                <a:sym typeface="Marianne"/>
              </a:defRPr>
            </a:pPr>
            <a:r>
              <a:t>Cela suppose de s’intéresser aux </a:t>
            </a:r>
            <a:r>
              <a:rPr>
                <a:solidFill>
                  <a:schemeClr val="accent5">
                    <a:lumOff val="-29866"/>
                  </a:schemeClr>
                </a:solidFill>
              </a:rPr>
              <a:t>mobilités des élèves</a:t>
            </a:r>
            <a:r>
              <a:t>, aux </a:t>
            </a:r>
            <a:r>
              <a:rPr>
                <a:solidFill>
                  <a:schemeClr val="accent5">
                    <a:lumOff val="-29866"/>
                  </a:schemeClr>
                </a:solidFill>
              </a:rPr>
              <a:t>pratiques de leur territoire vécu</a:t>
            </a:r>
            <a:r>
              <a:t> qui fondent les </a:t>
            </a:r>
            <a:r>
              <a:rPr>
                <a:solidFill>
                  <a:schemeClr val="accent5">
                    <a:lumOff val="-29866"/>
                  </a:schemeClr>
                </a:solidFill>
              </a:rPr>
              <a:t>représentations vernaculaires des lieux. </a:t>
            </a:r>
          </a:p>
          <a:p>
            <a:pPr marL="0" indent="0" algn="just" defTabSz="429768">
              <a:lnSpc>
                <a:spcPct val="100000"/>
              </a:lnSpc>
              <a:spcBef>
                <a:spcPts val="1100"/>
              </a:spcBef>
              <a:buSzTx/>
              <a:buNone/>
              <a:defRPr sz="3290">
                <a:latin typeface="Marianne"/>
                <a:ea typeface="Marianne"/>
                <a:cs typeface="Marianne"/>
                <a:sym typeface="Marianne"/>
              </a:defRPr>
            </a:pPr>
            <a:endParaRPr>
              <a:solidFill>
                <a:schemeClr val="accent5">
                  <a:lumOff val="-29866"/>
                </a:schemeClr>
              </a:solidFill>
            </a:endParaRPr>
          </a:p>
          <a:p>
            <a:pPr marL="0" indent="0" algn="just" defTabSz="429768">
              <a:lnSpc>
                <a:spcPct val="100000"/>
              </a:lnSpc>
              <a:spcBef>
                <a:spcPts val="1100"/>
              </a:spcBef>
              <a:buSzTx/>
              <a:buNone/>
              <a:defRPr sz="3290">
                <a:latin typeface="Marianne"/>
                <a:ea typeface="Marianne"/>
                <a:cs typeface="Marianne"/>
                <a:sym typeface="Marianne"/>
              </a:defRPr>
            </a:pPr>
            <a:r>
              <a:t>Ainsi, les témoins d’un patrimoine vernaculaire ne sont pas dans les livres : ce sont </a:t>
            </a:r>
            <a:r>
              <a:rPr>
                <a:solidFill>
                  <a:schemeClr val="accent5">
                    <a:lumOff val="-29866"/>
                  </a:schemeClr>
                </a:solidFill>
              </a:rPr>
              <a:t>les acteurs vivants du territoire, souvent porteurs d’un héritage majeur et souvent oral.</a:t>
            </a:r>
            <a:r>
              <a:t> On n’a pas toujours pensé à les enregistrer ni à valoriser leur immense savoir. </a:t>
            </a:r>
          </a:p>
        </p:txBody>
      </p:sp>
      <p:pic>
        <p:nvPicPr>
          <p:cNvPr id="297" name="IMG_5733.jpeg" descr="IMG_5733.jpeg"/>
          <p:cNvPicPr>
            <a:picLocks noChangeAspect="1"/>
          </p:cNvPicPr>
          <p:nvPr/>
        </p:nvPicPr>
        <p:blipFill>
          <a:blip r:embed="rId3">
            <a:extLst/>
          </a:blip>
          <a:stretch>
            <a:fillRect/>
          </a:stretch>
        </p:blipFill>
        <p:spPr>
          <a:xfrm>
            <a:off x="15085562" y="8905540"/>
            <a:ext cx="7701483" cy="3474454"/>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Le patrimoine vernaculaire constitue donc un outil pédagogique riche pour plusieurs raisons :…"/>
          <p:cNvSpPr txBox="1">
            <a:spLocks noGrp="1"/>
          </p:cNvSpPr>
          <p:nvPr>
            <p:ph type="body" idx="1"/>
          </p:nvPr>
        </p:nvSpPr>
        <p:spPr>
          <a:xfrm>
            <a:off x="1840946" y="3035284"/>
            <a:ext cx="18929362" cy="8576662"/>
          </a:xfrm>
          <a:prstGeom prst="rect">
            <a:avLst/>
          </a:prstGeom>
        </p:spPr>
        <p:txBody>
          <a:bodyPr/>
          <a:lstStyle/>
          <a:p>
            <a:pPr marL="0" indent="0" algn="just" defTabSz="457200">
              <a:lnSpc>
                <a:spcPct val="100000"/>
              </a:lnSpc>
              <a:spcBef>
                <a:spcPts val="1200"/>
              </a:spcBef>
              <a:buSzTx/>
              <a:buNone/>
              <a:defRPr sz="3200">
                <a:latin typeface="Marianne"/>
                <a:ea typeface="Marianne"/>
                <a:cs typeface="Marianne"/>
                <a:sym typeface="Marianne"/>
              </a:defRPr>
            </a:pPr>
            <a:r>
              <a:t>Le patrimoine vernaculaire constitue donc un </a:t>
            </a:r>
            <a:r>
              <a:rPr b="1">
                <a:solidFill>
                  <a:schemeClr val="accent5">
                    <a:lumOff val="-29866"/>
                  </a:schemeClr>
                </a:solidFill>
              </a:rPr>
              <a:t>outil pédagogique riche</a:t>
            </a:r>
            <a:r>
              <a:rPr>
                <a:solidFill>
                  <a:schemeClr val="accent5">
                    <a:lumOff val="-29866"/>
                  </a:schemeClr>
                </a:solidFill>
              </a:rPr>
              <a:t> </a:t>
            </a:r>
            <a:r>
              <a:t>pour plusieurs raisons :</a:t>
            </a:r>
          </a:p>
          <a:p>
            <a:pPr marL="457200" indent="-317500" algn="just" defTabSz="457200">
              <a:lnSpc>
                <a:spcPct val="100000"/>
              </a:lnSpc>
              <a:spcBef>
                <a:spcPts val="1200"/>
              </a:spcBef>
              <a:buFont typeface="Times Roman"/>
              <a:defRPr sz="3200">
                <a:latin typeface="Marianne"/>
                <a:ea typeface="Marianne"/>
                <a:cs typeface="Marianne"/>
                <a:sym typeface="Marianne"/>
              </a:defRPr>
            </a:pPr>
            <a:r>
              <a:rPr b="1">
                <a:solidFill>
                  <a:schemeClr val="accent5">
                    <a:lumOff val="-29866"/>
                  </a:schemeClr>
                </a:solidFill>
              </a:rPr>
              <a:t>Ancrage local et réciprocité</a:t>
            </a:r>
            <a:r>
              <a:rPr>
                <a:solidFill>
                  <a:schemeClr val="accent5">
                    <a:lumOff val="-29866"/>
                  </a:schemeClr>
                </a:solidFill>
              </a:rPr>
              <a:t> : </a:t>
            </a:r>
            <a:r>
              <a:t>Il favorise une meilleure intégration et compréhension du territoire, des ressources naturelles et de l’histoire locale par la langue. </a:t>
            </a:r>
          </a:p>
          <a:p>
            <a:pPr marL="457200" indent="-317500" algn="just" defTabSz="457200">
              <a:lnSpc>
                <a:spcPct val="100000"/>
              </a:lnSpc>
              <a:spcBef>
                <a:spcPts val="1200"/>
              </a:spcBef>
              <a:buFont typeface="Times Roman"/>
              <a:defRPr sz="3200">
                <a:latin typeface="Marianne"/>
                <a:ea typeface="Marianne"/>
                <a:cs typeface="Marianne"/>
                <a:sym typeface="Marianne"/>
              </a:defRPr>
            </a:pPr>
            <a:r>
              <a:rPr b="1">
                <a:solidFill>
                  <a:schemeClr val="accent5">
                    <a:lumOff val="-29866"/>
                  </a:schemeClr>
                </a:solidFill>
              </a:rPr>
              <a:t>Transmission de savoirs décloisonnée</a:t>
            </a:r>
            <a:r>
              <a:rPr>
                <a:solidFill>
                  <a:schemeClr val="accent5">
                    <a:lumOff val="-29866"/>
                  </a:schemeClr>
                </a:solidFill>
              </a:rPr>
              <a:t>: </a:t>
            </a:r>
            <a:r>
              <a:t>Il permet de valoriser les savoir-faire artisanaux et de promouvoir la mémoire collective sans la figer.</a:t>
            </a:r>
          </a:p>
          <a:p>
            <a:pPr marL="457200" indent="-317500" algn="just" defTabSz="457200">
              <a:lnSpc>
                <a:spcPct val="100000"/>
              </a:lnSpc>
              <a:spcBef>
                <a:spcPts val="1200"/>
              </a:spcBef>
              <a:buFont typeface="Times Roman"/>
              <a:defRPr sz="3200">
                <a:latin typeface="Marianne"/>
                <a:ea typeface="Marianne"/>
                <a:cs typeface="Marianne"/>
                <a:sym typeface="Marianne"/>
              </a:defRPr>
            </a:pPr>
            <a:r>
              <a:rPr b="1">
                <a:solidFill>
                  <a:schemeClr val="accent5">
                    <a:lumOff val="-29866"/>
                  </a:schemeClr>
                </a:solidFill>
              </a:rPr>
              <a:t>Une oralité requalifiée</a:t>
            </a:r>
            <a:r>
              <a:t>: le vernaculaire est essentiellement mobilisé à l’oral et comporte donc des traits d’oralité (spontanéité, hésitations, répétitions, etc.) qui le distinguent de l’écrit.</a:t>
            </a:r>
          </a:p>
          <a:p>
            <a:pPr marL="457200" indent="-317500" algn="just" defTabSz="457200">
              <a:lnSpc>
                <a:spcPct val="100000"/>
              </a:lnSpc>
              <a:spcBef>
                <a:spcPts val="1200"/>
              </a:spcBef>
              <a:buFont typeface="Times Roman"/>
              <a:defRPr sz="3200">
                <a:latin typeface="Marianne"/>
                <a:ea typeface="Marianne"/>
                <a:cs typeface="Marianne"/>
                <a:sym typeface="Marianne"/>
              </a:defRPr>
            </a:pPr>
            <a:r>
              <a:rPr b="1">
                <a:solidFill>
                  <a:schemeClr val="accent5">
                    <a:lumOff val="-29866"/>
                  </a:schemeClr>
                </a:solidFill>
              </a:rPr>
              <a:t>Interdisciplinarité</a:t>
            </a:r>
            <a:r>
              <a:rPr>
                <a:solidFill>
                  <a:schemeClr val="accent5">
                    <a:lumOff val="-29866"/>
                  </a:schemeClr>
                </a:solidFill>
              </a:rPr>
              <a:t> </a:t>
            </a:r>
            <a:r>
              <a:t>: Il permet des réinvestissement dans d’autres objets d’apprentissage donc il suppose de croiser plusieurs disciplines (histoire, géographie, arts plastiques, sciences, technologie, etc.).</a:t>
            </a:r>
          </a:p>
          <a:p>
            <a:pPr marL="457200" indent="-317500" algn="just" defTabSz="457200">
              <a:lnSpc>
                <a:spcPct val="100000"/>
              </a:lnSpc>
              <a:spcBef>
                <a:spcPts val="1200"/>
              </a:spcBef>
              <a:buFont typeface="Times Roman"/>
              <a:defRPr sz="3200">
                <a:latin typeface="Marianne"/>
                <a:ea typeface="Marianne"/>
                <a:cs typeface="Marianne"/>
                <a:sym typeface="Marianne"/>
              </a:defRPr>
            </a:pPr>
            <a:r>
              <a:rPr b="1">
                <a:solidFill>
                  <a:schemeClr val="accent5">
                    <a:lumOff val="-29866"/>
                  </a:schemeClr>
                </a:solidFill>
              </a:rPr>
              <a:t>Educations à (EDD, EMI, EMC, EVARS, …)</a:t>
            </a:r>
            <a:r>
              <a:rPr>
                <a:solidFill>
                  <a:schemeClr val="accent5">
                    <a:lumOff val="-29866"/>
                  </a:schemeClr>
                </a:solidFill>
              </a:rPr>
              <a:t> </a:t>
            </a:r>
            <a:r>
              <a:t>: Les techniques traditionnelles valorisent souvent des matériaux locaux, recyclables, et une gestion raisonnée des ressources.</a:t>
            </a:r>
          </a:p>
        </p:txBody>
      </p:sp>
      <p:sp>
        <p:nvSpPr>
          <p:cNvPr id="300" name="La démarche de « territoire apprenant »"/>
          <p:cNvSpPr txBox="1">
            <a:spLocks noGrp="1"/>
          </p:cNvSpPr>
          <p:nvPr>
            <p:ph type="title"/>
          </p:nvPr>
        </p:nvSpPr>
        <p:spPr>
          <a:xfrm>
            <a:off x="1341761" y="1074605"/>
            <a:ext cx="23302120" cy="1435101"/>
          </a:xfrm>
          <a:prstGeom prst="rect">
            <a:avLst/>
          </a:prstGeom>
        </p:spPr>
        <p:txBody>
          <a:bodyPr/>
          <a:lstStyle>
            <a:lvl1pPr defTabSz="2170121">
              <a:defRPr sz="7565" i="1" spc="-151">
                <a:latin typeface="Marianne"/>
                <a:ea typeface="Marianne"/>
                <a:cs typeface="Marianne"/>
                <a:sym typeface="Marianne"/>
              </a:defRPr>
            </a:lvl1pPr>
          </a:lstStyle>
          <a:p>
            <a:r>
              <a:t>La démarche de « territoire apprenant »</a:t>
            </a:r>
          </a:p>
        </p:txBody>
      </p:sp>
      <p:sp>
        <p:nvSpPr>
          <p:cNvPr id="301"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Trois clés de compréhension majeures :"/>
          <p:cNvSpPr txBox="1">
            <a:spLocks noGrp="1"/>
          </p:cNvSpPr>
          <p:nvPr>
            <p:ph type="title"/>
          </p:nvPr>
        </p:nvSpPr>
        <p:spPr>
          <a:prstGeom prst="rect">
            <a:avLst/>
          </a:prstGeom>
        </p:spPr>
        <p:txBody>
          <a:bodyPr/>
          <a:lstStyle>
            <a:lvl1pPr>
              <a:defRPr sz="6600" b="0" spc="-132">
                <a:latin typeface="Avenir Heavy"/>
                <a:ea typeface="Avenir Heavy"/>
                <a:cs typeface="Avenir Heavy"/>
                <a:sym typeface="Avenir Heavy"/>
              </a:defRPr>
            </a:lvl1pPr>
          </a:lstStyle>
          <a:p>
            <a:r>
              <a:t>Trois clés de compréhension majeures : </a:t>
            </a:r>
          </a:p>
        </p:txBody>
      </p:sp>
      <p:sp>
        <p:nvSpPr>
          <p:cNvPr id="304" name="Considérer l’impact de trois phénomènes est fondamental dans la Polynésie française d’aujourd’hui :…"/>
          <p:cNvSpPr txBox="1">
            <a:spLocks noGrp="1"/>
          </p:cNvSpPr>
          <p:nvPr>
            <p:ph type="body" idx="1"/>
          </p:nvPr>
        </p:nvSpPr>
        <p:spPr>
          <a:xfrm>
            <a:off x="766899" y="3064965"/>
            <a:ext cx="21971001" cy="8256012"/>
          </a:xfrm>
          <a:prstGeom prst="rect">
            <a:avLst/>
          </a:prstGeom>
        </p:spPr>
        <p:txBody>
          <a:bodyPr/>
          <a:lstStyle/>
          <a:p>
            <a:pPr marL="0" indent="0" algn="just" defTabSz="2292038">
              <a:spcBef>
                <a:spcPts val="4200"/>
              </a:spcBef>
              <a:buSzTx/>
              <a:buNone/>
              <a:defRPr sz="4512" b="1">
                <a:solidFill>
                  <a:schemeClr val="accent2">
                    <a:hueOff val="192982"/>
                    <a:satOff val="17755"/>
                    <a:lumOff val="-28483"/>
                  </a:schemeClr>
                </a:solidFill>
                <a:latin typeface="Marianne"/>
                <a:ea typeface="Marianne"/>
                <a:cs typeface="Marianne"/>
                <a:sym typeface="Marianne"/>
              </a:defRPr>
            </a:pPr>
            <a:r>
              <a:t>Considérer l’impact de trois phénomènes est fondamental dans la Polynésie française d’aujourd’hui :</a:t>
            </a:r>
          </a:p>
          <a:p>
            <a:pPr marL="573023" indent="-573023" algn="just" defTabSz="2292038">
              <a:spcBef>
                <a:spcPts val="4200"/>
              </a:spcBef>
              <a:defRPr sz="4512">
                <a:latin typeface="Marianne"/>
                <a:ea typeface="Marianne"/>
                <a:cs typeface="Marianne"/>
                <a:sym typeface="Marianne"/>
              </a:defRPr>
            </a:pPr>
            <a:r>
              <a:t>Les </a:t>
            </a:r>
            <a:r>
              <a:rPr b="1">
                <a:solidFill>
                  <a:schemeClr val="accent2">
                    <a:hueOff val="192982"/>
                    <a:satOff val="17755"/>
                    <a:lumOff val="-28483"/>
                  </a:schemeClr>
                </a:solidFill>
              </a:rPr>
              <a:t>Premiers contacts </a:t>
            </a:r>
            <a:r>
              <a:t>: une rupture avec le monde d’avant (société et culture).</a:t>
            </a:r>
          </a:p>
          <a:p>
            <a:pPr marL="573023" indent="-573023" algn="just" defTabSz="2292038">
              <a:spcBef>
                <a:spcPts val="4200"/>
              </a:spcBef>
              <a:defRPr sz="4512">
                <a:latin typeface="Marianne"/>
                <a:ea typeface="Marianne"/>
                <a:cs typeface="Marianne"/>
                <a:sym typeface="Marianne"/>
              </a:defRPr>
            </a:pPr>
            <a:r>
              <a:t>La </a:t>
            </a:r>
            <a:r>
              <a:rPr b="1">
                <a:solidFill>
                  <a:schemeClr val="accent2">
                    <a:hueOff val="192982"/>
                    <a:satOff val="17755"/>
                    <a:lumOff val="-28483"/>
                  </a:schemeClr>
                </a:solidFill>
              </a:rPr>
              <a:t>Colonisation</a:t>
            </a:r>
            <a:r>
              <a:t> : un découpage territorial exogène, des rapports de domination, une compétition entre cultures francophones et cultures insulaires.</a:t>
            </a:r>
          </a:p>
          <a:p>
            <a:pPr marL="573023" indent="-573023" algn="just" defTabSz="2292038">
              <a:spcBef>
                <a:spcPts val="4200"/>
              </a:spcBef>
              <a:defRPr sz="4512">
                <a:latin typeface="Marianne"/>
                <a:ea typeface="Marianne"/>
                <a:cs typeface="Marianne"/>
                <a:sym typeface="Marianne"/>
              </a:defRPr>
            </a:pPr>
            <a:r>
              <a:t>Le</a:t>
            </a:r>
            <a:r>
              <a:rPr b="1">
                <a:solidFill>
                  <a:schemeClr val="accent2">
                    <a:hueOff val="192982"/>
                    <a:satOff val="17755"/>
                    <a:lumOff val="-28483"/>
                  </a:schemeClr>
                </a:solidFill>
              </a:rPr>
              <a:t> CEP</a:t>
            </a:r>
            <a:r>
              <a:t> : un « nouveau contact », aux impacts humains et environnementaux.</a:t>
            </a:r>
          </a:p>
        </p:txBody>
      </p:sp>
      <p:sp>
        <p:nvSpPr>
          <p:cNvPr id="305"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Un postulat comme objectif et point d’attention :…"/>
          <p:cNvSpPr txBox="1">
            <a:spLocks noGrp="1"/>
          </p:cNvSpPr>
          <p:nvPr>
            <p:ph type="ctrTitle"/>
          </p:nvPr>
        </p:nvSpPr>
        <p:spPr>
          <a:xfrm>
            <a:off x="891311" y="3577858"/>
            <a:ext cx="21971004" cy="4648201"/>
          </a:xfrm>
          <a:prstGeom prst="rect">
            <a:avLst/>
          </a:prstGeom>
        </p:spPr>
        <p:txBody>
          <a:bodyPr/>
          <a:lstStyle/>
          <a:p>
            <a:pPr algn="just" defTabSz="1584920">
              <a:defRPr sz="7539" spc="-150">
                <a:latin typeface="Marianne"/>
                <a:ea typeface="Marianne"/>
                <a:cs typeface="Marianne"/>
                <a:sym typeface="Marianne"/>
              </a:defRPr>
            </a:pPr>
            <a:r>
              <a:t>Un postulat comme objectif et point d’attention :</a:t>
            </a:r>
          </a:p>
          <a:p>
            <a:pPr algn="just" defTabSz="1584920">
              <a:defRPr sz="7539" b="0" spc="-150">
                <a:latin typeface="Marianne"/>
                <a:ea typeface="Marianne"/>
                <a:cs typeface="Marianne"/>
                <a:sym typeface="Marianne"/>
              </a:defRPr>
            </a:pPr>
            <a:endParaRPr/>
          </a:p>
          <a:p>
            <a:pPr algn="just" defTabSz="1584920">
              <a:defRPr sz="7539" b="0" spc="-150">
                <a:latin typeface="Marianne"/>
                <a:ea typeface="Marianne"/>
                <a:cs typeface="Marianne"/>
                <a:sym typeface="Marianne"/>
              </a:defRPr>
            </a:pPr>
            <a:r>
              <a:t>Contextualiser pour les apprentissages.</a:t>
            </a:r>
          </a:p>
        </p:txBody>
      </p:sp>
      <p:sp>
        <p:nvSpPr>
          <p:cNvPr id="174"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Les « mutins » du Bounty…"/>
          <p:cNvSpPr txBox="1">
            <a:spLocks noGrp="1"/>
          </p:cNvSpPr>
          <p:nvPr>
            <p:ph type="title"/>
          </p:nvPr>
        </p:nvSpPr>
        <p:spPr>
          <a:xfrm>
            <a:off x="791644" y="373710"/>
            <a:ext cx="22800712" cy="5824133"/>
          </a:xfrm>
          <a:prstGeom prst="rect">
            <a:avLst/>
          </a:prstGeom>
        </p:spPr>
        <p:txBody>
          <a:bodyPr/>
          <a:lstStyle/>
          <a:p>
            <a:pPr defTabSz="2121354">
              <a:lnSpc>
                <a:spcPct val="90000"/>
              </a:lnSpc>
              <a:spcBef>
                <a:spcPts val="3900"/>
              </a:spcBef>
              <a:defRPr sz="7047" i="1" spc="0">
                <a:latin typeface="Marianne"/>
                <a:ea typeface="Marianne"/>
                <a:cs typeface="Marianne"/>
                <a:sym typeface="Marianne"/>
              </a:defRPr>
            </a:pPr>
            <a:r>
              <a:t>Les « mutins » du Bounty</a:t>
            </a:r>
          </a:p>
          <a:p>
            <a:pPr defTabSz="397763">
              <a:lnSpc>
                <a:spcPct val="100000"/>
              </a:lnSpc>
              <a:defRPr sz="4350" b="0" spc="0">
                <a:latin typeface="Marianne"/>
                <a:ea typeface="Marianne"/>
                <a:cs typeface="Marianne"/>
                <a:sym typeface="Marianne"/>
              </a:defRPr>
            </a:pPr>
            <a:r>
              <a:rPr b="1" i="1"/>
              <a:t>Un fait historique, ses péripéties, sa manipulation : (faire) comprendre la complexité des Premiers contacts. </a:t>
            </a:r>
          </a:p>
          <a:p>
            <a:pPr defTabSz="397763">
              <a:lnSpc>
                <a:spcPct val="100000"/>
              </a:lnSpc>
              <a:defRPr sz="1392" b="0" spc="0">
                <a:latin typeface="Marianne"/>
                <a:ea typeface="Marianne"/>
                <a:cs typeface="Marianne"/>
                <a:sym typeface="Marianne"/>
              </a:defRPr>
            </a:pPr>
            <a:endParaRPr b="1" i="1" u="sng"/>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u="sng"/>
              <a:t>Il est possible d’aborder ce thème à travers des enseignements variés ou de manière transdisciplinaire:</a:t>
            </a:r>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a:t>Histoire des arts , SES, Cinéma Audio Visuel</a:t>
            </a:r>
            <a:r>
              <a:rPr i="1"/>
              <a:t> : succès populaire et lucratif de l’industrie hollywoodienne qui construit le mythe touristique polynésien, notamment avec Brando et l’atoll de Tetiaroa.</a:t>
            </a:r>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a:t>Reo Tahiti et Anglais : </a:t>
            </a:r>
            <a:r>
              <a:rPr i="1"/>
              <a:t>Journal de James Morrisson, second maître à bord du Bounty.</a:t>
            </a:r>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a:t>Histoire: </a:t>
            </a:r>
            <a:r>
              <a:rPr i="1"/>
              <a:t>Statut des sources avec le Journal de James Morrisson, le procès et les différents niveaux de manipulation des acteurs  ( Bligh qui accable aisément les mutins VS Fletcher Christian alors qu’il est indéfendable mais est issu d’un milieu qui lui permet de noircir  Bligh) </a:t>
            </a:r>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a:t>Géographie, Sciences et techniques : </a:t>
            </a:r>
            <a:r>
              <a:rPr i="1"/>
              <a:t>navigation, ligne de changement de date pour prénommer le fils de Fletcher CHRISTIAN et de sa compagne Maimiti Mauatua : Thursday</a:t>
            </a:r>
            <a:r>
              <a:t> October.</a:t>
            </a:r>
            <a:endParaRPr i="1"/>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r>
              <a:rPr b="1" i="1"/>
              <a:t>Littérature : </a:t>
            </a:r>
            <a:r>
              <a:rPr i="1"/>
              <a:t>narration et fictionnalisation avec les récits projetés de Jules Verne qui projette la Révolution.</a:t>
            </a:r>
          </a:p>
          <a:p>
            <a:pPr algn="just" defTabSz="397763">
              <a:lnSpc>
                <a:spcPct val="100000"/>
              </a:lnSpc>
              <a:defRPr sz="1740" b="0" spc="0">
                <a:solidFill>
                  <a:schemeClr val="accent2">
                    <a:hueOff val="192982"/>
                    <a:satOff val="17755"/>
                    <a:lumOff val="-28483"/>
                  </a:schemeClr>
                </a:solidFill>
                <a:latin typeface="Marianne"/>
                <a:ea typeface="Marianne"/>
                <a:cs typeface="Marianne"/>
                <a:sym typeface="Marianne"/>
              </a:defRPr>
            </a:pPr>
            <a:endParaRPr i="1"/>
          </a:p>
          <a:p>
            <a:pPr algn="just" defTabSz="397763">
              <a:lnSpc>
                <a:spcPct val="100000"/>
              </a:lnSpc>
              <a:defRPr sz="1740" spc="0">
                <a:solidFill>
                  <a:schemeClr val="accent2">
                    <a:hueOff val="192982"/>
                    <a:satOff val="17755"/>
                    <a:lumOff val="-28483"/>
                  </a:schemeClr>
                </a:solidFill>
                <a:latin typeface="Marianne"/>
                <a:ea typeface="Marianne"/>
                <a:cs typeface="Marianne"/>
                <a:sym typeface="Marianne"/>
              </a:defRPr>
            </a:pPr>
            <a:r>
              <a:rPr i="1"/>
              <a:t>Le PEAC de l’élève peut se construire autour de cette ressource. </a:t>
            </a:r>
          </a:p>
        </p:txBody>
      </p:sp>
      <p:pic>
        <p:nvPicPr>
          <p:cNvPr id="308" name="download.jpg" descr="download.jpg"/>
          <p:cNvPicPr>
            <a:picLocks noChangeAspect="1"/>
          </p:cNvPicPr>
          <p:nvPr/>
        </p:nvPicPr>
        <p:blipFill>
          <a:blip r:embed="rId2">
            <a:extLst/>
          </a:blip>
          <a:stretch>
            <a:fillRect/>
          </a:stretch>
        </p:blipFill>
        <p:spPr>
          <a:xfrm>
            <a:off x="8548266" y="7162700"/>
            <a:ext cx="2882901" cy="4387712"/>
          </a:xfrm>
          <a:prstGeom prst="rect">
            <a:avLst/>
          </a:prstGeom>
          <a:ln w="12700">
            <a:miter lim="400000"/>
          </a:ln>
        </p:spPr>
      </p:pic>
      <p:pic>
        <p:nvPicPr>
          <p:cNvPr id="309" name="download-1.jpg" descr="download-1.jpg"/>
          <p:cNvPicPr>
            <a:picLocks noChangeAspect="1"/>
          </p:cNvPicPr>
          <p:nvPr/>
        </p:nvPicPr>
        <p:blipFill>
          <a:blip r:embed="rId3">
            <a:extLst/>
          </a:blip>
          <a:stretch>
            <a:fillRect/>
          </a:stretch>
        </p:blipFill>
        <p:spPr>
          <a:xfrm>
            <a:off x="12050339" y="5538373"/>
            <a:ext cx="3311478" cy="4518787"/>
          </a:xfrm>
          <a:prstGeom prst="rect">
            <a:avLst/>
          </a:prstGeom>
          <a:ln w="12700">
            <a:miter lim="400000"/>
          </a:ln>
        </p:spPr>
      </p:pic>
      <p:pic>
        <p:nvPicPr>
          <p:cNvPr id="310" name="download-2.jpg" descr="download-2.jpg"/>
          <p:cNvPicPr>
            <a:picLocks noChangeAspect="1"/>
          </p:cNvPicPr>
          <p:nvPr/>
        </p:nvPicPr>
        <p:blipFill>
          <a:blip r:embed="rId4">
            <a:extLst/>
          </a:blip>
          <a:stretch>
            <a:fillRect/>
          </a:stretch>
        </p:blipFill>
        <p:spPr>
          <a:xfrm>
            <a:off x="15980988" y="6381963"/>
            <a:ext cx="3311478" cy="4420994"/>
          </a:xfrm>
          <a:prstGeom prst="rect">
            <a:avLst/>
          </a:prstGeom>
          <a:ln w="12700">
            <a:miter lim="400000"/>
          </a:ln>
        </p:spPr>
      </p:pic>
      <p:pic>
        <p:nvPicPr>
          <p:cNvPr id="311" name="200sdo016-img01.jpg" descr="200sdo016-img01.jpg"/>
          <p:cNvPicPr>
            <a:picLocks noChangeAspect="1"/>
          </p:cNvPicPr>
          <p:nvPr/>
        </p:nvPicPr>
        <p:blipFill>
          <a:blip r:embed="rId5">
            <a:extLst/>
          </a:blip>
          <a:stretch>
            <a:fillRect/>
          </a:stretch>
        </p:blipFill>
        <p:spPr>
          <a:xfrm>
            <a:off x="1883761" y="6662825"/>
            <a:ext cx="3141474" cy="4932113"/>
          </a:xfrm>
          <a:prstGeom prst="rect">
            <a:avLst/>
          </a:prstGeom>
          <a:ln w="12700">
            <a:miter lim="400000"/>
          </a:ln>
        </p:spPr>
      </p:pic>
      <p:sp>
        <p:nvSpPr>
          <p:cNvPr id="312" name="Une ressource accessible en ligne:…"/>
          <p:cNvSpPr txBox="1"/>
          <p:nvPr/>
        </p:nvSpPr>
        <p:spPr>
          <a:xfrm>
            <a:off x="1219383" y="11691143"/>
            <a:ext cx="5378806"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b="1">
                <a:solidFill>
                  <a:schemeClr val="accent2">
                    <a:hueOff val="192982"/>
                    <a:satOff val="17755"/>
                    <a:lumOff val="-28483"/>
                  </a:schemeClr>
                </a:solidFill>
              </a:defRPr>
            </a:pPr>
            <a:r>
              <a:t>Une ressource accessible en ligne: </a:t>
            </a:r>
          </a:p>
          <a:p>
            <a:r>
              <a:t>https://books.openedition.org/sdo/159</a:t>
            </a:r>
          </a:p>
        </p:txBody>
      </p:sp>
      <p:sp>
        <p:nvSpPr>
          <p:cNvPr id="313" name="Les révoltés du Bounty…"/>
          <p:cNvSpPr txBox="1"/>
          <p:nvPr/>
        </p:nvSpPr>
        <p:spPr>
          <a:xfrm>
            <a:off x="12050339" y="10987078"/>
            <a:ext cx="6219750" cy="15662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b="1">
                <a:solidFill>
                  <a:schemeClr val="accent2">
                    <a:hueOff val="192982"/>
                    <a:satOff val="17755"/>
                    <a:lumOff val="-28483"/>
                  </a:schemeClr>
                </a:solidFill>
              </a:defRPr>
            </a:pPr>
            <a:r>
              <a:t>Les révoltés du Bounty</a:t>
            </a:r>
          </a:p>
          <a:p>
            <a:pPr>
              <a:defRPr>
                <a:solidFill>
                  <a:schemeClr val="accent2">
                    <a:hueOff val="192982"/>
                    <a:satOff val="17755"/>
                    <a:lumOff val="-28483"/>
                  </a:schemeClr>
                </a:solidFill>
              </a:defRPr>
            </a:pPr>
            <a:r>
              <a:t>Affiches du film, 1962, en différentes langues</a:t>
            </a:r>
          </a:p>
          <a:p>
            <a:pPr>
              <a:defRPr>
                <a:solidFill>
                  <a:schemeClr val="accent2">
                    <a:hueOff val="192982"/>
                    <a:satOff val="17755"/>
                    <a:lumOff val="-28483"/>
                  </a:schemeClr>
                </a:solidFill>
              </a:defRPr>
            </a:pPr>
            <a:r>
              <a:rPr u="sng">
                <a:hlinkClick r:id="rId6"/>
              </a:rPr>
              <a:t>https://www.imdb.com/title/tt0056264/</a:t>
            </a:r>
          </a:p>
        </p:txBody>
      </p:sp>
      <p:sp>
        <p:nvSpPr>
          <p:cNvPr id="314"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La reine Pomare IV…"/>
          <p:cNvSpPr txBox="1">
            <a:spLocks noGrp="1"/>
          </p:cNvSpPr>
          <p:nvPr>
            <p:ph type="title"/>
          </p:nvPr>
        </p:nvSpPr>
        <p:spPr>
          <a:xfrm>
            <a:off x="1032260" y="606565"/>
            <a:ext cx="15662625" cy="5100053"/>
          </a:xfrm>
          <a:prstGeom prst="rect">
            <a:avLst/>
          </a:prstGeom>
        </p:spPr>
        <p:txBody>
          <a:bodyPr/>
          <a:lstStyle/>
          <a:p>
            <a:pPr defTabSz="1901904">
              <a:defRPr sz="6629" i="1" spc="-132">
                <a:latin typeface="Marianne"/>
                <a:ea typeface="Marianne"/>
                <a:cs typeface="Marianne"/>
                <a:sym typeface="Marianne"/>
              </a:defRPr>
            </a:pPr>
            <a:r>
              <a:t>La reine Pomare IV</a:t>
            </a:r>
          </a:p>
          <a:p>
            <a:pPr defTabSz="356615">
              <a:lnSpc>
                <a:spcPct val="100000"/>
              </a:lnSpc>
              <a:defRPr sz="1248" b="0" spc="0">
                <a:latin typeface="Marianne"/>
                <a:ea typeface="Marianne"/>
                <a:cs typeface="Marianne"/>
                <a:sym typeface="Marianne"/>
              </a:defRPr>
            </a:pPr>
            <a:endParaRPr/>
          </a:p>
          <a:p>
            <a:pPr defTabSz="356615">
              <a:lnSpc>
                <a:spcPct val="100000"/>
              </a:lnSpc>
              <a:defRPr sz="2262" i="1" spc="0">
                <a:latin typeface="Marianne"/>
                <a:ea typeface="Marianne"/>
                <a:cs typeface="Marianne"/>
                <a:sym typeface="Marianne"/>
              </a:defRPr>
            </a:pPr>
            <a:r>
              <a:t>De la  femme « sous influence » à la « Victoria du pacifique », (faire) comprendre les images d’une femme de pouvoir au XIX° siècle et proposer une réévaluation des acteurs de la colonisation. </a:t>
            </a:r>
          </a:p>
          <a:p>
            <a:pPr defTabSz="356615">
              <a:lnSpc>
                <a:spcPct val="100000"/>
              </a:lnSpc>
              <a:defRPr sz="2262" b="0" spc="0">
                <a:latin typeface="Marianne"/>
                <a:ea typeface="Marianne"/>
                <a:cs typeface="Marianne"/>
                <a:sym typeface="Marianne"/>
              </a:defRPr>
            </a:pPr>
            <a:endParaRPr/>
          </a:p>
          <a:p>
            <a:pPr algn="just"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rPr b="1" i="1" u="sng"/>
              <a:t>Il est possible d’aborder ce thème à travers des enseignements variés ou de manière transdisciplinaire:</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Histoire :  des arts, du genre, Agency des tahitiens , Tahiti au temps de la reine Pomare, le commerce sans les quais aménagés</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Géopolitique : intelligence politique d’avoir su changer d’alliances dans le pacifique du XIX° siècle. </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SES : Agency et maintien d’un cadre administratif tahitien. </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SES et  Mathématiques : le train de vie et la liste civile de Pomare IV indiquent  un budget et souligne l’enjeu de la fiscalité. </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Géographie :  </a:t>
            </a:r>
          </a:p>
          <a:p>
            <a:pPr defTabSz="356615">
              <a:lnSpc>
                <a:spcPct val="100000"/>
              </a:lnSpc>
              <a:defRPr sz="1637" b="0" spc="0">
                <a:solidFill>
                  <a:schemeClr val="accent2">
                    <a:hueOff val="192982"/>
                    <a:satOff val="17755"/>
                    <a:lumOff val="-28483"/>
                  </a:schemeClr>
                </a:solidFill>
                <a:latin typeface="Marianne"/>
                <a:ea typeface="Marianne"/>
                <a:cs typeface="Marianne"/>
                <a:sym typeface="Marianne"/>
              </a:defRPr>
            </a:pPr>
            <a:r>
              <a:t>Littérature: Pierre Loti et la reine Pomare. </a:t>
            </a:r>
          </a:p>
          <a:p>
            <a:pPr defTabSz="356615">
              <a:lnSpc>
                <a:spcPct val="100000"/>
              </a:lnSpc>
              <a:defRPr sz="1637" b="0" spc="0">
                <a:solidFill>
                  <a:schemeClr val="accent4">
                    <a:hueOff val="-1247790"/>
                    <a:lumOff val="-12326"/>
                  </a:schemeClr>
                </a:solidFill>
                <a:latin typeface="Marianne"/>
                <a:ea typeface="Marianne"/>
                <a:cs typeface="Marianne"/>
                <a:sym typeface="Marianne"/>
              </a:defRPr>
            </a:pPr>
            <a:endParaRPr/>
          </a:p>
          <a:p>
            <a:pPr algn="just" defTabSz="356615">
              <a:lnSpc>
                <a:spcPct val="100000"/>
              </a:lnSpc>
              <a:defRPr sz="1637" spc="0">
                <a:solidFill>
                  <a:schemeClr val="accent2">
                    <a:hueOff val="192982"/>
                    <a:satOff val="17755"/>
                    <a:lumOff val="-28483"/>
                  </a:schemeClr>
                </a:solidFill>
                <a:latin typeface="Marianne"/>
                <a:ea typeface="Marianne"/>
                <a:cs typeface="Marianne"/>
                <a:sym typeface="Marianne"/>
              </a:defRPr>
            </a:pPr>
            <a:r>
              <a:rPr i="1"/>
              <a:t>Le PEAC de l’élève peut se construire autour de cette ressource. </a:t>
            </a:r>
          </a:p>
        </p:txBody>
      </p:sp>
      <p:pic>
        <p:nvPicPr>
          <p:cNvPr id="317" name="Capture d’écran 2024-10-18 à 16.18.20.png" descr="Capture d’écran 2024-10-18 à 16.18.20.png"/>
          <p:cNvPicPr>
            <a:picLocks noChangeAspect="1"/>
          </p:cNvPicPr>
          <p:nvPr/>
        </p:nvPicPr>
        <p:blipFill>
          <a:blip r:embed="rId2">
            <a:extLst/>
          </a:blip>
          <a:stretch>
            <a:fillRect/>
          </a:stretch>
        </p:blipFill>
        <p:spPr>
          <a:xfrm>
            <a:off x="6164017" y="8328949"/>
            <a:ext cx="3390901" cy="3987801"/>
          </a:xfrm>
          <a:prstGeom prst="rect">
            <a:avLst/>
          </a:prstGeom>
          <a:ln w="12700">
            <a:miter lim="400000"/>
          </a:ln>
        </p:spPr>
      </p:pic>
      <p:pic>
        <p:nvPicPr>
          <p:cNvPr id="318" name="download.jpg" descr="download.jpg"/>
          <p:cNvPicPr>
            <a:picLocks noChangeAspect="1"/>
          </p:cNvPicPr>
          <p:nvPr/>
        </p:nvPicPr>
        <p:blipFill>
          <a:blip r:embed="rId3">
            <a:extLst/>
          </a:blip>
          <a:stretch>
            <a:fillRect/>
          </a:stretch>
        </p:blipFill>
        <p:spPr>
          <a:xfrm>
            <a:off x="19179057" y="6615850"/>
            <a:ext cx="3610151" cy="5100054"/>
          </a:xfrm>
          <a:prstGeom prst="rect">
            <a:avLst/>
          </a:prstGeom>
          <a:ln w="12700">
            <a:miter lim="400000"/>
          </a:ln>
        </p:spPr>
      </p:pic>
      <p:pic>
        <p:nvPicPr>
          <p:cNvPr id="319" name="Tahiti au temps de la reine Pomare COUV.png" descr="Tahiti au temps de la reine Pomare COUV.png"/>
          <p:cNvPicPr>
            <a:picLocks noChangeAspect="1"/>
          </p:cNvPicPr>
          <p:nvPr/>
        </p:nvPicPr>
        <p:blipFill>
          <a:blip r:embed="rId4">
            <a:extLst/>
          </a:blip>
          <a:stretch>
            <a:fillRect/>
          </a:stretch>
        </p:blipFill>
        <p:spPr>
          <a:xfrm>
            <a:off x="1536899" y="7384936"/>
            <a:ext cx="3093346" cy="4804868"/>
          </a:xfrm>
          <a:prstGeom prst="rect">
            <a:avLst/>
          </a:prstGeom>
          <a:ln w="12700">
            <a:miter lim="400000"/>
          </a:ln>
        </p:spPr>
      </p:pic>
      <p:sp>
        <p:nvSpPr>
          <p:cNvPr id="320" name="Une ressource accessible en ligne:…"/>
          <p:cNvSpPr txBox="1"/>
          <p:nvPr/>
        </p:nvSpPr>
        <p:spPr>
          <a:xfrm>
            <a:off x="1052232" y="6301301"/>
            <a:ext cx="4062680" cy="66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b="1" i="1">
                <a:solidFill>
                  <a:schemeClr val="accent2">
                    <a:hueOff val="192982"/>
                    <a:satOff val="17755"/>
                    <a:lumOff val="-28483"/>
                  </a:schemeClr>
                </a:solidFill>
              </a:defRPr>
            </a:pPr>
            <a:r>
              <a:t>Une ressource accessible en ligne: </a:t>
            </a:r>
          </a:p>
          <a:p>
            <a:pPr>
              <a:defRPr sz="1800">
                <a:solidFill>
                  <a:schemeClr val="accent2">
                    <a:hueOff val="192982"/>
                    <a:satOff val="17755"/>
                    <a:lumOff val="-28483"/>
                  </a:schemeClr>
                </a:solidFill>
              </a:defRPr>
            </a:pPr>
            <a:r>
              <a:rPr u="sng">
                <a:hlinkClick r:id="rId5"/>
              </a:rPr>
              <a:t>https://books.openedition.org/sdo/914</a:t>
            </a:r>
          </a:p>
        </p:txBody>
      </p:sp>
      <p:sp>
        <p:nvSpPr>
          <p:cNvPr id="321" name="Une ressource accessible en ligne:…"/>
          <p:cNvSpPr txBox="1"/>
          <p:nvPr/>
        </p:nvSpPr>
        <p:spPr>
          <a:xfrm>
            <a:off x="7822258" y="5635022"/>
            <a:ext cx="4390816"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1200" i="1">
                <a:solidFill>
                  <a:schemeClr val="accent2">
                    <a:hueOff val="192982"/>
                    <a:satOff val="17755"/>
                    <a:lumOff val="-28483"/>
                  </a:schemeClr>
                </a:solidFill>
                <a:latin typeface="Avenir Heavy"/>
                <a:ea typeface="Avenir Heavy"/>
                <a:cs typeface="Avenir Heavy"/>
                <a:sym typeface="Avenir Heavy"/>
              </a:defRPr>
            </a:pPr>
            <a:r>
              <a:t>Une ressource accessible en ligne: </a:t>
            </a:r>
          </a:p>
          <a:p>
            <a:pPr>
              <a:defRPr sz="1200">
                <a:solidFill>
                  <a:schemeClr val="accent2">
                    <a:hueOff val="192982"/>
                    <a:satOff val="17755"/>
                    <a:lumOff val="-28483"/>
                  </a:schemeClr>
                </a:solidFill>
                <a:latin typeface="Avenir Book"/>
                <a:ea typeface="Avenir Book"/>
                <a:cs typeface="Avenir Book"/>
                <a:sym typeface="Avenir Book"/>
              </a:defRPr>
            </a:pPr>
            <a:r>
              <a:t>https://gallica.bnf.fr/ark:/12148/bpt6k2069529/f4.item</a:t>
            </a:r>
          </a:p>
        </p:txBody>
      </p:sp>
      <p:pic>
        <p:nvPicPr>
          <p:cNvPr id="322" name="Le_mariage_de_Loti___[...]Loti_Pierre_bpt6k2069529.jpg" descr="Le_mariage_de_Loti___[...]Loti_Pierre_bpt6k2069529.jpg"/>
          <p:cNvPicPr>
            <a:picLocks noChangeAspect="1"/>
          </p:cNvPicPr>
          <p:nvPr/>
        </p:nvPicPr>
        <p:blipFill>
          <a:blip r:embed="rId6">
            <a:extLst/>
          </a:blip>
          <a:stretch>
            <a:fillRect/>
          </a:stretch>
        </p:blipFill>
        <p:spPr>
          <a:xfrm>
            <a:off x="13084512" y="3539905"/>
            <a:ext cx="3610177" cy="5224884"/>
          </a:xfrm>
          <a:prstGeom prst="rect">
            <a:avLst/>
          </a:prstGeom>
          <a:ln w="12700">
            <a:miter lim="400000"/>
          </a:ln>
        </p:spPr>
      </p:pic>
      <p:pic>
        <p:nvPicPr>
          <p:cNvPr id="323" name="La_reine_Pomaré_jouant_aux_cartes_avec_son_mari._Engraving_by_Pierre_Loti_from_the_newspaper_Le_Monde_illustré,_1877.jpg" descr="La_reine_Pomaré_jouant_aux_cartes_avec_son_mari._Engraving_by_Pierre_Loti_from_the_newspaper_Le_Monde_illustré,_1877.jpg"/>
          <p:cNvPicPr>
            <a:picLocks noChangeAspect="1"/>
          </p:cNvPicPr>
          <p:nvPr/>
        </p:nvPicPr>
        <p:blipFill>
          <a:blip r:embed="rId7">
            <a:extLst/>
          </a:blip>
          <a:stretch>
            <a:fillRect/>
          </a:stretch>
        </p:blipFill>
        <p:spPr>
          <a:xfrm>
            <a:off x="17566324" y="1127125"/>
            <a:ext cx="4607844" cy="3390900"/>
          </a:xfrm>
          <a:prstGeom prst="rect">
            <a:avLst/>
          </a:prstGeom>
          <a:ln w="12700">
            <a:miter lim="400000"/>
          </a:ln>
        </p:spPr>
      </p:pic>
      <p:sp>
        <p:nvSpPr>
          <p:cNvPr id="324" name="La reine Pomaré jouant aux cartes avec son mari.…"/>
          <p:cNvSpPr txBox="1"/>
          <p:nvPr/>
        </p:nvSpPr>
        <p:spPr>
          <a:xfrm>
            <a:off x="15840852" y="4752854"/>
            <a:ext cx="6386487"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defRPr sz="1330" b="1">
                <a:solidFill>
                  <a:schemeClr val="accent2">
                    <a:hueOff val="192982"/>
                    <a:satOff val="17755"/>
                    <a:lumOff val="-28483"/>
                  </a:schemeClr>
                </a:solidFill>
                <a:latin typeface="Helvetica"/>
                <a:ea typeface="Helvetica"/>
                <a:cs typeface="Helvetica"/>
                <a:sym typeface="Helvetica"/>
              </a:defRPr>
            </a:pPr>
            <a:r>
              <a:t>La reine Pomaré jouant aux cartes avec son mari. </a:t>
            </a:r>
          </a:p>
          <a:p>
            <a:pPr defTabSz="457200">
              <a:defRPr sz="1330">
                <a:solidFill>
                  <a:schemeClr val="accent2">
                    <a:hueOff val="192982"/>
                    <a:satOff val="17755"/>
                    <a:lumOff val="-28483"/>
                  </a:schemeClr>
                </a:solidFill>
                <a:latin typeface="Helvetica"/>
                <a:ea typeface="Helvetica"/>
                <a:cs typeface="Helvetica"/>
                <a:sym typeface="Helvetica"/>
              </a:defRPr>
            </a:pPr>
            <a:r>
              <a:t>Engraving by Pierre Loti from the newspaper </a:t>
            </a:r>
            <a:r>
              <a:rPr i="1"/>
              <a:t>Le Monde illustré</a:t>
            </a:r>
            <a:r>
              <a:t>, 1877, Vol. 2, p. 364.</a:t>
            </a:r>
          </a:p>
        </p:txBody>
      </p:sp>
      <p:pic>
        <p:nvPicPr>
          <p:cNvPr id="325" name="IMG_5260.jpeg" descr="IMG_5260.jpeg"/>
          <p:cNvPicPr>
            <a:picLocks noChangeAspect="1"/>
          </p:cNvPicPr>
          <p:nvPr/>
        </p:nvPicPr>
        <p:blipFill>
          <a:blip r:embed="rId8">
            <a:extLst/>
          </a:blip>
          <a:stretch>
            <a:fillRect/>
          </a:stretch>
        </p:blipFill>
        <p:spPr>
          <a:xfrm>
            <a:off x="15535462" y="6477745"/>
            <a:ext cx="3093346" cy="4415734"/>
          </a:xfrm>
          <a:prstGeom prst="rect">
            <a:avLst/>
          </a:prstGeom>
          <a:ln w="12700">
            <a:miter lim="400000"/>
          </a:ln>
        </p:spPr>
      </p:pic>
      <p:sp>
        <p:nvSpPr>
          <p:cNvPr id="326" name="Portrait de la reine Pomare-…"/>
          <p:cNvSpPr txBox="1"/>
          <p:nvPr/>
        </p:nvSpPr>
        <p:spPr>
          <a:xfrm>
            <a:off x="6379168" y="7335249"/>
            <a:ext cx="2960599" cy="736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defRPr sz="1800">
                <a:solidFill>
                  <a:schemeClr val="accent2">
                    <a:hueOff val="192982"/>
                    <a:satOff val="17755"/>
                    <a:lumOff val="-28483"/>
                  </a:schemeClr>
                </a:solidFill>
                <a:latin typeface="Avenir Light"/>
                <a:ea typeface="Avenir Light"/>
                <a:cs typeface="Avenir Light"/>
                <a:sym typeface="Avenir Light"/>
              </a:defRPr>
            </a:pPr>
            <a:r>
              <a:t>Portrait de la reine Pomare- </a:t>
            </a:r>
          </a:p>
          <a:p>
            <a:pPr defTabSz="457200">
              <a:defRPr sz="1800">
                <a:solidFill>
                  <a:schemeClr val="accent2">
                    <a:hueOff val="192982"/>
                    <a:satOff val="17755"/>
                    <a:lumOff val="-28483"/>
                  </a:schemeClr>
                </a:solidFill>
                <a:latin typeface="Avenir Light"/>
                <a:ea typeface="Avenir Light"/>
                <a:cs typeface="Avenir Light"/>
                <a:sym typeface="Avenir Light"/>
              </a:defRPr>
            </a:pPr>
            <a:r>
              <a:t>Charles Giraud ©MTI</a:t>
            </a:r>
          </a:p>
        </p:txBody>
      </p:sp>
      <p:sp>
        <p:nvSpPr>
          <p:cNvPr id="327" name="Pomare IV, c. 1863, photograph by F. Pierson"/>
          <p:cNvSpPr txBox="1"/>
          <p:nvPr/>
        </p:nvSpPr>
        <p:spPr>
          <a:xfrm>
            <a:off x="10601569" y="11978651"/>
            <a:ext cx="4606977" cy="41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defRPr sz="1800" u="sng">
                <a:solidFill>
                  <a:schemeClr val="accent2">
                    <a:hueOff val="192982"/>
                    <a:satOff val="17755"/>
                    <a:lumOff val="-28483"/>
                  </a:schemeClr>
                </a:solidFill>
                <a:latin typeface="Avenir Light"/>
                <a:ea typeface="Avenir Light"/>
                <a:cs typeface="Avenir Light"/>
                <a:sym typeface="Avenir Light"/>
                <a:hlinkClick r:id="rId9"/>
              </a:defRPr>
            </a:lvl1pPr>
          </a:lstStyle>
          <a:p>
            <a:pPr>
              <a:defRPr u="none"/>
            </a:pPr>
            <a:r>
              <a:rPr u="sng">
                <a:hlinkClick r:id="rId9"/>
              </a:rPr>
              <a:t>Pomare IV, c. 1863, photograph by F. Pierson</a:t>
            </a:r>
          </a:p>
        </p:txBody>
      </p:sp>
      <p:pic>
        <p:nvPicPr>
          <p:cNvPr id="328" name="710px-Pomare_IV,_c._1863,_photograph_by_F._Pierson.jpg" descr="710px-Pomare_IV,_c._1863,_photograph_by_F._Pierson.jpg"/>
          <p:cNvPicPr>
            <a:picLocks noChangeAspect="1"/>
          </p:cNvPicPr>
          <p:nvPr/>
        </p:nvPicPr>
        <p:blipFill>
          <a:blip r:embed="rId10">
            <a:extLst/>
          </a:blip>
          <a:stretch>
            <a:fillRect/>
          </a:stretch>
        </p:blipFill>
        <p:spPr>
          <a:xfrm>
            <a:off x="11636471" y="7386042"/>
            <a:ext cx="2537172" cy="4288180"/>
          </a:xfrm>
          <a:prstGeom prst="rect">
            <a:avLst/>
          </a:prstGeom>
          <a:ln w="12700">
            <a:miter lim="400000"/>
          </a:ln>
        </p:spPr>
      </p:pic>
      <p:sp>
        <p:nvSpPr>
          <p:cNvPr id="329" name="La dernière reine de Tahiti…"/>
          <p:cNvSpPr txBox="1"/>
          <p:nvPr/>
        </p:nvSpPr>
        <p:spPr>
          <a:xfrm>
            <a:off x="19881893" y="11934201"/>
            <a:ext cx="2204480" cy="508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defRPr sz="1330" b="1">
                <a:solidFill>
                  <a:schemeClr val="accent2">
                    <a:hueOff val="192982"/>
                    <a:satOff val="17755"/>
                    <a:lumOff val="-28483"/>
                  </a:schemeClr>
                </a:solidFill>
                <a:latin typeface="Helvetica"/>
                <a:ea typeface="Helvetica"/>
                <a:cs typeface="Helvetica"/>
                <a:sym typeface="Helvetica"/>
              </a:defRPr>
            </a:pPr>
            <a:r>
              <a:t>La dernière reine de Tahiti</a:t>
            </a:r>
          </a:p>
          <a:p>
            <a:pPr defTabSz="457200">
              <a:defRPr sz="1330">
                <a:solidFill>
                  <a:schemeClr val="accent2">
                    <a:hueOff val="192982"/>
                    <a:satOff val="17755"/>
                    <a:lumOff val="-28483"/>
                  </a:schemeClr>
                </a:solidFill>
                <a:latin typeface="Helvetica"/>
                <a:ea typeface="Helvetica"/>
                <a:cs typeface="Helvetica"/>
                <a:sym typeface="Helvetica"/>
              </a:defRPr>
            </a:pPr>
            <a:r>
              <a:t>Téléfilm,  France 2,  2022</a:t>
            </a:r>
          </a:p>
        </p:txBody>
      </p:sp>
      <p:sp>
        <p:nvSpPr>
          <p:cNvPr id="330"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Bol de pâtes pappardelle avec du beurre maître d’hôtel, des noisettes grillées et des lamelles de parmesan" descr="Bol de pâtes pappardelle avec du beurre maître d’hôtel, des noisettes grillées et des lamelles de parmesan"/>
          <p:cNvPicPr>
            <a:picLocks noGrp="1" noChangeAspect="1"/>
          </p:cNvPicPr>
          <p:nvPr>
            <p:ph type="pic" idx="22"/>
          </p:nvPr>
        </p:nvPicPr>
        <p:blipFill>
          <a:blip r:embed="rId2">
            <a:extLst/>
          </a:blip>
          <a:srcRect/>
          <a:stretch>
            <a:fillRect/>
          </a:stretch>
        </p:blipFill>
        <p:spPr>
          <a:xfrm>
            <a:off x="16076575" y="2627074"/>
            <a:ext cx="7529044" cy="5315866"/>
          </a:xfrm>
          <a:prstGeom prst="rect">
            <a:avLst/>
          </a:prstGeom>
        </p:spPr>
      </p:pic>
      <p:sp>
        <p:nvSpPr>
          <p:cNvPr id="333"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
        <p:nvSpPr>
          <p:cNvPr id="334" name="À l’échelon de l’archipel, l’exemple marquisien"/>
          <p:cNvSpPr txBox="1">
            <a:spLocks noGrp="1"/>
          </p:cNvSpPr>
          <p:nvPr>
            <p:ph type="title"/>
          </p:nvPr>
        </p:nvSpPr>
        <p:spPr>
          <a:xfrm>
            <a:off x="540940" y="591870"/>
            <a:ext cx="23302120" cy="2400570"/>
          </a:xfrm>
          <a:prstGeom prst="rect">
            <a:avLst/>
          </a:prstGeom>
        </p:spPr>
        <p:txBody>
          <a:bodyPr/>
          <a:lstStyle>
            <a:lvl1pPr>
              <a:defRPr sz="7700" b="0" i="1" spc="-154">
                <a:latin typeface="Avenir Heavy"/>
                <a:ea typeface="Avenir Heavy"/>
                <a:cs typeface="Avenir Heavy"/>
                <a:sym typeface="Avenir Heavy"/>
              </a:defRPr>
            </a:lvl1pPr>
          </a:lstStyle>
          <a:p>
            <a:r>
              <a:t>À l’échelon de l’archipel, l’exemple marquisien</a:t>
            </a:r>
          </a:p>
        </p:txBody>
      </p:sp>
      <p:pic>
        <p:nvPicPr>
          <p:cNvPr id="335" name="Bol de pâtes pappardelle avec du beurre maître d’hôtel, des noisettes grillées et des lamelles de parmesan" descr="Bol de pâtes pappardelle avec du beurre maître d’hôtel, des noisettes grillées et des lamelles de parmesan"/>
          <p:cNvPicPr>
            <a:picLocks noChangeAspect="1"/>
          </p:cNvPicPr>
          <p:nvPr/>
        </p:nvPicPr>
        <p:blipFill>
          <a:blip r:embed="rId3">
            <a:extLst/>
          </a:blip>
          <a:srcRect/>
          <a:stretch>
            <a:fillRect/>
          </a:stretch>
        </p:blipFill>
        <p:spPr>
          <a:xfrm>
            <a:off x="1418519" y="2749130"/>
            <a:ext cx="6357788" cy="3822722"/>
          </a:xfrm>
          <a:prstGeom prst="rect">
            <a:avLst/>
          </a:prstGeom>
          <a:ln w="12700">
            <a:miter lim="400000"/>
          </a:ln>
        </p:spPr>
      </p:pic>
      <p:sp>
        <p:nvSpPr>
          <p:cNvPr id="336" name="Dossier de nomination pour inscription…"/>
          <p:cNvSpPr txBox="1"/>
          <p:nvPr/>
        </p:nvSpPr>
        <p:spPr>
          <a:xfrm>
            <a:off x="-224889" y="6847724"/>
            <a:ext cx="12078593" cy="1653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914400">
              <a:defRPr sz="3000">
                <a:solidFill>
                  <a:srgbClr val="000000"/>
                </a:solidFill>
                <a:latin typeface="Avenir Book Oblique"/>
                <a:ea typeface="Avenir Book Oblique"/>
                <a:cs typeface="Avenir Book Oblique"/>
                <a:sym typeface="Avenir Book Oblique"/>
              </a:defRPr>
            </a:pPr>
            <a:r>
              <a:t>Dossier de nomination pour inscription</a:t>
            </a:r>
          </a:p>
          <a:p>
            <a:pPr defTabSz="914400">
              <a:defRPr sz="3000">
                <a:solidFill>
                  <a:srgbClr val="000000"/>
                </a:solidFill>
                <a:latin typeface="Avenir Book Oblique"/>
                <a:ea typeface="Avenir Book Oblique"/>
                <a:cs typeface="Avenir Book Oblique"/>
                <a:sym typeface="Avenir Book Oblique"/>
              </a:defRPr>
            </a:pPr>
            <a:r>
              <a:t> au Patrimoine mondial auprès de l’UNESCO,</a:t>
            </a:r>
          </a:p>
          <a:p>
            <a:pPr defTabSz="914400">
              <a:defRPr sz="3000">
                <a:solidFill>
                  <a:srgbClr val="000000"/>
                </a:solidFill>
                <a:latin typeface="Avenir Book Oblique"/>
                <a:ea typeface="Avenir Book Oblique"/>
                <a:cs typeface="Avenir Book Oblique"/>
                <a:sym typeface="Avenir Book Oblique"/>
              </a:defRPr>
            </a:pPr>
            <a:r>
              <a:rPr u="sng">
                <a:solidFill>
                  <a:srgbClr val="0563C1"/>
                </a:solidFill>
                <a:uFill>
                  <a:solidFill>
                    <a:srgbClr val="0563C1"/>
                  </a:solidFill>
                </a:uFill>
                <a:hlinkClick r:id="rId4"/>
              </a:rPr>
              <a:t>https://whc.unesco.org/fr/list/1707/documents/</a:t>
            </a:r>
            <a:r>
              <a:t> </a:t>
            </a:r>
          </a:p>
        </p:txBody>
      </p:sp>
      <p:sp>
        <p:nvSpPr>
          <p:cNvPr id="337" name="Le classement UNESCO peut devenir un outil d’enseignement : 759 pages du dossier de nomination qui regorgent de ressources didactisables.…"/>
          <p:cNvSpPr txBox="1">
            <a:spLocks noGrp="1"/>
          </p:cNvSpPr>
          <p:nvPr>
            <p:ph type="body" sz="half" idx="1"/>
          </p:nvPr>
        </p:nvSpPr>
        <p:spPr>
          <a:xfrm>
            <a:off x="1724093" y="8540396"/>
            <a:ext cx="21668440" cy="4357769"/>
          </a:xfrm>
          <a:prstGeom prst="rect">
            <a:avLst/>
          </a:prstGeom>
        </p:spPr>
        <p:txBody>
          <a:bodyPr/>
          <a:lstStyle/>
          <a:p>
            <a:pPr marL="0" indent="0" algn="just" defTabSz="2340805">
              <a:spcBef>
                <a:spcPts val="4300"/>
              </a:spcBef>
              <a:buSzTx/>
              <a:buNone/>
              <a:defRPr sz="4608">
                <a:latin typeface="Avenir Book"/>
                <a:ea typeface="Avenir Book"/>
                <a:cs typeface="Avenir Book"/>
                <a:sym typeface="Avenir Book"/>
              </a:defRPr>
            </a:pPr>
            <a:r>
              <a:t>Le classement UNESCO peut devenir </a:t>
            </a:r>
            <a:r>
              <a:rPr>
                <a:solidFill>
                  <a:schemeClr val="accent5">
                    <a:lumOff val="-29866"/>
                  </a:schemeClr>
                </a:solidFill>
                <a:latin typeface="Avenir Heavy"/>
                <a:ea typeface="Avenir Heavy"/>
                <a:cs typeface="Avenir Heavy"/>
                <a:sym typeface="Avenir Heavy"/>
              </a:rPr>
              <a:t>un outil d’enseignement </a:t>
            </a:r>
            <a:r>
              <a:t>:</a:t>
            </a:r>
            <a:r>
              <a:rPr>
                <a:solidFill>
                  <a:schemeClr val="accent5">
                    <a:lumOff val="-29866"/>
                  </a:schemeClr>
                </a:solidFill>
              </a:rPr>
              <a:t> 759 pages du dossier de nomination </a:t>
            </a:r>
            <a:r>
              <a:t>qui regorgent de ressources didactisables.</a:t>
            </a:r>
          </a:p>
          <a:p>
            <a:pPr marL="0" indent="0" algn="just" defTabSz="2340805">
              <a:spcBef>
                <a:spcPts val="4300"/>
              </a:spcBef>
              <a:buSzTx/>
              <a:buNone/>
              <a:defRPr sz="4608">
                <a:latin typeface="Avenir Book"/>
                <a:ea typeface="Avenir Book"/>
                <a:cs typeface="Avenir Book"/>
                <a:sym typeface="Avenir Book"/>
              </a:defRPr>
            </a:pPr>
            <a:r>
              <a:t>Cette patrimonialisation constitue une </a:t>
            </a:r>
            <a:r>
              <a:rPr>
                <a:solidFill>
                  <a:schemeClr val="accent5">
                    <a:lumOff val="-29866"/>
                  </a:schemeClr>
                </a:solidFill>
                <a:latin typeface="Avenir Heavy"/>
                <a:ea typeface="Avenir Heavy"/>
                <a:cs typeface="Avenir Heavy"/>
                <a:sym typeface="Avenir Heavy"/>
              </a:rPr>
              <a:t>ressource stabilisée</a:t>
            </a:r>
            <a:r>
              <a:t> scientifiquement juste, des cartes, des photographies, des textes, etc… ont été produits et construisent une source majeure de connaissances vérifiées et établies.</a:t>
            </a:r>
          </a:p>
        </p:txBody>
      </p:sp>
      <p:pic>
        <p:nvPicPr>
          <p:cNvPr id="338" name="Bol de pâtes pappardelle avec du beurre maître d’hôtel, des noisettes grillées et des lamelles de parmesan" descr="Bol de pâtes pappardelle avec du beurre maître d’hôtel, des noisettes grillées et des lamelles de parmesan"/>
          <p:cNvPicPr>
            <a:picLocks noChangeAspect="1"/>
          </p:cNvPicPr>
          <p:nvPr/>
        </p:nvPicPr>
        <p:blipFill>
          <a:blip r:embed="rId5">
            <a:extLst/>
          </a:blip>
          <a:srcRect l="1345" r="1345"/>
          <a:stretch>
            <a:fillRect/>
          </a:stretch>
        </p:blipFill>
        <p:spPr>
          <a:xfrm>
            <a:off x="10065940" y="2718399"/>
            <a:ext cx="4252095" cy="4357778"/>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Le bassin-versant, unité territoriale vernaculaire en Polynésie :…"/>
          <p:cNvSpPr txBox="1">
            <a:spLocks noGrp="1"/>
          </p:cNvSpPr>
          <p:nvPr>
            <p:ph type="body" sz="half" idx="1"/>
          </p:nvPr>
        </p:nvSpPr>
        <p:spPr>
          <a:xfrm>
            <a:off x="1120539" y="2723417"/>
            <a:ext cx="12373694" cy="10490209"/>
          </a:xfrm>
          <a:prstGeom prst="rect">
            <a:avLst/>
          </a:prstGeom>
        </p:spPr>
        <p:txBody>
          <a:bodyPr/>
          <a:lstStyle/>
          <a:p>
            <a:pPr marL="333756" indent="-231775" defTabSz="333756">
              <a:lnSpc>
                <a:spcPct val="100000"/>
              </a:lnSpc>
              <a:spcBef>
                <a:spcPts val="800"/>
              </a:spcBef>
              <a:buFont typeface="Times Roman"/>
              <a:defRPr sz="1241">
                <a:latin typeface="Avenir Book"/>
                <a:ea typeface="Avenir Book"/>
                <a:cs typeface="Avenir Book"/>
                <a:sym typeface="Avenir Book"/>
              </a:defRPr>
            </a:pPr>
            <a:endParaRPr/>
          </a:p>
          <a:p>
            <a:pPr marL="0" indent="0" algn="just" defTabSz="1779987">
              <a:spcBef>
                <a:spcPts val="3200"/>
              </a:spcBef>
              <a:buSzTx/>
              <a:buNone/>
              <a:defRPr sz="3139" i="1">
                <a:latin typeface="Avenir Heavy"/>
                <a:ea typeface="Avenir Heavy"/>
                <a:cs typeface="Avenir Heavy"/>
                <a:sym typeface="Avenir Heavy"/>
              </a:defRPr>
            </a:pPr>
            <a:r>
              <a:t>Le bassin-versant, unité territoriale vernaculaire en Polynésie : </a:t>
            </a:r>
          </a:p>
          <a:p>
            <a:pPr marL="0" indent="0" algn="just" defTabSz="1779987">
              <a:spcBef>
                <a:spcPts val="3200"/>
              </a:spcBef>
              <a:buSzTx/>
              <a:buNone/>
              <a:defRPr sz="3139" i="1">
                <a:latin typeface="Avenir Heavy"/>
                <a:ea typeface="Avenir Heavy"/>
                <a:cs typeface="Avenir Heavy"/>
                <a:sym typeface="Avenir Heavy"/>
              </a:defRPr>
            </a:pPr>
            <a:r>
              <a:rPr i="0">
                <a:latin typeface="Avenir Book"/>
                <a:ea typeface="Avenir Book"/>
                <a:cs typeface="Avenir Book"/>
                <a:sym typeface="Avenir Book"/>
              </a:rPr>
              <a:t>À chaque cours d’eau correspond un bassin versant qui est délimité par les crêtes au-delà desquelles les pentes dirigent les gouttes de pluie tombées vers un autre cours d’eau. </a:t>
            </a:r>
            <a:r>
              <a:rPr i="0">
                <a:solidFill>
                  <a:schemeClr val="accent5">
                    <a:lumOff val="-29866"/>
                  </a:schemeClr>
                </a:solidFill>
              </a:rPr>
              <a:t>La logique de ce territoire reflète les premières implantations humaines dans les îles hautes.</a:t>
            </a:r>
            <a:endParaRPr i="0">
              <a:latin typeface="Avenir Book"/>
              <a:ea typeface="Avenir Book"/>
              <a:cs typeface="Avenir Book"/>
              <a:sym typeface="Avenir Book"/>
            </a:endParaRPr>
          </a:p>
          <a:p>
            <a:pPr marL="0" indent="0" algn="just" defTabSz="1779987">
              <a:spcBef>
                <a:spcPts val="3200"/>
              </a:spcBef>
              <a:buSzTx/>
              <a:buNone/>
              <a:defRPr sz="3139" i="1">
                <a:latin typeface="Avenir Heavy"/>
                <a:ea typeface="Avenir Heavy"/>
                <a:cs typeface="Avenir Heavy"/>
                <a:sym typeface="Avenir Heavy"/>
              </a:defRPr>
            </a:pPr>
            <a:r>
              <a:t>Un écosystème patrimonial et un territoire vécu : </a:t>
            </a:r>
          </a:p>
          <a:p>
            <a:pPr marL="0" indent="0" algn="just" defTabSz="1779987">
              <a:spcBef>
                <a:spcPts val="3200"/>
              </a:spcBef>
              <a:buSzTx/>
              <a:buNone/>
              <a:defRPr sz="3139">
                <a:latin typeface="Avenir Book"/>
                <a:ea typeface="Avenir Book"/>
                <a:cs typeface="Avenir Book"/>
                <a:sym typeface="Avenir Book"/>
              </a:defRPr>
            </a:pPr>
            <a:r>
              <a:t>L’</a:t>
            </a:r>
            <a:r>
              <a:rPr>
                <a:solidFill>
                  <a:schemeClr val="accent5">
                    <a:lumOff val="-29866"/>
                  </a:schemeClr>
                </a:solidFill>
                <a:latin typeface="Avenir Heavy"/>
                <a:ea typeface="Avenir Heavy"/>
                <a:cs typeface="Avenir Heavy"/>
                <a:sym typeface="Avenir Heavy"/>
              </a:rPr>
              <a:t>appartenance et l’identité territoriale</a:t>
            </a:r>
            <a:r>
              <a:t> se fondent souvent sur la vallée et se reflètent dans les héritages qui y sont identifiés. Les </a:t>
            </a:r>
            <a:r>
              <a:rPr i="1">
                <a:solidFill>
                  <a:schemeClr val="accent5">
                    <a:lumOff val="-29866"/>
                  </a:schemeClr>
                </a:solidFill>
                <a:latin typeface="Avenir Heavy"/>
                <a:ea typeface="Avenir Heavy"/>
                <a:cs typeface="Avenir Heavy"/>
                <a:sym typeface="Avenir Heavy"/>
              </a:rPr>
              <a:t>pari-pari </a:t>
            </a:r>
            <a:r>
              <a:t>identifient clairement ce territoire, du sommet jusqu’à la passe.</a:t>
            </a:r>
          </a:p>
          <a:p>
            <a:pPr marL="0" indent="0" algn="just" defTabSz="1779987">
              <a:spcBef>
                <a:spcPts val="3200"/>
              </a:spcBef>
              <a:buSzTx/>
              <a:buNone/>
              <a:defRPr sz="3139" i="1">
                <a:latin typeface="Avenir Heavy"/>
                <a:ea typeface="Avenir Heavy"/>
                <a:cs typeface="Avenir Heavy"/>
                <a:sym typeface="Avenir Heavy"/>
              </a:defRPr>
            </a:pPr>
            <a:r>
              <a:rPr i="0">
                <a:latin typeface="Avenir Book"/>
                <a:ea typeface="Avenir Book"/>
                <a:cs typeface="Avenir Book"/>
                <a:sym typeface="Avenir Book"/>
              </a:rPr>
              <a:t>Ainsi, les archéologues ou les historiens, les linguistes identifient chaque vallée par des spécificités du patrimoine matériel et immatériel. </a:t>
            </a:r>
          </a:p>
          <a:p>
            <a:pPr marL="0" indent="0" algn="just" defTabSz="1779987">
              <a:spcBef>
                <a:spcPts val="3200"/>
              </a:spcBef>
              <a:buSzTx/>
              <a:buNone/>
              <a:defRPr sz="3139" i="1">
                <a:latin typeface="Avenir Heavy"/>
                <a:ea typeface="Avenir Heavy"/>
                <a:cs typeface="Avenir Heavy"/>
                <a:sym typeface="Avenir Heavy"/>
              </a:defRPr>
            </a:pPr>
            <a:r>
              <a:rPr i="0">
                <a:latin typeface="Avenir Book"/>
                <a:ea typeface="Avenir Book"/>
                <a:cs typeface="Avenir Book"/>
                <a:sym typeface="Avenir Book"/>
              </a:rPr>
              <a:t>Dans les îles basses, la logique territoriale est également liée aux ressources en eau de la lentille souterraine.</a:t>
            </a:r>
          </a:p>
        </p:txBody>
      </p:sp>
      <p:sp>
        <p:nvSpPr>
          <p:cNvPr id="341"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342" name="À l’échelon du micro-bassin, l’exemple de la vallée de la Fautaua"/>
          <p:cNvSpPr txBox="1">
            <a:spLocks noGrp="1"/>
          </p:cNvSpPr>
          <p:nvPr>
            <p:ph type="title"/>
          </p:nvPr>
        </p:nvSpPr>
        <p:spPr>
          <a:xfrm>
            <a:off x="827474" y="876529"/>
            <a:ext cx="23302119" cy="2305558"/>
          </a:xfrm>
          <a:prstGeom prst="rect">
            <a:avLst/>
          </a:prstGeom>
        </p:spPr>
        <p:txBody>
          <a:bodyPr/>
          <a:lstStyle>
            <a:lvl1pPr defTabSz="1487386">
              <a:defRPr sz="7015" b="0" i="1" spc="-140">
                <a:latin typeface="Avenir Heavy"/>
                <a:ea typeface="Avenir Heavy"/>
                <a:cs typeface="Avenir Heavy"/>
                <a:sym typeface="Avenir Heavy"/>
              </a:defRPr>
            </a:lvl1pPr>
          </a:lstStyle>
          <a:p>
            <a:r>
              <a:t>À l’échelon du micro-bassin, l’exemple de la vallée de la Fautaua</a:t>
            </a:r>
          </a:p>
        </p:txBody>
      </p:sp>
      <p:pic>
        <p:nvPicPr>
          <p:cNvPr id="343" name="Capture d’écran 2025-10-21 à 10.07.52.png" descr="Capture d’écran 2025-10-21 à 10.07.52.png"/>
          <p:cNvPicPr>
            <a:picLocks noChangeAspect="1"/>
          </p:cNvPicPr>
          <p:nvPr/>
        </p:nvPicPr>
        <p:blipFill>
          <a:blip r:embed="rId2">
            <a:extLst/>
          </a:blip>
          <a:stretch>
            <a:fillRect/>
          </a:stretch>
        </p:blipFill>
        <p:spPr>
          <a:xfrm>
            <a:off x="14197885" y="8597505"/>
            <a:ext cx="4953616" cy="3576880"/>
          </a:xfrm>
          <a:prstGeom prst="rect">
            <a:avLst/>
          </a:prstGeom>
          <a:ln w="12700">
            <a:miter lim="400000"/>
          </a:ln>
        </p:spPr>
      </p:pic>
      <p:pic>
        <p:nvPicPr>
          <p:cNvPr id="344" name="Capture d’écran 2025-10-21 à 10.16.28.png" descr="Capture d’écran 2025-10-21 à 10.16.28.png"/>
          <p:cNvPicPr>
            <a:picLocks noChangeAspect="1"/>
          </p:cNvPicPr>
          <p:nvPr/>
        </p:nvPicPr>
        <p:blipFill>
          <a:blip r:embed="rId3">
            <a:extLst/>
          </a:blip>
          <a:stretch>
            <a:fillRect/>
          </a:stretch>
        </p:blipFill>
        <p:spPr>
          <a:xfrm>
            <a:off x="13836325" y="2402118"/>
            <a:ext cx="6925101" cy="4778109"/>
          </a:xfrm>
          <a:prstGeom prst="rect">
            <a:avLst/>
          </a:prstGeom>
          <a:ln w="12700">
            <a:miter lim="400000"/>
          </a:ln>
        </p:spPr>
      </p:pic>
      <p:pic>
        <p:nvPicPr>
          <p:cNvPr id="345" name="IMG_4960.jpeg" descr="IMG_4960.jpeg"/>
          <p:cNvPicPr>
            <a:picLocks noChangeAspect="1"/>
          </p:cNvPicPr>
          <p:nvPr/>
        </p:nvPicPr>
        <p:blipFill>
          <a:blip r:embed="rId4">
            <a:extLst/>
          </a:blip>
          <a:stretch>
            <a:fillRect/>
          </a:stretch>
        </p:blipFill>
        <p:spPr>
          <a:xfrm>
            <a:off x="19855152" y="7638214"/>
            <a:ext cx="4121597" cy="5495462"/>
          </a:xfrm>
          <a:prstGeom prst="rect">
            <a:avLst/>
          </a:prstGeom>
          <a:ln w="12700">
            <a:miter lim="400000"/>
          </a:ln>
        </p:spPr>
      </p:pic>
      <p:sp>
        <p:nvSpPr>
          <p:cNvPr id="346" name="SOURCE : https://www.polynesienne-des-eaux.pf/wp-content/uploads/2020/07/SPE_EAUPOTABLE_V4.pdf"/>
          <p:cNvSpPr txBox="1"/>
          <p:nvPr/>
        </p:nvSpPr>
        <p:spPr>
          <a:xfrm>
            <a:off x="18019535" y="6259017"/>
            <a:ext cx="5931497" cy="11979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t>SOURCE : https://www.polynesienne-des-eaux.pf/wp-content/uploads/2020/07/SPE_EAUPOTABLE_V4.pdf</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Transformer la confrontation en respect • Prévenir la violence en milieu scolaire…"/>
          <p:cNvSpPr txBox="1">
            <a:spLocks noGrp="1"/>
          </p:cNvSpPr>
          <p:nvPr>
            <p:ph type="body" sz="half" idx="1"/>
          </p:nvPr>
        </p:nvSpPr>
        <p:spPr>
          <a:xfrm>
            <a:off x="1407073" y="4127431"/>
            <a:ext cx="9214625" cy="8612072"/>
          </a:xfrm>
          <a:prstGeom prst="rect">
            <a:avLst/>
          </a:prstGeom>
        </p:spPr>
        <p:txBody>
          <a:bodyPr/>
          <a:lstStyle/>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1746">
                <a:latin typeface="Avenir Heavy"/>
                <a:ea typeface="Avenir Heavy"/>
                <a:cs typeface="Avenir Heavy"/>
                <a:sym typeface="Avenir Heavy"/>
              </a:defRPr>
            </a:pPr>
            <a:endParaRPr/>
          </a:p>
          <a:p>
            <a:pPr marL="0" indent="0" algn="ctr"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482">
                <a:solidFill>
                  <a:schemeClr val="accent5">
                    <a:lumOff val="-29866"/>
                  </a:schemeClr>
                </a:solidFill>
                <a:latin typeface="Avenir Heavy"/>
                <a:ea typeface="Avenir Heavy"/>
                <a:cs typeface="Avenir Heavy"/>
                <a:sym typeface="Avenir Heavy"/>
              </a:defRPr>
            </a:pPr>
            <a:r>
              <a:t>Transformer la confrontation en respect • Prévenir la violence en milieu scolaire</a:t>
            </a:r>
          </a:p>
          <a:p>
            <a:pPr marL="0" indent="0" algn="ctr"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Heavy"/>
                <a:ea typeface="Avenir Heavy"/>
                <a:cs typeface="Avenir Heavy"/>
                <a:sym typeface="Avenir Heavy"/>
              </a:defRPr>
            </a:pPr>
            <a:endParaRPr/>
          </a:p>
          <a:p>
            <a:pPr marL="0" indent="0" algn="just"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Ce projet prend appui sur la </a:t>
            </a:r>
            <a:r>
              <a:rPr>
                <a:solidFill>
                  <a:schemeClr val="accent2">
                    <a:hueOff val="192982"/>
                    <a:satOff val="17755"/>
                    <a:lumOff val="-28483"/>
                  </a:schemeClr>
                </a:solidFill>
                <a:latin typeface="Avenir Heavy"/>
                <a:ea typeface="Avenir Heavy"/>
                <a:cs typeface="Avenir Heavy"/>
                <a:sym typeface="Avenir Heavy"/>
              </a:rPr>
              <a:t>légende polynésienne des jumeaux Ata et Tu à Hauiti,</a:t>
            </a:r>
            <a:r>
              <a:t> lieu ancré dans l’histoire et la mémoire collective de Tefana. Cette légende raconte comment une lutte ludique dégénère en violence irréversible, menant à la mort des protagonistes. </a:t>
            </a:r>
          </a:p>
          <a:p>
            <a:pPr marL="0" indent="0" algn="just"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endParaRPr/>
          </a:p>
          <a:p>
            <a:pPr marL="0" indent="0" algn="just"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rPr>
                <a:latin typeface="Avenir Book Oblique"/>
                <a:ea typeface="Avenir Book Oblique"/>
                <a:cs typeface="Avenir Book Oblique"/>
                <a:sym typeface="Avenir Book Oblique"/>
              </a:rPr>
              <a:t>Message à transmettre aux élèves </a:t>
            </a:r>
            <a:r>
              <a:t>: On peut se confronter sans se détruire. La force n’est pas dans le coup porté, mais dans la maîtrise de soi.</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Oblique"/>
                <a:ea typeface="Avenir Book Oblique"/>
                <a:cs typeface="Avenir Book Oblique"/>
                <a:sym typeface="Avenir Book Oblique"/>
              </a:defRPr>
            </a:pPr>
            <a:endParaRP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Ce projet permet d’aborder une problématique actuelle dans les établissements : la gestion des conflits, l’emportement, le passage de l’amusement à la violence.</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Oblique"/>
                <a:ea typeface="Avenir Book Oblique"/>
                <a:cs typeface="Avenir Book Oblique"/>
                <a:sym typeface="Avenir Book Oblique"/>
              </a:defRPr>
            </a:pPr>
            <a:endParaRP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Heavy"/>
                <a:ea typeface="Avenir Heavy"/>
                <a:cs typeface="Avenir Heavy"/>
                <a:sym typeface="Avenir Heavy"/>
              </a:defRPr>
            </a:pPr>
            <a:r>
              <a:t>Objectifs</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Prévenir la violence en milieu scolaire : une politique locale de climat scolaire</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Mise en œuvre d’un parcours citoyen concret</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Mobilisation des élèves comme acteurs et non spectateurs</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Construire une culture du dialogue, du respect et du contrôle de soi</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Valoriser l'identité polynésienne comme support de sens</a:t>
            </a:r>
          </a:p>
          <a:p>
            <a:pPr marL="0" indent="0" defTabSz="914400">
              <a:lnSpc>
                <a:spcPct val="100000"/>
              </a:lnSpc>
              <a:spcBef>
                <a:spcPts val="0"/>
              </a:spcBef>
              <a:buSzTx/>
              <a:buNone/>
              <a:tabLst>
                <a:tab pos="254000" algn="l"/>
                <a:tab pos="508000" algn="l"/>
                <a:tab pos="774700" algn="l"/>
                <a:tab pos="1028700" algn="l"/>
                <a:tab pos="1295400" algn="l"/>
                <a:tab pos="1549400" algn="l"/>
                <a:tab pos="1816100" algn="l"/>
                <a:tab pos="2070100" algn="l"/>
                <a:tab pos="2324100" algn="l"/>
                <a:tab pos="2590800" algn="l"/>
                <a:tab pos="2844800" algn="l"/>
                <a:tab pos="3111500" algn="l"/>
              </a:tabLst>
              <a:defRPr sz="2044">
                <a:latin typeface="Avenir Book"/>
                <a:ea typeface="Avenir Book"/>
                <a:cs typeface="Avenir Book"/>
                <a:sym typeface="Avenir Book"/>
              </a:defRPr>
            </a:pPr>
            <a:r>
              <a:t>• Mobiliser des compétences professionnelles réelles et évaluables</a:t>
            </a:r>
          </a:p>
        </p:txBody>
      </p:sp>
      <p:sp>
        <p:nvSpPr>
          <p:cNvPr id="349"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350" name="À l’échelon de l’établissement,…"/>
          <p:cNvSpPr txBox="1">
            <a:spLocks noGrp="1"/>
          </p:cNvSpPr>
          <p:nvPr>
            <p:ph type="title"/>
          </p:nvPr>
        </p:nvSpPr>
        <p:spPr>
          <a:xfrm>
            <a:off x="1973608" y="639376"/>
            <a:ext cx="21321232" cy="3410279"/>
          </a:xfrm>
          <a:prstGeom prst="rect">
            <a:avLst/>
          </a:prstGeom>
        </p:spPr>
        <p:txBody>
          <a:bodyPr/>
          <a:lstStyle/>
          <a:p>
            <a:pPr defTabSz="1658070">
              <a:defRPr sz="8704" b="0" i="1" spc="-174">
                <a:latin typeface="Avenir Heavy"/>
                <a:ea typeface="Avenir Heavy"/>
                <a:cs typeface="Avenir Heavy"/>
                <a:sym typeface="Avenir Heavy"/>
              </a:defRPr>
            </a:pPr>
            <a:r>
              <a:t>À l’échelon de l’établissement, </a:t>
            </a:r>
          </a:p>
          <a:p>
            <a:pPr defTabSz="1658070">
              <a:defRPr sz="8704" b="0" i="1" spc="-174">
                <a:latin typeface="Avenir Heavy"/>
                <a:ea typeface="Avenir Heavy"/>
                <a:cs typeface="Avenir Heavy"/>
                <a:sym typeface="Avenir Heavy"/>
              </a:defRPr>
            </a:pPr>
            <a:r>
              <a:t>construction identitaire et réussite scolaire </a:t>
            </a:r>
          </a:p>
        </p:txBody>
      </p:sp>
      <p:sp>
        <p:nvSpPr>
          <p:cNvPr id="351" name="SOURCE : restitution d’un groupe de travail T1, octobre 2025, formation continuée"/>
          <p:cNvSpPr txBox="1"/>
          <p:nvPr/>
        </p:nvSpPr>
        <p:spPr>
          <a:xfrm>
            <a:off x="12831259" y="12689099"/>
            <a:ext cx="11344352"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000000"/>
                </a:solidFill>
              </a:defRPr>
            </a:lvl1pPr>
          </a:lstStyle>
          <a:p>
            <a:r>
              <a:t>SOURCE : restitution d’un groupe de travail T1, octobre 2025, formation continuée</a:t>
            </a:r>
          </a:p>
        </p:txBody>
      </p:sp>
      <p:pic>
        <p:nvPicPr>
          <p:cNvPr id="352" name="Capture d’écran 2025-11-23 à 17.25.20.png" descr="Capture d’écran 2025-11-23 à 17.25.20.png"/>
          <p:cNvPicPr>
            <a:picLocks noChangeAspect="1"/>
          </p:cNvPicPr>
          <p:nvPr/>
        </p:nvPicPr>
        <p:blipFill>
          <a:blip r:embed="rId2">
            <a:extLst/>
          </a:blip>
          <a:stretch>
            <a:fillRect/>
          </a:stretch>
        </p:blipFill>
        <p:spPr>
          <a:xfrm>
            <a:off x="11955084" y="3733892"/>
            <a:ext cx="9055919" cy="5476565"/>
          </a:xfrm>
          <a:prstGeom prst="rect">
            <a:avLst/>
          </a:prstGeom>
          <a:ln w="12700">
            <a:miter lim="400000"/>
          </a:ln>
        </p:spPr>
      </p:pic>
      <p:sp>
        <p:nvSpPr>
          <p:cNvPr id="353" name="SOURCE : https://www.ebooks.education.pf/wp-content/ebooks/albums/NA-MAEHAA-NO-FAAA/25/"/>
          <p:cNvSpPr txBox="1"/>
          <p:nvPr/>
        </p:nvSpPr>
        <p:spPr>
          <a:xfrm>
            <a:off x="13715736" y="9256452"/>
            <a:ext cx="8468802" cy="8296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t>SOURCE : </a:t>
            </a:r>
            <a:r>
              <a:rPr u="sng">
                <a:hlinkClick r:id="rId3"/>
              </a:rPr>
              <a:t>https://www.ebooks.education.pf/wp-content/ebooks/albums/NA-MAEHAA-NO-FAAA/25/</a:t>
            </a:r>
            <a:r>
              <a:t> </a:t>
            </a:r>
          </a:p>
        </p:txBody>
      </p:sp>
      <p:sp>
        <p:nvSpPr>
          <p:cNvPr id="354" name="Enseignement du reo tahiti intégré :…"/>
          <p:cNvSpPr txBox="1"/>
          <p:nvPr/>
        </p:nvSpPr>
        <p:spPr>
          <a:xfrm>
            <a:off x="12924441" y="10473208"/>
            <a:ext cx="10778808" cy="1828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a:solidFill>
                  <a:srgbClr val="000000"/>
                </a:solidFill>
                <a:latin typeface="Avenir Heavy"/>
                <a:ea typeface="Avenir Heavy"/>
                <a:cs typeface="Avenir Heavy"/>
                <a:sym typeface="Avenir Heavy"/>
              </a:defRPr>
            </a:pPr>
            <a:r>
              <a:t>Enseignement du reo tahiti intégré : </a:t>
            </a:r>
          </a:p>
          <a:p>
            <a:pPr algn="l"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a:solidFill>
                  <a:srgbClr val="000000"/>
                </a:solidFill>
                <a:latin typeface="Avenir Book"/>
                <a:ea typeface="Avenir Book"/>
                <a:cs typeface="Avenir Book"/>
                <a:sym typeface="Avenir Book"/>
              </a:defRPr>
            </a:pPr>
            <a:r>
              <a:t>• Noms des lieux et personnages expliqués et prononcés correctement</a:t>
            </a:r>
          </a:p>
          <a:p>
            <a:pPr algn="l"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a:solidFill>
                  <a:srgbClr val="000000"/>
                </a:solidFill>
                <a:latin typeface="Avenir Book Oblique"/>
                <a:ea typeface="Avenir Book Oblique"/>
                <a:cs typeface="Avenir Book Oblique"/>
                <a:sym typeface="Avenir Book Oblique"/>
              </a:defRPr>
            </a:pPr>
            <a:r>
              <a:rPr>
                <a:latin typeface="Avenir Book"/>
                <a:ea typeface="Avenir Book"/>
                <a:cs typeface="Avenir Book"/>
                <a:sym typeface="Avenir Book"/>
              </a:rPr>
              <a:t>• Atelier lexical autour de </a:t>
            </a:r>
            <a:r>
              <a:t>hau, riri, taero, tairururaa, faa respect, faa noanoa</a:t>
            </a:r>
          </a:p>
          <a:p>
            <a:pPr algn="l"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500">
                <a:solidFill>
                  <a:srgbClr val="000000"/>
                </a:solidFill>
                <a:latin typeface="Avenir Book Oblique"/>
                <a:ea typeface="Avenir Book Oblique"/>
                <a:cs typeface="Avenir Book Oblique"/>
                <a:sym typeface="Avenir Book Oblique"/>
              </a:defRPr>
            </a:pPr>
            <a:r>
              <a:rPr>
                <a:latin typeface="Avenir Book"/>
                <a:ea typeface="Avenir Book"/>
                <a:cs typeface="Avenir Book"/>
                <a:sym typeface="Avenir Book"/>
              </a:rPr>
              <a:t>• Atelier lexical autour de </a:t>
            </a:r>
            <a:r>
              <a:t>hau, riri, taero, tairururaa, faa respect, faa noanoa</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a:p>
        </p:txBody>
      </p:sp>
      <p:sp>
        <p:nvSpPr>
          <p:cNvPr id="357" name="Disciplines et Rattachements aux Programmes"/>
          <p:cNvSpPr txBox="1"/>
          <p:nvPr/>
        </p:nvSpPr>
        <p:spPr>
          <a:xfrm>
            <a:off x="8193664" y="924914"/>
            <a:ext cx="11093705" cy="12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000" i="1">
                <a:solidFill>
                  <a:schemeClr val="accent5">
                    <a:lumOff val="-29866"/>
                  </a:schemeClr>
                </a:solidFill>
                <a:latin typeface="Avenir Heavy"/>
                <a:ea typeface="Avenir Heavy"/>
                <a:cs typeface="Avenir Heavy"/>
                <a:sym typeface="Avenir Heavy"/>
              </a:defRPr>
            </a:lvl1pPr>
          </a:lstStyle>
          <a:p>
            <a:r>
              <a:t>Disciplines et Rattachements aux Programmes</a:t>
            </a:r>
          </a:p>
        </p:txBody>
      </p:sp>
      <p:sp>
        <p:nvSpPr>
          <p:cNvPr id="358" name="PROJET OBLIGATOIRE POUR TOUS LES NIVEAUX DANS TOUTES LES SÉRIES…"/>
          <p:cNvSpPr txBox="1"/>
          <p:nvPr/>
        </p:nvSpPr>
        <p:spPr>
          <a:xfrm>
            <a:off x="899846" y="1987549"/>
            <a:ext cx="14182204" cy="9740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1" algn="just">
              <a:defRPr>
                <a:solidFill>
                  <a:srgbClr val="000000"/>
                </a:solidFill>
                <a:latin typeface="Avenir Heavy"/>
                <a:ea typeface="Avenir Heavy"/>
                <a:cs typeface="Avenir Heavy"/>
                <a:sym typeface="Avenir Heavy"/>
              </a:defRPr>
            </a:pPr>
            <a:r>
              <a:t>PROJET OBLIGATOIRE POUR TOUS LES NIVEAUX DANS TOUTES LES SÉRIES</a:t>
            </a:r>
          </a:p>
          <a:p>
            <a:pPr algn="just">
              <a:defRPr>
                <a:solidFill>
                  <a:srgbClr val="000000"/>
                </a:solidFill>
                <a:latin typeface="Avenir Heavy"/>
                <a:ea typeface="Avenir Heavy"/>
                <a:cs typeface="Avenir Heavy"/>
                <a:sym typeface="Avenir Heavy"/>
              </a:defRPr>
            </a:pPr>
            <a:endParaRPr/>
          </a:p>
          <a:p>
            <a:pPr algn="just">
              <a:defRPr>
                <a:solidFill>
                  <a:srgbClr val="000000"/>
                </a:solidFill>
                <a:latin typeface="Avenir Heavy"/>
                <a:ea typeface="Avenir Heavy"/>
                <a:cs typeface="Avenir Heavy"/>
                <a:sym typeface="Avenir Heavy"/>
              </a:defRPr>
            </a:pPr>
            <a:r>
              <a:t>PROPOSITON DE DÉROULEMENT SYNTHÉTIQUE :</a:t>
            </a:r>
          </a:p>
          <a:p>
            <a:pPr algn="just">
              <a:defRPr>
                <a:solidFill>
                  <a:srgbClr val="000000"/>
                </a:solidFill>
                <a:latin typeface="Avenir Heavy"/>
                <a:ea typeface="Avenir Heavy"/>
                <a:cs typeface="Avenir Heavy"/>
                <a:sym typeface="Avenir Heavy"/>
              </a:defRPr>
            </a:pPr>
            <a:endParaRPr/>
          </a:p>
          <a:p>
            <a:pPr algn="just">
              <a:defRPr>
                <a:solidFill>
                  <a:srgbClr val="000000"/>
                </a:solidFill>
                <a:latin typeface="Avenir Heavy"/>
                <a:ea typeface="Avenir Heavy"/>
                <a:cs typeface="Avenir Heavy"/>
                <a:sym typeface="Avenir Heavy"/>
              </a:defRPr>
            </a:pPr>
            <a:r>
              <a:t>1. Séance d’ouverture en réo et en français : </a:t>
            </a:r>
          </a:p>
          <a:p>
            <a:pPr algn="just">
              <a:defRPr>
                <a:solidFill>
                  <a:srgbClr val="000000"/>
                </a:solidFill>
                <a:latin typeface="Avenir Book"/>
                <a:ea typeface="Avenir Book"/>
                <a:cs typeface="Avenir Book"/>
                <a:sym typeface="Avenir Book"/>
              </a:defRPr>
            </a:pPr>
            <a:r>
              <a:t>Lecture en reo tahiti + explicitation : </a:t>
            </a:r>
            <a:r>
              <a:rPr>
                <a:latin typeface="Avenir Book Oblique"/>
                <a:ea typeface="Avenir Book Oblique"/>
                <a:cs typeface="Avenir Book Oblique"/>
                <a:sym typeface="Avenir Book Oblique"/>
              </a:rPr>
              <a:t>Quand un jeu devient violence ?</a:t>
            </a:r>
          </a:p>
          <a:p>
            <a:pPr algn="just">
              <a:defRPr>
                <a:solidFill>
                  <a:srgbClr val="000000"/>
                </a:solidFill>
                <a:latin typeface="Avenir Book"/>
                <a:ea typeface="Avenir Book"/>
                <a:cs typeface="Avenir Book"/>
                <a:sym typeface="Avenir Book"/>
              </a:defRPr>
            </a:pPr>
            <a:endParaRPr>
              <a:latin typeface="Avenir Book Oblique"/>
              <a:ea typeface="Avenir Book Oblique"/>
              <a:cs typeface="Avenir Book Oblique"/>
              <a:sym typeface="Avenir Book Oblique"/>
            </a:endParaRPr>
          </a:p>
          <a:p>
            <a:pPr algn="just">
              <a:defRPr>
                <a:solidFill>
                  <a:srgbClr val="000000"/>
                </a:solidFill>
                <a:latin typeface="Avenir Heavy"/>
                <a:ea typeface="Avenir Heavy"/>
                <a:cs typeface="Avenir Heavy"/>
                <a:sym typeface="Avenir Heavy"/>
              </a:defRPr>
            </a:pPr>
            <a:r>
              <a:t>2. Analyse &amp; Prévention par intervenants extérieurs :</a:t>
            </a:r>
          </a:p>
          <a:p>
            <a:pPr algn="just">
              <a:defRPr>
                <a:solidFill>
                  <a:srgbClr val="000000"/>
                </a:solidFill>
                <a:latin typeface="Avenir Book"/>
                <a:ea typeface="Avenir Book"/>
                <a:cs typeface="Avenir Book"/>
                <a:sym typeface="Avenir Book"/>
              </a:defRPr>
            </a:pPr>
            <a:r>
              <a:t>o MS : qualification juridique</a:t>
            </a:r>
          </a:p>
          <a:p>
            <a:pPr algn="just">
              <a:defRPr>
                <a:solidFill>
                  <a:srgbClr val="000000"/>
                </a:solidFill>
                <a:latin typeface="Avenir Book"/>
                <a:ea typeface="Avenir Book"/>
                <a:cs typeface="Avenir Book"/>
                <a:sym typeface="Avenir Book"/>
              </a:defRPr>
            </a:pPr>
            <a:r>
              <a:t>o PSE : gestion des émotions</a:t>
            </a:r>
          </a:p>
          <a:p>
            <a:pPr algn="just">
              <a:defRPr>
                <a:solidFill>
                  <a:srgbClr val="000000"/>
                </a:solidFill>
                <a:latin typeface="Avenir Book"/>
                <a:ea typeface="Avenir Book"/>
                <a:cs typeface="Avenir Book"/>
                <a:sym typeface="Avenir Book"/>
              </a:defRPr>
            </a:pPr>
            <a:r>
              <a:t>o Vie scolaire : médiation &amp; parole</a:t>
            </a:r>
          </a:p>
          <a:p>
            <a:pPr algn="just">
              <a:defRPr>
                <a:solidFill>
                  <a:srgbClr val="000000"/>
                </a:solidFill>
                <a:latin typeface="Avenir Book"/>
                <a:ea typeface="Avenir Book"/>
                <a:cs typeface="Avenir Book"/>
                <a:sym typeface="Avenir Book"/>
              </a:defRPr>
            </a:pPr>
            <a:endParaRPr/>
          </a:p>
          <a:p>
            <a:pPr algn="just">
              <a:defRPr>
                <a:solidFill>
                  <a:srgbClr val="000000"/>
                </a:solidFill>
                <a:latin typeface="Avenir Heavy"/>
                <a:ea typeface="Avenir Heavy"/>
                <a:cs typeface="Avenir Heavy"/>
                <a:sym typeface="Avenir Heavy"/>
              </a:defRPr>
            </a:pPr>
            <a:r>
              <a:t>3. Création &amp; Préparation par groupes selon les spécialités :</a:t>
            </a:r>
          </a:p>
          <a:p>
            <a:pPr algn="just">
              <a:defRPr>
                <a:solidFill>
                  <a:srgbClr val="000000"/>
                </a:solidFill>
                <a:latin typeface="Avenir Book"/>
                <a:ea typeface="Avenir Book"/>
                <a:cs typeface="Avenir Book"/>
                <a:sym typeface="Avenir Book"/>
              </a:defRPr>
            </a:pPr>
            <a:r>
              <a:t>o Création &amp; Préparationo Arts appliqués : création visuelle</a:t>
            </a:r>
          </a:p>
          <a:p>
            <a:pPr algn="just">
              <a:defRPr>
                <a:solidFill>
                  <a:srgbClr val="000000"/>
                </a:solidFill>
                <a:latin typeface="Avenir Book"/>
                <a:ea typeface="Avenir Book"/>
                <a:cs typeface="Avenir Book"/>
                <a:sym typeface="Avenir Book"/>
              </a:defRPr>
            </a:pPr>
            <a:r>
              <a:t>o BTS MCO : budget + gestion</a:t>
            </a:r>
          </a:p>
          <a:p>
            <a:pPr algn="just">
              <a:defRPr>
                <a:solidFill>
                  <a:srgbClr val="000000"/>
                </a:solidFill>
                <a:latin typeface="Avenir Book"/>
                <a:ea typeface="Avenir Book"/>
                <a:cs typeface="Avenir Book"/>
                <a:sym typeface="Avenir Book"/>
              </a:defRPr>
            </a:pPr>
            <a:r>
              <a:t>o Bac Pro MCV A : préparation du stand</a:t>
            </a:r>
          </a:p>
          <a:p>
            <a:pPr algn="just">
              <a:defRPr>
                <a:solidFill>
                  <a:srgbClr val="000000"/>
                </a:solidFill>
                <a:latin typeface="Avenir Book"/>
                <a:ea typeface="Avenir Book"/>
                <a:cs typeface="Avenir Book"/>
                <a:sym typeface="Avenir Book"/>
              </a:defRPr>
            </a:pPr>
            <a:endParaRPr/>
          </a:p>
          <a:p>
            <a:pPr algn="just">
              <a:defRPr>
                <a:solidFill>
                  <a:srgbClr val="000000"/>
                </a:solidFill>
                <a:latin typeface="Avenir Heavy"/>
                <a:ea typeface="Avenir Heavy"/>
                <a:cs typeface="Avenir Heavy"/>
                <a:sym typeface="Avenir Heavy"/>
              </a:defRPr>
            </a:pPr>
            <a:r>
              <a:t>4. Événement dans l’établissement : </a:t>
            </a:r>
          </a:p>
          <a:p>
            <a:pPr algn="just">
              <a:defRPr>
                <a:solidFill>
                  <a:srgbClr val="000000"/>
                </a:solidFill>
                <a:latin typeface="Avenir Book"/>
                <a:ea typeface="Avenir Book"/>
                <a:cs typeface="Avenir Book"/>
                <a:sym typeface="Avenir Book"/>
              </a:defRPr>
            </a:pPr>
            <a:r>
              <a:t>« Journée Hauiti : No te riri i te hau »</a:t>
            </a:r>
          </a:p>
          <a:p>
            <a:pPr algn="just">
              <a:defRPr>
                <a:solidFill>
                  <a:srgbClr val="000000"/>
                </a:solidFill>
                <a:latin typeface="Avenir Book"/>
                <a:ea typeface="Avenir Book"/>
                <a:cs typeface="Avenir Book"/>
                <a:sym typeface="Avenir Book"/>
              </a:defRPr>
            </a:pPr>
            <a:r>
              <a:t>o Exposition visuelle</a:t>
            </a:r>
          </a:p>
          <a:p>
            <a:pPr algn="just">
              <a:defRPr>
                <a:solidFill>
                  <a:srgbClr val="000000"/>
                </a:solidFill>
                <a:latin typeface="Avenir Book"/>
                <a:ea typeface="Avenir Book"/>
                <a:cs typeface="Avenir Book"/>
                <a:sym typeface="Avenir Book"/>
              </a:defRPr>
            </a:pPr>
            <a:r>
              <a:t>o Stand d’animation &amp; de sensibilisation</a:t>
            </a:r>
          </a:p>
          <a:p>
            <a:pPr algn="just">
              <a:defRPr>
                <a:solidFill>
                  <a:srgbClr val="000000"/>
                </a:solidFill>
                <a:latin typeface="Avenir Book"/>
                <a:ea typeface="Avenir Book"/>
                <a:cs typeface="Avenir Book"/>
                <a:sym typeface="Avenir Book"/>
              </a:defRPr>
            </a:pPr>
            <a:r>
              <a:t>o Intervention / présence d’associations sportives de sports de combat et des forces de l’ordre</a:t>
            </a:r>
          </a:p>
          <a:p>
            <a:pPr algn="just">
              <a:defRPr>
                <a:solidFill>
                  <a:srgbClr val="000000"/>
                </a:solidFill>
                <a:latin typeface="Avenir Book"/>
                <a:ea typeface="Avenir Book"/>
                <a:cs typeface="Avenir Book"/>
                <a:sym typeface="Avenir Book"/>
              </a:defRPr>
            </a:pPr>
            <a:r>
              <a:t>o Mise en avant des valeurs de respect, retenue, solidarité</a:t>
            </a:r>
          </a:p>
        </p:txBody>
      </p:sp>
      <p:sp>
        <p:nvSpPr>
          <p:cNvPr id="359" name="SOURCE : restitution d’un groupe de travail T1, octobre 2025, formation continuée"/>
          <p:cNvSpPr txBox="1"/>
          <p:nvPr/>
        </p:nvSpPr>
        <p:spPr>
          <a:xfrm>
            <a:off x="12508607" y="12287749"/>
            <a:ext cx="11344352" cy="461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a:solidFill>
                  <a:srgbClr val="000000"/>
                </a:solidFill>
              </a:defRPr>
            </a:lvl1pPr>
          </a:lstStyle>
          <a:p>
            <a:r>
              <a:t>SOURCE : restitution d’un groupe de travail T1, octobre 2025, formation continuée</a:t>
            </a:r>
          </a:p>
        </p:txBody>
      </p:sp>
      <p:pic>
        <p:nvPicPr>
          <p:cNvPr id="360" name="Capture d’écran 2025-11-23 à 16.14.06.png" descr="Capture d’écran 2025-11-23 à 16.14.06.png"/>
          <p:cNvPicPr>
            <a:picLocks noChangeAspect="1"/>
          </p:cNvPicPr>
          <p:nvPr/>
        </p:nvPicPr>
        <p:blipFill>
          <a:blip r:embed="rId2">
            <a:extLst/>
          </a:blip>
          <a:stretch>
            <a:fillRect/>
          </a:stretch>
        </p:blipFill>
        <p:spPr>
          <a:xfrm>
            <a:off x="10927145" y="4282232"/>
            <a:ext cx="13031523" cy="5880077"/>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a:t>
            </a:fld>
            <a:endParaRPr/>
          </a:p>
        </p:txBody>
      </p:sp>
      <p:sp>
        <p:nvSpPr>
          <p:cNvPr id="363" name="Disciplines et rattachements aux Programmes : quelles implications ?"/>
          <p:cNvSpPr txBox="1"/>
          <p:nvPr/>
        </p:nvSpPr>
        <p:spPr>
          <a:xfrm>
            <a:off x="3088721" y="924913"/>
            <a:ext cx="16569437" cy="1231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4000" b="1" i="1">
                <a:solidFill>
                  <a:schemeClr val="accent5">
                    <a:lumOff val="-29866"/>
                  </a:schemeClr>
                </a:solidFill>
                <a:latin typeface="Marianne"/>
                <a:ea typeface="Marianne"/>
                <a:cs typeface="Marianne"/>
                <a:sym typeface="Marianne"/>
              </a:defRPr>
            </a:lvl1pPr>
          </a:lstStyle>
          <a:p>
            <a:r>
              <a:t>Disciplines et rattachements aux Programmes : quelles implications ?</a:t>
            </a:r>
          </a:p>
        </p:txBody>
      </p:sp>
      <p:sp>
        <p:nvSpPr>
          <p:cNvPr id="364" name="Texte"/>
          <p:cNvSpPr txBox="1"/>
          <p:nvPr/>
        </p:nvSpPr>
        <p:spPr>
          <a:xfrm>
            <a:off x="16776948" y="11555666"/>
            <a:ext cx="836677" cy="461367"/>
          </a:xfrm>
          <a:prstGeom prst="rect">
            <a:avLst/>
          </a:prstGeom>
          <a:ln w="12700">
            <a:miter lim="400000"/>
          </a:ln>
        </p:spPr>
        <p:txBody>
          <a:bodyPr wrap="none" lIns="50800" tIns="50800" rIns="50800" bIns="50800" anchor="ctr">
            <a:spAutoFit/>
          </a:bodyPr>
          <a:lstStyle/>
          <a:p>
            <a:pPr>
              <a:defRPr>
                <a:solidFill>
                  <a:srgbClr val="000000"/>
                </a:solidFill>
              </a:defRPr>
            </a:pPr>
            <a:endParaRPr/>
          </a:p>
        </p:txBody>
      </p:sp>
      <p:sp>
        <p:nvSpPr>
          <p:cNvPr id="365" name="Des questions pratiques et institutionnelles :…"/>
          <p:cNvSpPr txBox="1">
            <a:spLocks noGrp="1"/>
          </p:cNvSpPr>
          <p:nvPr>
            <p:ph type="body" idx="1"/>
          </p:nvPr>
        </p:nvSpPr>
        <p:spPr>
          <a:xfrm>
            <a:off x="1372434" y="2691103"/>
            <a:ext cx="21639132" cy="8333794"/>
          </a:xfrm>
          <a:prstGeom prst="rect">
            <a:avLst/>
          </a:prstGeom>
        </p:spPr>
        <p:txBody>
          <a:bodyPr lIns="91439" tIns="91439" rIns="91439" bIns="91439"/>
          <a:lstStyle/>
          <a:p>
            <a:pPr marL="0" indent="0" algn="just" defTabSz="1828800">
              <a:lnSpc>
                <a:spcPct val="100000"/>
              </a:lnSpc>
              <a:spcBef>
                <a:spcPts val="2000"/>
              </a:spcBef>
              <a:buSzTx/>
              <a:buFont typeface="Arial"/>
              <a:buNone/>
              <a:defRPr sz="5000" b="1">
                <a:solidFill>
                  <a:schemeClr val="accent2">
                    <a:hueOff val="192982"/>
                    <a:satOff val="17755"/>
                    <a:lumOff val="-28483"/>
                  </a:schemeClr>
                </a:solidFill>
                <a:latin typeface="Marianne"/>
                <a:ea typeface="Marianne"/>
                <a:cs typeface="Marianne"/>
                <a:sym typeface="Marianne"/>
              </a:defRPr>
            </a:pPr>
            <a:r>
              <a:t>Des questions pratiques et institutionnelles : </a:t>
            </a:r>
          </a:p>
          <a:p>
            <a:pPr marL="457200" indent="-457200" defTabSz="1828800">
              <a:lnSpc>
                <a:spcPct val="100000"/>
              </a:lnSpc>
              <a:spcBef>
                <a:spcPts val="2000"/>
              </a:spcBef>
              <a:buSzPct val="100000"/>
              <a:buFont typeface="Arial"/>
              <a:defRPr sz="5000">
                <a:latin typeface="Marianne"/>
                <a:ea typeface="Marianne"/>
                <a:cs typeface="Marianne"/>
                <a:sym typeface="Marianne"/>
              </a:defRPr>
            </a:pPr>
            <a:r>
              <a:t>Qu’évalue-t-on lors les examens nationaux?</a:t>
            </a:r>
          </a:p>
          <a:p>
            <a:pPr marL="457200" indent="-457200" defTabSz="1828800">
              <a:lnSpc>
                <a:spcPct val="100000"/>
              </a:lnSpc>
              <a:spcBef>
                <a:spcPts val="2000"/>
              </a:spcBef>
              <a:buSzPct val="100000"/>
              <a:buFont typeface="Arial"/>
              <a:defRPr sz="5000">
                <a:latin typeface="Marianne"/>
                <a:ea typeface="Marianne"/>
                <a:cs typeface="Marianne"/>
                <a:sym typeface="Marianne"/>
              </a:defRPr>
            </a:pPr>
            <a:r>
              <a:t>Comment construire et évaluer en contrôle continu : nécessité de construire des ressources solides locales dans chaque archipel pour un enseignement contextualisé de qualité pour les élèves.</a:t>
            </a:r>
          </a:p>
          <a:p>
            <a:pPr marL="457200" indent="-457200" defTabSz="1828800">
              <a:lnSpc>
                <a:spcPct val="100000"/>
              </a:lnSpc>
              <a:spcBef>
                <a:spcPts val="2000"/>
              </a:spcBef>
              <a:buSzPct val="100000"/>
              <a:buFont typeface="Arial"/>
              <a:defRPr sz="5000">
                <a:latin typeface="Marianne"/>
                <a:ea typeface="Marianne"/>
                <a:cs typeface="Marianne"/>
                <a:sym typeface="Marianne"/>
              </a:defRPr>
            </a:pPr>
            <a:r>
              <a:t>Qui conçoit les sujets d’examens?</a:t>
            </a:r>
          </a:p>
          <a:p>
            <a:pPr marL="457200" indent="-457200" defTabSz="1828800">
              <a:lnSpc>
                <a:spcPct val="100000"/>
              </a:lnSpc>
              <a:spcBef>
                <a:spcPts val="2000"/>
              </a:spcBef>
              <a:buSzPct val="100000"/>
              <a:buFont typeface="Arial"/>
              <a:defRPr sz="5000">
                <a:latin typeface="Marianne"/>
                <a:ea typeface="Marianne"/>
                <a:cs typeface="Marianne"/>
                <a:sym typeface="Marianne"/>
              </a:defRPr>
            </a:pPr>
            <a:r>
              <a:t>La question de l’unité et de la diversité du territoire de la Polynésie française : articuler les bassins de formations.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65">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365">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365">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iterate>
                                    <p:tmAbs val="0"/>
                                  </p:iterate>
                                  <p:childTnLst>
                                    <p:set>
                                      <p:cBhvr>
                                        <p:cTn id="15" fill="hold"/>
                                        <p:tgtEl>
                                          <p:spTgt spid="365">
                                            <p:txEl>
                                              <p:pRg st="2" end="2"/>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1" nodeType="afterEffect">
                                  <p:stCondLst>
                                    <p:cond delay="0"/>
                                  </p:stCondLst>
                                  <p:iterate>
                                    <p:tmAbs val="0"/>
                                  </p:iterate>
                                  <p:childTnLst>
                                    <p:set>
                                      <p:cBhvr>
                                        <p:cTn id="18" fill="hold"/>
                                        <p:tgtEl>
                                          <p:spTgt spid="3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iterate>
                                    <p:tmAbs val="0"/>
                                  </p:iterate>
                                  <p:childTnLst>
                                    <p:set>
                                      <p:cBhvr>
                                        <p:cTn id="22" fill="hold"/>
                                        <p:tgtEl>
                                          <p:spTgt spid="36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 grpId="1" build="p"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Bibliographie indicative"/>
          <p:cNvSpPr txBox="1">
            <a:spLocks noGrp="1"/>
          </p:cNvSpPr>
          <p:nvPr>
            <p:ph type="body" idx="21"/>
          </p:nvPr>
        </p:nvSpPr>
        <p:spPr>
          <a:xfrm>
            <a:off x="1206500" y="2372962"/>
            <a:ext cx="9779000" cy="129967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1097252">
              <a:lnSpc>
                <a:spcPct val="80000"/>
              </a:lnSpc>
              <a:defRPr sz="3825" b="0" i="1" spc="-76">
                <a:solidFill>
                  <a:schemeClr val="accent2">
                    <a:hueOff val="192982"/>
                    <a:satOff val="17755"/>
                    <a:lumOff val="-28483"/>
                  </a:schemeClr>
                </a:solidFill>
                <a:latin typeface="Avenir Heavy"/>
                <a:ea typeface="Avenir Heavy"/>
                <a:cs typeface="Avenir Heavy"/>
                <a:sym typeface="Avenir Heavy"/>
              </a:defRPr>
            </a:lvl1pPr>
          </a:lstStyle>
          <a:p>
            <a:r>
              <a:t>Bibliographie indicative</a:t>
            </a:r>
          </a:p>
        </p:txBody>
      </p:sp>
      <p:sp>
        <p:nvSpPr>
          <p:cNvPr id="368" name="Alì, M. (2021). « L’idéologie éducative Enata : processus postcolonial et réinvention d’une identité culturelle autochtone aux îles Marquises, en Polynésie française », Contextes et didactiques [En ligne], 18. DOI : https://doi-org.ezproxy.upf.pf/10.4000"/>
          <p:cNvSpPr txBox="1">
            <a:spLocks noGrp="1"/>
          </p:cNvSpPr>
          <p:nvPr>
            <p:ph type="body" idx="1"/>
          </p:nvPr>
        </p:nvSpPr>
        <p:spPr>
          <a:xfrm>
            <a:off x="1206500" y="3309041"/>
            <a:ext cx="21971000" cy="9493768"/>
          </a:xfrm>
          <a:prstGeom prst="rect">
            <a:avLst/>
          </a:prstGeom>
        </p:spPr>
        <p:txBody>
          <a:bodyPr/>
          <a:lstStyle/>
          <a:p>
            <a:pPr marL="0" indent="0" algn="just" defTabSz="1414236">
              <a:spcBef>
                <a:spcPts val="2600"/>
              </a:spcBef>
              <a:buSzTx/>
              <a:buNone/>
              <a:defRPr sz="2784">
                <a:latin typeface="Avenir Book"/>
                <a:ea typeface="Avenir Book"/>
                <a:cs typeface="Avenir Book"/>
                <a:sym typeface="Avenir Book"/>
              </a:defRPr>
            </a:pPr>
            <a:r>
              <a:t>Alì, M. (2021). « L’idéologie éducative Enata : processus postcolonial et réinvention d’une identité culturelle autochtone aux îles Marquises, en Polynésie française », </a:t>
            </a:r>
            <a:r>
              <a:rPr>
                <a:latin typeface="Avenir Book Oblique"/>
                <a:ea typeface="Avenir Book Oblique"/>
                <a:cs typeface="Avenir Book Oblique"/>
                <a:sym typeface="Avenir Book Oblique"/>
              </a:rPr>
              <a:t>Contextes et didactiques</a:t>
            </a:r>
            <a:r>
              <a:t> [En ligne], 18. DOI : </a:t>
            </a:r>
            <a:r>
              <a:rPr u="sng">
                <a:solidFill>
                  <a:schemeClr val="accent1">
                    <a:hueOff val="114395"/>
                    <a:lumOff val="-24975"/>
                  </a:schemeClr>
                </a:solidFill>
                <a:hlinkClick r:id="rId2"/>
              </a:rPr>
              <a:t>https://doi-org.ezproxy.upf.pf/10.4000/ced.3167</a:t>
            </a:r>
          </a:p>
          <a:p>
            <a:pPr marL="0" indent="0" algn="just" defTabSz="1414236">
              <a:spcBef>
                <a:spcPts val="2600"/>
              </a:spcBef>
              <a:buSzTx/>
              <a:buNone/>
              <a:defRPr sz="2784">
                <a:latin typeface="Avenir Book"/>
                <a:ea typeface="Avenir Book"/>
                <a:cs typeface="Avenir Book"/>
                <a:sym typeface="Avenir Book"/>
              </a:defRPr>
            </a:pPr>
            <a:r>
              <a:t>Atger, H. (2025). </a:t>
            </a:r>
            <a:r>
              <a:rPr>
                <a:latin typeface="Avenir Book Oblique"/>
                <a:ea typeface="Avenir Book Oblique"/>
                <a:cs typeface="Avenir Book Oblique"/>
                <a:sym typeface="Avenir Book Oblique"/>
              </a:rPr>
              <a:t>Les programmes d’histoire-géographie adaptés à la Polynésie française : enjeux professionnels, politiques et identitaires des programmes</a:t>
            </a:r>
            <a:r>
              <a:t>. [Mémoire de Master LCSO, UPF]. [En ligne] </a:t>
            </a:r>
            <a:r>
              <a:rPr u="sng">
                <a:solidFill>
                  <a:schemeClr val="accent1">
                    <a:lumOff val="-13575"/>
                  </a:schemeClr>
                </a:solidFill>
                <a:hlinkClick r:id="rId3"/>
              </a:rPr>
              <a:t>https://dumas.ccsd.cnrs.fr/MEM-UNIV-UPF/dumas-05126704v1</a:t>
            </a:r>
            <a:r>
              <a:rPr>
                <a:solidFill>
                  <a:schemeClr val="accent1">
                    <a:lumOff val="-13575"/>
                  </a:schemeClr>
                </a:solidFill>
              </a:rPr>
              <a:t> </a:t>
            </a:r>
          </a:p>
          <a:p>
            <a:pPr marL="0" indent="0" algn="just" defTabSz="1414236">
              <a:spcBef>
                <a:spcPts val="2600"/>
              </a:spcBef>
              <a:buSzTx/>
              <a:buNone/>
              <a:defRPr sz="2784">
                <a:latin typeface="Avenir Book"/>
                <a:ea typeface="Avenir Book"/>
                <a:cs typeface="Avenir Book"/>
                <a:sym typeface="Avenir Book"/>
              </a:defRPr>
            </a:pPr>
            <a:r>
              <a:t>Collignon B. (2005). Savoir vernaculaire. </a:t>
            </a:r>
            <a:r>
              <a:rPr>
                <a:latin typeface="Avenir Book Oblique"/>
                <a:ea typeface="Avenir Book Oblique"/>
                <a:cs typeface="Avenir Book Oblique"/>
                <a:sym typeface="Avenir Book Oblique"/>
              </a:rPr>
              <a:t>Hypergeo</a:t>
            </a:r>
            <a:r>
              <a:t>, [En ligne] URL : </a:t>
            </a:r>
            <a:r>
              <a:rPr u="sng">
                <a:solidFill>
                  <a:schemeClr val="accent1">
                    <a:hueOff val="114395"/>
                    <a:lumOff val="-24975"/>
                  </a:schemeClr>
                </a:solidFill>
                <a:hlinkClick r:id="rId4"/>
              </a:rPr>
              <a:t>https://hypergeo.eu/savoirs-vernaculaires/</a:t>
            </a:r>
            <a:r>
              <a:rPr>
                <a:solidFill>
                  <a:schemeClr val="accent1">
                    <a:hueOff val="114395"/>
                    <a:lumOff val="-24975"/>
                  </a:schemeClr>
                </a:solidFill>
              </a:rPr>
              <a:t>. </a:t>
            </a:r>
          </a:p>
          <a:p>
            <a:pPr marL="0" indent="0" algn="just" defTabSz="1414236">
              <a:spcBef>
                <a:spcPts val="2600"/>
              </a:spcBef>
              <a:buSzTx/>
              <a:buNone/>
              <a:defRPr sz="2784">
                <a:latin typeface="Avenir Book"/>
                <a:ea typeface="Avenir Book"/>
                <a:cs typeface="Avenir Book"/>
                <a:sym typeface="Avenir Book"/>
              </a:defRPr>
            </a:pPr>
            <a:r>
              <a:t>Desbois-Dalmon, C. (2024). </a:t>
            </a:r>
            <a:r>
              <a:rPr>
                <a:hlinkClick r:id="rId5"/>
              </a:rPr>
              <a:t>Mes géographies enseignées... Ce sont d’abord les leurs !</a:t>
            </a:r>
            <a:r>
              <a:t> </a:t>
            </a:r>
            <a:r>
              <a:rPr>
                <a:latin typeface="Avenir Book Oblique"/>
                <a:ea typeface="Avenir Book Oblique"/>
                <a:cs typeface="Avenir Book Oblique"/>
                <a:sym typeface="Avenir Book Oblique"/>
              </a:rPr>
              <a:t>L'Information géographique,</a:t>
            </a:r>
            <a:r>
              <a:t> . 88(3), 141-148. </a:t>
            </a:r>
            <a:r>
              <a:rPr u="sng">
                <a:solidFill>
                  <a:schemeClr val="accent1">
                    <a:lumOff val="-13575"/>
                  </a:schemeClr>
                </a:solidFill>
                <a:hlinkClick r:id="rId6"/>
              </a:rPr>
              <a:t>https://doi.org/10.3917/lig.883.0141</a:t>
            </a:r>
            <a:r>
              <a:rPr>
                <a:solidFill>
                  <a:schemeClr val="accent1">
                    <a:lumOff val="-13575"/>
                  </a:schemeClr>
                </a:solidFill>
              </a:rPr>
              <a:t>.</a:t>
            </a:r>
          </a:p>
          <a:p>
            <a:pPr marL="0" indent="0" algn="just" defTabSz="1414236">
              <a:spcBef>
                <a:spcPts val="2600"/>
              </a:spcBef>
              <a:buSzTx/>
              <a:buNone/>
              <a:defRPr sz="2784">
                <a:latin typeface="Avenir Book"/>
                <a:ea typeface="Avenir Book"/>
                <a:cs typeface="Avenir Book"/>
                <a:sym typeface="Avenir Book"/>
              </a:defRPr>
            </a:pPr>
            <a:r>
              <a:t>Desbois-Dalmon,  C. (2025).</a:t>
            </a:r>
            <a:r>
              <a:rPr>
                <a:latin typeface="Avenir Book Oblique"/>
                <a:ea typeface="Avenir Book Oblique"/>
                <a:cs typeface="Avenir Book Oblique"/>
                <a:sym typeface="Avenir Book Oblique"/>
              </a:rPr>
              <a:t> Le rôle des mythes territoriaux polynésiens : constructions, transmissions, productions.</a:t>
            </a:r>
            <a:r>
              <a:t> [Mémoire de Master PIF-MSC, UPF]. [En ligne] </a:t>
            </a:r>
            <a:r>
              <a:rPr u="sng">
                <a:solidFill>
                  <a:schemeClr val="accent1">
                    <a:lumOff val="-13575"/>
                  </a:schemeClr>
                </a:solidFill>
                <a:hlinkClick r:id="rId7"/>
              </a:rPr>
              <a:t>https://dumas.ccsd.cnrs.fr/dumas-05112165v1</a:t>
            </a:r>
            <a:r>
              <a:rPr>
                <a:solidFill>
                  <a:schemeClr val="accent1">
                    <a:lumOff val="-13575"/>
                  </a:schemeClr>
                </a:solidFill>
              </a:rPr>
              <a:t>  </a:t>
            </a:r>
          </a:p>
          <a:p>
            <a:pPr marL="0" indent="0" algn="just" defTabSz="1414236">
              <a:spcBef>
                <a:spcPts val="2600"/>
              </a:spcBef>
              <a:buSzTx/>
              <a:buNone/>
              <a:defRPr sz="2784">
                <a:latin typeface="Avenir Book"/>
                <a:ea typeface="Avenir Book"/>
                <a:cs typeface="Avenir Book"/>
                <a:sym typeface="Avenir Book"/>
              </a:defRPr>
            </a:pPr>
            <a:r>
              <a:t>Ferrière, S., &amp; Pulido, L. (dir.). (2026). Contextualiser l'École : enjeux de diversité en espaces ultramarins et francophones. Expressions-RIICLAS, 1</a:t>
            </a:r>
            <a:r>
              <a:rPr>
                <a:solidFill>
                  <a:schemeClr val="accent1">
                    <a:lumOff val="-13575"/>
                  </a:schemeClr>
                </a:solidFill>
              </a:rPr>
              <a:t>. </a:t>
            </a:r>
            <a:r>
              <a:rPr u="sng">
                <a:solidFill>
                  <a:schemeClr val="accent1">
                    <a:lumOff val="-13575"/>
                  </a:schemeClr>
                </a:solidFill>
                <a:hlinkClick r:id="rId8"/>
              </a:rPr>
              <a:t>https://doi.org/10.61736/expressions-riiclas.569</a:t>
            </a:r>
          </a:p>
          <a:p>
            <a:pPr marL="0" indent="0" algn="just" defTabSz="1414236">
              <a:spcBef>
                <a:spcPts val="2600"/>
              </a:spcBef>
              <a:buSzTx/>
              <a:buNone/>
              <a:defRPr sz="2784">
                <a:latin typeface="Avenir Book"/>
                <a:ea typeface="Avenir Book"/>
                <a:cs typeface="Avenir Book"/>
                <a:sym typeface="Avenir Book"/>
              </a:defRPr>
            </a:pPr>
            <a:r>
              <a:t>Leininger-Frézal C. et Naudet C. (2024). « </a:t>
            </a:r>
            <a:r>
              <a:rPr u="sng">
                <a:hlinkClick r:id="rId9"/>
              </a:rPr>
              <a:t>Pistes pour une géographie expérientielle dans l'enseignement</a:t>
            </a:r>
            <a:r>
              <a:t> », </a:t>
            </a:r>
            <a:r>
              <a:rPr>
                <a:latin typeface="Avenir Book Oblique"/>
                <a:ea typeface="Avenir Book Oblique"/>
                <a:cs typeface="Avenir Book Oblique"/>
                <a:sym typeface="Avenir Book Oblique"/>
              </a:rPr>
              <a:t>Géoconfluences.</a:t>
            </a:r>
            <a:r>
              <a:t> En ligne] URL </a:t>
            </a:r>
            <a:r>
              <a:rPr u="sng">
                <a:solidFill>
                  <a:schemeClr val="accent1">
                    <a:hueOff val="114395"/>
                    <a:lumOff val="-24975"/>
                  </a:schemeClr>
                </a:solidFill>
                <a:hlinkClick r:id="rId9"/>
              </a:rPr>
              <a:t>https://geoconfluences.ens-lyon.fr/informations-scientifiques/dossiers-thematiques/geographie-espaces-scolaires/geographie-a-l-ecole/pistes-geo-experientielle</a:t>
            </a:r>
            <a:r>
              <a:rPr>
                <a:solidFill>
                  <a:schemeClr val="accent1">
                    <a:hueOff val="114395"/>
                    <a:lumOff val="-24975"/>
                  </a:schemeClr>
                </a:solidFill>
              </a:rPr>
              <a:t> </a:t>
            </a:r>
          </a:p>
          <a:p>
            <a:pPr marL="0" indent="0" algn="just" defTabSz="1414236">
              <a:spcBef>
                <a:spcPts val="2600"/>
              </a:spcBef>
              <a:buSzTx/>
              <a:buNone/>
              <a:defRPr sz="2784">
                <a:latin typeface="Avenir Book"/>
                <a:ea typeface="Avenir Book"/>
                <a:cs typeface="Avenir Book"/>
                <a:sym typeface="Avenir Book"/>
              </a:defRPr>
            </a:pPr>
            <a:r>
              <a:t>Veilleux, É. (2011). Comprendre le vernaculaire pour s’intégrer. </a:t>
            </a:r>
            <a:r>
              <a:rPr>
                <a:latin typeface="Avenir Book Oblique"/>
                <a:ea typeface="Avenir Book Oblique"/>
                <a:cs typeface="Avenir Book Oblique"/>
                <a:sym typeface="Avenir Book Oblique"/>
              </a:rPr>
              <a:t>Québec français</a:t>
            </a:r>
            <a:r>
              <a:t>, (163), 61–63. URI : </a:t>
            </a:r>
            <a:r>
              <a:rPr u="sng">
                <a:solidFill>
                  <a:schemeClr val="accent1">
                    <a:lumOff val="-13575"/>
                  </a:schemeClr>
                </a:solidFill>
                <a:hlinkClick r:id="rId10"/>
              </a:rPr>
              <a:t>https://id.erudit.org/iderudit/65421ac</a:t>
            </a:r>
            <a:r>
              <a:rPr>
                <a:solidFill>
                  <a:schemeClr val="accent1">
                    <a:lumOff val="-13575"/>
                  </a:schemeClr>
                </a:solidFill>
              </a:rPr>
              <a:t> </a:t>
            </a:r>
          </a:p>
        </p:txBody>
      </p:sp>
      <p:sp>
        <p:nvSpPr>
          <p:cNvPr id="369" name="Contextualiser les apprentissages : leviers et opportunités."/>
          <p:cNvSpPr txBox="1">
            <a:spLocks noGrp="1"/>
          </p:cNvSpPr>
          <p:nvPr>
            <p:ph type="title"/>
          </p:nvPr>
        </p:nvSpPr>
        <p:spPr>
          <a:xfrm>
            <a:off x="1206500" y="1079500"/>
            <a:ext cx="20887532" cy="1435100"/>
          </a:xfrm>
          <a:prstGeom prst="rect">
            <a:avLst/>
          </a:prstGeom>
        </p:spPr>
        <p:txBody>
          <a:bodyPr/>
          <a:lstStyle>
            <a:lvl1pPr defTabSz="1292319">
              <a:defRPr sz="6147" b="0" i="1" spc="-122">
                <a:latin typeface="Avenir Heavy"/>
                <a:ea typeface="Avenir Heavy"/>
                <a:cs typeface="Avenir Heavy"/>
                <a:sym typeface="Avenir Heavy"/>
              </a:defRPr>
            </a:lvl1pPr>
          </a:lstStyle>
          <a:p>
            <a:r>
              <a:t>Contextualiser les apprentissages : leviers et opportunités.</a:t>
            </a:r>
          </a:p>
        </p:txBody>
      </p:sp>
      <p:sp>
        <p:nvSpPr>
          <p:cNvPr id="370"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
        <p:nvSpPr>
          <p:cNvPr id="177" name="Texte"/>
          <p:cNvSpPr txBox="1"/>
          <p:nvPr/>
        </p:nvSpPr>
        <p:spPr>
          <a:xfrm>
            <a:off x="11773661" y="6627317"/>
            <a:ext cx="836677" cy="461366"/>
          </a:xfrm>
          <a:prstGeom prst="rect">
            <a:avLst/>
          </a:prstGeom>
          <a:ln w="12700">
            <a:miter lim="400000"/>
          </a:ln>
        </p:spPr>
        <p:txBody>
          <a:bodyPr wrap="none" lIns="50800" tIns="50800" rIns="50800" bIns="50800" anchor="ctr">
            <a:spAutoFit/>
          </a:bodyPr>
          <a:lstStyle/>
          <a:p>
            <a:endParaRPr/>
          </a:p>
        </p:txBody>
      </p:sp>
      <p:sp>
        <p:nvSpPr>
          <p:cNvPr id="178" name="« Par tissage nous nous référons à l’activité du maître ou des élèves pour mettre en relation le dehors et le dedans de la classe, la tâche en cours avec celle qui précède ou qui suit, le début avec la fin de la leçon. […] Tisser c’est d’abord raviver le"/>
          <p:cNvSpPr txBox="1"/>
          <p:nvPr/>
        </p:nvSpPr>
        <p:spPr>
          <a:xfrm>
            <a:off x="2620242" y="2986552"/>
            <a:ext cx="17887145" cy="645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defTabSz="457200">
              <a:defRPr sz="3600">
                <a:solidFill>
                  <a:srgbClr val="000000"/>
                </a:solidFill>
                <a:latin typeface="Marianne"/>
                <a:ea typeface="Marianne"/>
                <a:cs typeface="Marianne"/>
                <a:sym typeface="Marianne"/>
              </a:defRPr>
            </a:pPr>
            <a:r>
              <a:t>« Par </a:t>
            </a:r>
            <a:r>
              <a:rPr b="1">
                <a:solidFill>
                  <a:schemeClr val="accent5">
                    <a:lumOff val="-29866"/>
                  </a:schemeClr>
                </a:solidFill>
              </a:rPr>
              <a:t>tissage</a:t>
            </a:r>
            <a:r>
              <a:t> nous nous référons à l’activité du maître ou des élèves pour mettre en relation le dehors et le dedans de la classe, la tâche en cours avec celle qui précède ou qui suit, le début avec la fin de la leçon. […] </a:t>
            </a:r>
            <a:r>
              <a:rPr b="1">
                <a:solidFill>
                  <a:schemeClr val="accent5">
                    <a:lumOff val="-29866"/>
                  </a:schemeClr>
                </a:solidFill>
              </a:rPr>
              <a:t>Tisser</a:t>
            </a:r>
            <a:r>
              <a:t> c’est d’abord raviver les empreintes que l’expérience a laissées. L’école très souvent sous-estime cette dimension ou la gère mal. Les savoirs y sont souvent trop vite décontextualisés, déréalisés ou cloisonnés. </a:t>
            </a:r>
            <a:r>
              <a:rPr b="1"/>
              <a:t>Ce qui ne pose pas problème aux bons élèves qui refont en partie eux-mêmes ou avec l’aide des parents les contextualisations, décontextualisations et recontextualisations nécessaires.</a:t>
            </a:r>
            <a:r>
              <a:t> </a:t>
            </a:r>
            <a:r>
              <a:rPr b="1">
                <a:solidFill>
                  <a:schemeClr val="accent5">
                    <a:lumOff val="-29866"/>
                  </a:schemeClr>
                </a:solidFill>
              </a:rPr>
              <a:t>Tisser c’est réveiller, raviver des traces déjà là</a:t>
            </a:r>
            <a:r>
              <a:t>, (les fameux </a:t>
            </a:r>
            <a:r>
              <a:rPr i="1"/>
              <a:t>brain-storming</a:t>
            </a:r>
            <a:r>
              <a:t>) pour planter le décor, construire le milieu d’une séance ».</a:t>
            </a:r>
          </a:p>
        </p:txBody>
      </p:sp>
      <p:sp>
        <p:nvSpPr>
          <p:cNvPr id="179" name="Bucheton, D. et Soulé, Y. (2009). Les gestes professionnels et le jeu des postures de l’enseignant dans la classe : un multi-agenda de préoccupations enchâssées. Éducation et didactique, 3(3).…"/>
          <p:cNvSpPr txBox="1"/>
          <p:nvPr/>
        </p:nvSpPr>
        <p:spPr>
          <a:xfrm>
            <a:off x="8494225" y="10192801"/>
            <a:ext cx="13916862" cy="1320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300">
                <a:solidFill>
                  <a:srgbClr val="000000"/>
                </a:solidFill>
                <a:latin typeface="Marianne"/>
                <a:ea typeface="Marianne"/>
                <a:cs typeface="Marianne"/>
                <a:sym typeface="Marianne"/>
              </a:defRPr>
            </a:pPr>
            <a:r>
              <a:t>Bucheton, D. et Soulé, Y. (2009). Les gestes professionnels et le jeu des postures de l’enseignant dans la classe : un multi-agenda de préoccupations enchâssées. Éducation et didactique, 3(3).</a:t>
            </a:r>
          </a:p>
          <a:p>
            <a:pPr algn="l" defTabSz="457200">
              <a:defRPr sz="2300">
                <a:solidFill>
                  <a:srgbClr val="D6430A"/>
                </a:solidFill>
                <a:latin typeface="Marianne"/>
                <a:ea typeface="Marianne"/>
                <a:cs typeface="Marianne"/>
                <a:sym typeface="Marianne"/>
              </a:defRPr>
            </a:pPr>
            <a:r>
              <a:rPr>
                <a:solidFill>
                  <a:srgbClr val="000000"/>
                </a:solidFill>
              </a:rPr>
              <a:t>DOI : </a:t>
            </a:r>
            <a:r>
              <a:rPr u="sng">
                <a:hlinkClick r:id="rId2"/>
              </a:rPr>
              <a:t>10.4000/educationdidactique.543</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1-CONTEXTUALISER, une didactique spécifique"/>
          <p:cNvSpPr txBox="1">
            <a:spLocks noGrp="1"/>
          </p:cNvSpPr>
          <p:nvPr>
            <p:ph type="title"/>
          </p:nvPr>
        </p:nvSpPr>
        <p:spPr>
          <a:xfrm>
            <a:off x="989715" y="-1597684"/>
            <a:ext cx="20698114" cy="5882274"/>
          </a:xfrm>
          <a:prstGeom prst="rect">
            <a:avLst/>
          </a:prstGeom>
        </p:spPr>
        <p:txBody>
          <a:bodyPr/>
          <a:lstStyle>
            <a:lvl1pPr>
              <a:defRPr i="1">
                <a:latin typeface="Marianne"/>
                <a:ea typeface="Marianne"/>
                <a:cs typeface="Marianne"/>
                <a:sym typeface="Marianne"/>
              </a:defRPr>
            </a:lvl1pPr>
          </a:lstStyle>
          <a:p>
            <a:r>
              <a:t>1-CONTEXTUALISER, une didactique spécifique</a:t>
            </a:r>
          </a:p>
        </p:txBody>
      </p:sp>
      <p:sp>
        <p:nvSpPr>
          <p:cNvPr id="182" name="Numéro de diapositive"/>
          <p:cNvSpPr txBox="1">
            <a:spLocks noGrp="1"/>
          </p:cNvSpPr>
          <p:nvPr>
            <p:ph type="sldNum" sz="quarter" idx="2"/>
          </p:nvPr>
        </p:nvSpPr>
        <p:spPr>
          <a:xfrm>
            <a:off x="12065050" y="13085233"/>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183" name="Capture d’écran 2025-10-21 à 14.50.49.png" descr="Capture d’écran 2025-10-21 à 14.50.49.png"/>
          <p:cNvPicPr>
            <a:picLocks noChangeAspect="1"/>
          </p:cNvPicPr>
          <p:nvPr/>
        </p:nvPicPr>
        <p:blipFill>
          <a:blip r:embed="rId2">
            <a:extLst/>
          </a:blip>
          <a:stretch>
            <a:fillRect/>
          </a:stretch>
        </p:blipFill>
        <p:spPr>
          <a:xfrm>
            <a:off x="12510768" y="3553057"/>
            <a:ext cx="9163094" cy="8612797"/>
          </a:xfrm>
          <a:prstGeom prst="rect">
            <a:avLst/>
          </a:prstGeom>
          <a:ln w="12700">
            <a:miter lim="400000"/>
          </a:ln>
        </p:spPr>
      </p:pic>
      <p:sp>
        <p:nvSpPr>
          <p:cNvPr id="184" name="La granularité des gestes de contextualisation,…"/>
          <p:cNvSpPr txBox="1"/>
          <p:nvPr/>
        </p:nvSpPr>
        <p:spPr>
          <a:xfrm>
            <a:off x="1177523" y="7218531"/>
            <a:ext cx="10083513" cy="3276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defTabSz="457200">
              <a:defRPr sz="2700" b="1">
                <a:solidFill>
                  <a:srgbClr val="000000"/>
                </a:solidFill>
                <a:latin typeface="Marianne"/>
                <a:ea typeface="Marianne"/>
                <a:cs typeface="Marianne"/>
                <a:sym typeface="Marianne"/>
              </a:defRPr>
            </a:pPr>
            <a:r>
              <a:t>La granularité des gestes de contextualisation, </a:t>
            </a:r>
          </a:p>
          <a:p>
            <a:pPr algn="just" defTabSz="457200">
              <a:defRPr sz="2700" b="1">
                <a:solidFill>
                  <a:srgbClr val="000000"/>
                </a:solidFill>
                <a:latin typeface="Marianne"/>
                <a:ea typeface="Marianne"/>
                <a:cs typeface="Marianne"/>
                <a:sym typeface="Marianne"/>
              </a:defRPr>
            </a:pPr>
            <a:r>
              <a:t>autour du « ici et maintenant » de la classe.</a:t>
            </a:r>
          </a:p>
          <a:p>
            <a:pPr algn="l" defTabSz="457200">
              <a:defRPr sz="2100">
                <a:solidFill>
                  <a:srgbClr val="000000"/>
                </a:solidFill>
                <a:latin typeface="Marianne"/>
                <a:ea typeface="Marianne"/>
                <a:cs typeface="Marianne"/>
                <a:sym typeface="Marianne"/>
              </a:defRPr>
            </a:pPr>
            <a:endParaRPr/>
          </a:p>
          <a:p>
            <a:pPr algn="l" defTabSz="457200">
              <a:defRPr sz="2100">
                <a:solidFill>
                  <a:srgbClr val="000000"/>
                </a:solidFill>
                <a:latin typeface="Marianne"/>
                <a:ea typeface="Marianne"/>
                <a:cs typeface="Marianne"/>
                <a:sym typeface="Marianne"/>
              </a:defRPr>
            </a:pPr>
            <a:endParaRPr/>
          </a:p>
          <a:p>
            <a:pPr algn="l" defTabSz="457200">
              <a:defRPr sz="2100">
                <a:solidFill>
                  <a:srgbClr val="000000"/>
                </a:solidFill>
                <a:latin typeface="Marianne"/>
                <a:ea typeface="Marianne"/>
                <a:cs typeface="Marianne"/>
                <a:sym typeface="Marianne"/>
              </a:defRPr>
            </a:pPr>
            <a:r>
              <a:t>Marjorie Pégourié-Khellef, “La question du contexte dans l’enseignement en français : le cas des écoles confessionnelles dites « bilingues » en Égypte ”, </a:t>
            </a:r>
            <a:r>
              <a:rPr i="1"/>
              <a:t>Contextes et didactiques</a:t>
            </a:r>
            <a:r>
              <a:t> [Online], 7 | 2016</a:t>
            </a:r>
          </a:p>
          <a:p>
            <a:pPr algn="l" defTabSz="457200">
              <a:defRPr sz="2100">
                <a:solidFill>
                  <a:srgbClr val="000000"/>
                </a:solidFill>
                <a:latin typeface="Marianne"/>
                <a:ea typeface="Marianne"/>
                <a:cs typeface="Marianne"/>
                <a:sym typeface="Marianne"/>
              </a:defRPr>
            </a:pPr>
            <a:r>
              <a:t>DOI: </a:t>
            </a:r>
            <a:r>
              <a:rPr u="sng">
                <a:hlinkClick r:id="rId3"/>
              </a:rPr>
              <a:t>https://doi-org.ezproxy.upf.pf/10.4000/ced.585</a:t>
            </a:r>
            <a:r>
              <a:t>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ontextualiser / décontextualiser / recontextualiser"/>
          <p:cNvSpPr txBox="1">
            <a:spLocks noGrp="1"/>
          </p:cNvSpPr>
          <p:nvPr>
            <p:ph type="body" idx="21"/>
          </p:nvPr>
        </p:nvSpPr>
        <p:spPr>
          <a:xfrm>
            <a:off x="927100" y="2710978"/>
            <a:ext cx="9779000" cy="9347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1536153">
              <a:lnSpc>
                <a:spcPct val="90000"/>
              </a:lnSpc>
              <a:spcBef>
                <a:spcPts val="2800"/>
              </a:spcBef>
              <a:defRPr sz="3024">
                <a:solidFill>
                  <a:schemeClr val="accent2">
                    <a:hueOff val="192982"/>
                    <a:satOff val="17755"/>
                    <a:lumOff val="-28483"/>
                  </a:schemeClr>
                </a:solidFill>
                <a:latin typeface="Marianne"/>
                <a:ea typeface="Marianne"/>
                <a:cs typeface="Marianne"/>
                <a:sym typeface="Marianne"/>
              </a:defRPr>
            </a:lvl1pPr>
          </a:lstStyle>
          <a:p>
            <a:r>
              <a:t>Contextualiser / décontextualiser / recontextualiser</a:t>
            </a:r>
          </a:p>
        </p:txBody>
      </p:sp>
      <p:sp>
        <p:nvSpPr>
          <p:cNvPr id="187" name="l’élève est confronté à une situation d’apprentissage authentique, signifiante, reflétant une certaine complexité4 correspondant au réel et ce, afin de donner du sens à ce qu’il apprend.…"/>
          <p:cNvSpPr txBox="1">
            <a:spLocks noGrp="1"/>
          </p:cNvSpPr>
          <p:nvPr>
            <p:ph type="body" sz="half" idx="1"/>
          </p:nvPr>
        </p:nvSpPr>
        <p:spPr>
          <a:xfrm>
            <a:off x="642913" y="3560751"/>
            <a:ext cx="9779001" cy="9351652"/>
          </a:xfrm>
          <a:prstGeom prst="rect">
            <a:avLst/>
          </a:prstGeom>
        </p:spPr>
        <p:txBody>
          <a:bodyPr/>
          <a:lstStyle/>
          <a:p>
            <a:pPr marL="243840" indent="-243840" algn="just" defTabSz="975335">
              <a:spcBef>
                <a:spcPts val="1800"/>
              </a:spcBef>
              <a:defRPr sz="1920">
                <a:latin typeface="Marianne"/>
                <a:ea typeface="Marianne"/>
                <a:cs typeface="Marianne"/>
                <a:sym typeface="Marianne"/>
              </a:defRPr>
            </a:pPr>
            <a:r>
              <a:t>l’élève est confronté à une </a:t>
            </a:r>
            <a:r>
              <a:rPr>
                <a:solidFill>
                  <a:schemeClr val="accent2">
                    <a:hueOff val="192982"/>
                    <a:satOff val="17755"/>
                    <a:lumOff val="-28483"/>
                  </a:schemeClr>
                </a:solidFill>
              </a:rPr>
              <a:t>situation d’apprentissage authentique, signifiante</a:t>
            </a:r>
            <a:r>
              <a:t>, reflétant une certaine complexité</a:t>
            </a:r>
            <a:r>
              <a:rPr sz="320" baseline="125000"/>
              <a:t>4 </a:t>
            </a:r>
            <a:r>
              <a:t>correspondant au réel et ce, afin de donner du sens à ce qu’il apprend. </a:t>
            </a:r>
          </a:p>
          <a:p>
            <a:pPr marL="243840" indent="-243840" algn="just" defTabSz="975335">
              <a:spcBef>
                <a:spcPts val="1800"/>
              </a:spcBef>
              <a:defRPr sz="1920">
                <a:latin typeface="Marianne"/>
                <a:ea typeface="Marianne"/>
                <a:cs typeface="Marianne"/>
                <a:sym typeface="Marianne"/>
              </a:defRPr>
            </a:pPr>
            <a:r>
              <a:t>l’élève </a:t>
            </a:r>
            <a:r>
              <a:rPr>
                <a:solidFill>
                  <a:schemeClr val="accent2">
                    <a:hueOff val="192982"/>
                    <a:satOff val="17755"/>
                    <a:lumOff val="-28483"/>
                  </a:schemeClr>
                </a:solidFill>
              </a:rPr>
              <a:t>fait abstraction du contexte et « extrait » les connaissances de leur contexte d’acquisition</a:t>
            </a:r>
            <a:r>
              <a:t>, construit une représentation, un modèle, travaille les automatismes et fait un état des compétences qu’il a travaillées. L’enseignant doit l’aider à reconnaître la similarité des situations pour faciliter le transfert ultérieur mais aussi le soutenir dans sa réflexion métacognitive </a:t>
            </a:r>
            <a:r>
              <a:rPr sz="480"/>
              <a:t/>
            </a:r>
            <a:br>
              <a:rPr sz="480"/>
            </a:br>
            <a:endParaRPr sz="480"/>
          </a:p>
          <a:p>
            <a:pPr marL="243840" indent="-243840" algn="just" defTabSz="975335">
              <a:spcBef>
                <a:spcPts val="1800"/>
              </a:spcBef>
              <a:defRPr sz="1920">
                <a:latin typeface="Marianne"/>
                <a:ea typeface="Marianne"/>
                <a:cs typeface="Marianne"/>
                <a:sym typeface="Marianne"/>
              </a:defRPr>
            </a:pPr>
            <a:r>
              <a:t>l’élève est </a:t>
            </a:r>
            <a:r>
              <a:rPr>
                <a:solidFill>
                  <a:schemeClr val="accent2">
                    <a:hueOff val="192982"/>
                    <a:satOff val="17755"/>
                    <a:lumOff val="-28483"/>
                  </a:schemeClr>
                </a:solidFill>
              </a:rPr>
              <a:t>confronté à une nouvelle situation d’apprentissage dans un contexte différent</a:t>
            </a:r>
            <a:r>
              <a:t> et il doit repérer les connaissances et les compétences utiles à sa résolution. C’est à ce moment-là que </a:t>
            </a:r>
            <a:r>
              <a:rPr>
                <a:solidFill>
                  <a:schemeClr val="accent2">
                    <a:hueOff val="192982"/>
                    <a:satOff val="17755"/>
                    <a:lumOff val="-28483"/>
                  </a:schemeClr>
                </a:solidFill>
              </a:rPr>
              <a:t>se joue le transfert des apprentissages</a:t>
            </a:r>
            <a:r>
              <a:t>. Mais le transfert ne se limite pas à la réutilisation des connaissances et compétences dans un autre contexte : ces connaissances et compétences servent de </a:t>
            </a:r>
            <a:r>
              <a:rPr b="1">
                <a:solidFill>
                  <a:schemeClr val="accent2">
                    <a:hueOff val="192982"/>
                    <a:satOff val="17755"/>
                    <a:lumOff val="-28483"/>
                  </a:schemeClr>
                </a:solidFill>
              </a:rPr>
              <a:t>base à l’accomplissement d’une nouvelle tâche en vue de construire de nouvelles connaissances et développer de nouvelles compétences. </a:t>
            </a:r>
          </a:p>
          <a:p>
            <a:pPr marL="0" indent="0" algn="r" defTabSz="975335">
              <a:lnSpc>
                <a:spcPct val="100000"/>
              </a:lnSpc>
              <a:spcBef>
                <a:spcPts val="1800"/>
              </a:spcBef>
              <a:buSzTx/>
              <a:buNone/>
              <a:defRPr sz="920">
                <a:latin typeface="Marianne"/>
                <a:ea typeface="Marianne"/>
                <a:cs typeface="Marianne"/>
                <a:sym typeface="Marianne"/>
              </a:defRPr>
            </a:pPr>
            <a:r>
              <a:t>M. Barde (IA-IPR de Physique-Chimie) Académie d’Aix-Marseille ,</a:t>
            </a:r>
          </a:p>
          <a:p>
            <a:pPr marL="0" indent="0" algn="r" defTabSz="975335">
              <a:lnSpc>
                <a:spcPct val="100000"/>
              </a:lnSpc>
              <a:spcBef>
                <a:spcPts val="1800"/>
              </a:spcBef>
              <a:buSzTx/>
              <a:buNone/>
              <a:defRPr sz="920">
                <a:latin typeface="Marianne"/>
                <a:ea typeface="Marianne"/>
                <a:cs typeface="Marianne"/>
                <a:sym typeface="Marianne"/>
              </a:defRPr>
            </a:pPr>
            <a:r>
              <a:rPr b="1" i="1"/>
              <a:t>Contextualiser les apprentissages</a:t>
            </a:r>
            <a:r>
              <a:t>, janvier 2021 Mis à jour en février 2023,, </a:t>
            </a:r>
            <a:r>
              <a:rPr u="sng">
                <a:hlinkClick r:id="rId2"/>
              </a:rPr>
              <a:t>https://www.pedagogie.ac-aix-marseille.fr/upload/docs/application/pdf/2021-01/contextualiser_les_apprentissages.pdf</a:t>
            </a:r>
            <a:endParaRPr b="1">
              <a:solidFill>
                <a:schemeClr val="accent2">
                  <a:hueOff val="192982"/>
                  <a:satOff val="17755"/>
                  <a:lumOff val="-28483"/>
                </a:schemeClr>
              </a:solidFill>
            </a:endParaRPr>
          </a:p>
          <a:p>
            <a:pPr marL="0" indent="0" algn="r" defTabSz="975335">
              <a:spcBef>
                <a:spcPts val="1800"/>
              </a:spcBef>
              <a:buSzTx/>
              <a:buNone/>
              <a:defRPr sz="2000">
                <a:solidFill>
                  <a:schemeClr val="accent2">
                    <a:hueOff val="192982"/>
                    <a:satOff val="17755"/>
                    <a:lumOff val="-28483"/>
                  </a:schemeClr>
                </a:solidFill>
                <a:latin typeface="Marianne"/>
                <a:ea typeface="Marianne"/>
                <a:cs typeface="Marianne"/>
                <a:sym typeface="Marianne"/>
              </a:defRPr>
            </a:pPr>
            <a:r>
              <a:rPr b="1"/>
              <a:t>Ethnomathématiques ou cours de navigation???</a:t>
            </a:r>
          </a:p>
          <a:p>
            <a:pPr marL="0" indent="0" algn="just" defTabSz="975335">
              <a:spcBef>
                <a:spcPts val="1800"/>
              </a:spcBef>
              <a:buSzTx/>
              <a:buNone/>
              <a:defRPr sz="1920">
                <a:latin typeface="Marianne"/>
                <a:ea typeface="Marianne"/>
                <a:cs typeface="Marianne"/>
                <a:sym typeface="Marianne"/>
              </a:defRPr>
            </a:pPr>
            <a:r>
              <a:rPr b="1">
                <a:solidFill>
                  <a:schemeClr val="accent2">
                    <a:hueOff val="192982"/>
                    <a:satOff val="17755"/>
                    <a:lumOff val="-28483"/>
                  </a:schemeClr>
                </a:solidFill>
              </a:rPr>
              <a:t>« </a:t>
            </a:r>
            <a:r>
              <a:rPr>
                <a:solidFill>
                  <a:schemeClr val="accent2">
                    <a:hueOff val="192982"/>
                    <a:satOff val="17755"/>
                    <a:lumOff val="-28483"/>
                  </a:schemeClr>
                </a:solidFill>
              </a:rPr>
              <a:t>Il n’y a pas une seule mathématique occidentale qui s’imposerait au monde par le fait colonial, il y a des rapports particuliers pour la résolution de problèmes spécifiques à une culture donnée dans son environnement particulier</a:t>
            </a:r>
            <a:r>
              <a:rPr b="1">
                <a:solidFill>
                  <a:schemeClr val="accent2">
                    <a:hueOff val="192982"/>
                    <a:satOff val="17755"/>
                    <a:lumOff val="-28483"/>
                  </a:schemeClr>
                </a:solidFill>
              </a:rPr>
              <a:t>. »</a:t>
            </a:r>
          </a:p>
          <a:p>
            <a:pPr marL="0" indent="0" algn="r" defTabSz="975335">
              <a:spcBef>
                <a:spcPts val="1800"/>
              </a:spcBef>
              <a:buSzTx/>
              <a:buNone/>
              <a:defRPr sz="1440">
                <a:solidFill>
                  <a:schemeClr val="accent2">
                    <a:hueOff val="192982"/>
                    <a:satOff val="17755"/>
                    <a:lumOff val="-28483"/>
                  </a:schemeClr>
                </a:solidFill>
                <a:latin typeface="Marianne"/>
                <a:ea typeface="Marianne"/>
                <a:cs typeface="Marianne"/>
                <a:sym typeface="Marianne"/>
              </a:defRPr>
            </a:pPr>
            <a:r>
              <a:rPr b="1"/>
              <a:t>Lavigne,</a:t>
            </a:r>
            <a:r>
              <a:t> Gérard (thèse) : </a:t>
            </a:r>
            <a:r>
              <a:rPr b="1" i="1"/>
              <a:t>Langues et mathématiques à l’école dans les cultures océaniennes : étude exploratoire d’une pédagogie interculturelle en Nouvelle-Calédonie : approches anthropologiques et ethnomathématique</a:t>
            </a:r>
            <a:r>
              <a:t>. </a:t>
            </a:r>
            <a:r>
              <a:rPr u="sng">
                <a:solidFill>
                  <a:srgbClr val="DD3333"/>
                </a:solidFill>
                <a:hlinkClick r:id="rId3"/>
              </a:rPr>
              <a:t>https://www.theses.fr/169382699</a:t>
            </a:r>
          </a:p>
        </p:txBody>
      </p:sp>
      <p:sp>
        <p:nvSpPr>
          <p:cNvPr id="188" name="Une démarche spécifique d’apprentissage"/>
          <p:cNvSpPr txBox="1">
            <a:spLocks noGrp="1"/>
          </p:cNvSpPr>
          <p:nvPr>
            <p:ph type="title"/>
          </p:nvPr>
        </p:nvSpPr>
        <p:spPr>
          <a:prstGeom prst="rect">
            <a:avLst/>
          </a:prstGeom>
        </p:spPr>
        <p:txBody>
          <a:bodyPr/>
          <a:lstStyle>
            <a:lvl1pPr defTabSz="1194786">
              <a:defRPr sz="4165" spc="-83">
                <a:latin typeface="Marianne"/>
                <a:ea typeface="Marianne"/>
                <a:cs typeface="Marianne"/>
                <a:sym typeface="Marianne"/>
              </a:defRPr>
            </a:lvl1pPr>
          </a:lstStyle>
          <a:p>
            <a:r>
              <a:t>Une démarche spécifique d’apprentissage</a:t>
            </a:r>
          </a:p>
        </p:txBody>
      </p:sp>
      <p:pic>
        <p:nvPicPr>
          <p:cNvPr id="189" name="p 120.png" descr="p 120.png"/>
          <p:cNvPicPr>
            <a:picLocks noChangeAspect="1"/>
          </p:cNvPicPr>
          <p:nvPr/>
        </p:nvPicPr>
        <p:blipFill>
          <a:blip r:embed="rId4">
            <a:extLst/>
          </a:blip>
          <a:stretch>
            <a:fillRect/>
          </a:stretch>
        </p:blipFill>
        <p:spPr>
          <a:xfrm>
            <a:off x="13093287" y="9207447"/>
            <a:ext cx="7544626" cy="3329004"/>
          </a:xfrm>
          <a:prstGeom prst="rect">
            <a:avLst/>
          </a:prstGeom>
          <a:ln w="12700">
            <a:miter lim="400000"/>
          </a:ln>
        </p:spPr>
      </p:pic>
      <p:pic>
        <p:nvPicPr>
          <p:cNvPr id="190" name="p 116.png" descr="p 116.png"/>
          <p:cNvPicPr>
            <a:picLocks noChangeAspect="1"/>
          </p:cNvPicPr>
          <p:nvPr/>
        </p:nvPicPr>
        <p:blipFill>
          <a:blip r:embed="rId5">
            <a:extLst/>
          </a:blip>
          <a:stretch>
            <a:fillRect/>
          </a:stretch>
        </p:blipFill>
        <p:spPr>
          <a:xfrm>
            <a:off x="11304587" y="447675"/>
            <a:ext cx="5511801" cy="4749800"/>
          </a:xfrm>
          <a:prstGeom prst="rect">
            <a:avLst/>
          </a:prstGeom>
          <a:ln w="12700">
            <a:miter lim="400000"/>
          </a:ln>
        </p:spPr>
      </p:pic>
      <p:pic>
        <p:nvPicPr>
          <p:cNvPr id="191" name="p 114.png" descr="p 114.png"/>
          <p:cNvPicPr>
            <a:picLocks noChangeAspect="1"/>
          </p:cNvPicPr>
          <p:nvPr/>
        </p:nvPicPr>
        <p:blipFill>
          <a:blip r:embed="rId6">
            <a:extLst/>
          </a:blip>
          <a:stretch>
            <a:fillRect/>
          </a:stretch>
        </p:blipFill>
        <p:spPr>
          <a:xfrm>
            <a:off x="17135475" y="447675"/>
            <a:ext cx="6537961" cy="4749800"/>
          </a:xfrm>
          <a:prstGeom prst="rect">
            <a:avLst/>
          </a:prstGeom>
          <a:ln w="12700">
            <a:miter lim="400000"/>
          </a:ln>
        </p:spPr>
      </p:pic>
      <p:pic>
        <p:nvPicPr>
          <p:cNvPr id="192" name="p 115.png" descr="p 115.png"/>
          <p:cNvPicPr>
            <a:picLocks noChangeAspect="1"/>
          </p:cNvPicPr>
          <p:nvPr/>
        </p:nvPicPr>
        <p:blipFill>
          <a:blip r:embed="rId7">
            <a:extLst/>
          </a:blip>
          <a:stretch>
            <a:fillRect/>
          </a:stretch>
        </p:blipFill>
        <p:spPr>
          <a:xfrm>
            <a:off x="11806237" y="5189934"/>
            <a:ext cx="4508501" cy="3937001"/>
          </a:xfrm>
          <a:prstGeom prst="rect">
            <a:avLst/>
          </a:prstGeom>
          <a:ln w="12700">
            <a:miter lim="400000"/>
          </a:ln>
        </p:spPr>
      </p:pic>
      <p:pic>
        <p:nvPicPr>
          <p:cNvPr id="193" name="p111.png" descr="p111.png"/>
          <p:cNvPicPr>
            <a:picLocks noChangeAspect="1"/>
          </p:cNvPicPr>
          <p:nvPr/>
        </p:nvPicPr>
        <p:blipFill>
          <a:blip r:embed="rId8">
            <a:extLst/>
          </a:blip>
          <a:stretch>
            <a:fillRect/>
          </a:stretch>
        </p:blipFill>
        <p:spPr>
          <a:xfrm>
            <a:off x="16581460" y="5421619"/>
            <a:ext cx="7333222" cy="3473631"/>
          </a:xfrm>
          <a:prstGeom prst="rect">
            <a:avLst/>
          </a:prstGeom>
          <a:ln w="12700">
            <a:miter lim="400000"/>
          </a:ln>
        </p:spPr>
      </p:pic>
      <p:sp>
        <p:nvSpPr>
          <p:cNvPr id="194" name="CONTE Eric (2023), Sur le chemin des étoiles – Navigation traditionnelle et peuplement des îles du Pacifique. Pirae : Au vent des îles, pp. 111-120."/>
          <p:cNvSpPr txBox="1"/>
          <p:nvPr/>
        </p:nvSpPr>
        <p:spPr>
          <a:xfrm>
            <a:off x="11976100" y="12616963"/>
            <a:ext cx="9779000" cy="9347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r" defTabSz="1097252">
              <a:lnSpc>
                <a:spcPct val="90000"/>
              </a:lnSpc>
              <a:spcBef>
                <a:spcPts val="2000"/>
              </a:spcBef>
              <a:defRPr sz="2250">
                <a:solidFill>
                  <a:schemeClr val="accent2">
                    <a:hueOff val="192982"/>
                    <a:satOff val="17755"/>
                    <a:lumOff val="-28483"/>
                  </a:schemeClr>
                </a:solidFill>
                <a:latin typeface="Avenir Book"/>
                <a:ea typeface="Avenir Book"/>
                <a:cs typeface="Avenir Book"/>
                <a:sym typeface="Avenir Book"/>
              </a:defRPr>
            </a:pPr>
            <a:r>
              <a:t>CONTE Eric (2023), </a:t>
            </a:r>
            <a:r>
              <a:rPr i="1">
                <a:latin typeface="Avenir Heavy"/>
                <a:ea typeface="Avenir Heavy"/>
                <a:cs typeface="Avenir Heavy"/>
                <a:sym typeface="Avenir Heavy"/>
              </a:rPr>
              <a:t>Sur le chemin des étoiles – Navigation traditionnelle et peuplement des îles du Pacifique</a:t>
            </a:r>
            <a:r>
              <a:rPr>
                <a:latin typeface="Avenir Book Oblique"/>
                <a:ea typeface="Avenir Book Oblique"/>
                <a:cs typeface="Avenir Book Oblique"/>
                <a:sym typeface="Avenir Book Oblique"/>
              </a:rPr>
              <a:t>. </a:t>
            </a:r>
            <a:r>
              <a:t>Pirae : Au vent des îles, pp. 111-120.</a:t>
            </a:r>
          </a:p>
        </p:txBody>
      </p:sp>
      <p:sp>
        <p:nvSpPr>
          <p:cNvPr id="195"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Des méthodes pédagogiques expérientielles reconnues pour favoriser un processus dynamique de construction des connaissances:"/>
          <p:cNvSpPr txBox="1">
            <a:spLocks noGrp="1"/>
          </p:cNvSpPr>
          <p:nvPr>
            <p:ph type="title"/>
          </p:nvPr>
        </p:nvSpPr>
        <p:spPr>
          <a:xfrm>
            <a:off x="1206500" y="1079500"/>
            <a:ext cx="23302119" cy="1435100"/>
          </a:xfrm>
          <a:prstGeom prst="rect">
            <a:avLst/>
          </a:prstGeom>
        </p:spPr>
        <p:txBody>
          <a:bodyPr/>
          <a:lstStyle>
            <a:lvl1pPr defTabSz="1194786">
              <a:defRPr sz="4165" i="1" spc="-83">
                <a:latin typeface="Marianne"/>
                <a:ea typeface="Marianne"/>
                <a:cs typeface="Marianne"/>
                <a:sym typeface="Marianne"/>
              </a:defRPr>
            </a:lvl1pPr>
          </a:lstStyle>
          <a:p>
            <a:r>
              <a:t>Des méthodes pédagogiques expérientielles reconnues pour favoriser un processus dynamique de construction des connaissances:  </a:t>
            </a:r>
          </a:p>
        </p:txBody>
      </p:sp>
      <p:sp>
        <p:nvSpPr>
          <p:cNvPr id="198"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pic>
        <p:nvPicPr>
          <p:cNvPr id="199" name="Capture d’écran 2025-06-17 à 20.09.32.png" descr="Capture d’écran 2025-06-17 à 20.09.32.png"/>
          <p:cNvPicPr>
            <a:picLocks noChangeAspect="1"/>
          </p:cNvPicPr>
          <p:nvPr/>
        </p:nvPicPr>
        <p:blipFill>
          <a:blip r:embed="rId2">
            <a:extLst/>
          </a:blip>
          <a:stretch>
            <a:fillRect/>
          </a:stretch>
        </p:blipFill>
        <p:spPr>
          <a:xfrm>
            <a:off x="483513" y="3962326"/>
            <a:ext cx="8929015" cy="4793338"/>
          </a:xfrm>
          <a:prstGeom prst="rect">
            <a:avLst/>
          </a:prstGeom>
          <a:ln w="12700">
            <a:miter lim="400000"/>
          </a:ln>
        </p:spPr>
      </p:pic>
      <p:pic>
        <p:nvPicPr>
          <p:cNvPr id="200" name="Capture d’écran 2025-06-17 à 20.10.25.png" descr="Capture d’écran 2025-06-17 à 20.10.25.png"/>
          <p:cNvPicPr>
            <a:picLocks noChangeAspect="1"/>
          </p:cNvPicPr>
          <p:nvPr/>
        </p:nvPicPr>
        <p:blipFill>
          <a:blip r:embed="rId3">
            <a:extLst/>
          </a:blip>
          <a:stretch>
            <a:fillRect/>
          </a:stretch>
        </p:blipFill>
        <p:spPr>
          <a:xfrm>
            <a:off x="9201224" y="2458609"/>
            <a:ext cx="15706962" cy="7800772"/>
          </a:xfrm>
          <a:prstGeom prst="rect">
            <a:avLst/>
          </a:prstGeom>
          <a:ln w="12700">
            <a:miter lim="400000"/>
          </a:ln>
        </p:spPr>
      </p:pic>
      <p:sp>
        <p:nvSpPr>
          <p:cNvPr id="201" name="SOURCE : https://www.enseigner.ulaval.ca/pedagogie/apprentissage-experientiel"/>
          <p:cNvSpPr txBox="1"/>
          <p:nvPr/>
        </p:nvSpPr>
        <p:spPr>
          <a:xfrm>
            <a:off x="9197926" y="11365389"/>
            <a:ext cx="14328472"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just">
              <a:lnSpc>
                <a:spcPct val="90000"/>
              </a:lnSpc>
              <a:spcBef>
                <a:spcPts val="4500"/>
              </a:spcBef>
              <a:defRPr sz="2900">
                <a:solidFill>
                  <a:srgbClr val="000000"/>
                </a:solidFill>
                <a:latin typeface="Marianne"/>
                <a:ea typeface="Marianne"/>
                <a:cs typeface="Marianne"/>
                <a:sym typeface="Marianne"/>
              </a:defRPr>
            </a:pPr>
            <a:r>
              <a:t>SOURCE : </a:t>
            </a:r>
            <a:r>
              <a:rPr u="sng">
                <a:hlinkClick r:id="rId4"/>
              </a:rPr>
              <a:t>https://www.enseigner.ulaval.ca/pedagogie/apprentissage-experientiel</a:t>
            </a:r>
            <a:r>
              <a:t>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Des confusions et des écueils"/>
          <p:cNvSpPr txBox="1">
            <a:spLocks noGrp="1"/>
          </p:cNvSpPr>
          <p:nvPr>
            <p:ph type="title"/>
          </p:nvPr>
        </p:nvSpPr>
        <p:spPr>
          <a:xfrm>
            <a:off x="1206500" y="1270000"/>
            <a:ext cx="9779000" cy="1661609"/>
          </a:xfrm>
          <a:prstGeom prst="rect">
            <a:avLst/>
          </a:prstGeom>
        </p:spPr>
        <p:txBody>
          <a:bodyPr/>
          <a:lstStyle>
            <a:lvl1pPr defTabSz="1609303">
              <a:defRPr sz="5610" spc="-112">
                <a:latin typeface="Marianne"/>
                <a:ea typeface="Marianne"/>
                <a:cs typeface="Marianne"/>
                <a:sym typeface="Marianne"/>
              </a:defRPr>
            </a:lvl1pPr>
          </a:lstStyle>
          <a:p>
            <a:r>
              <a:t>Des confusions et des écueils</a:t>
            </a:r>
          </a:p>
        </p:txBody>
      </p:sp>
      <p:sp>
        <p:nvSpPr>
          <p:cNvPr id="204" name="Tout n’est pas contextualisable ……"/>
          <p:cNvSpPr txBox="1">
            <a:spLocks noGrp="1"/>
          </p:cNvSpPr>
          <p:nvPr>
            <p:ph type="body" sz="half" idx="1"/>
          </p:nvPr>
        </p:nvSpPr>
        <p:spPr>
          <a:xfrm>
            <a:off x="1206500" y="4002456"/>
            <a:ext cx="9779000" cy="8443544"/>
          </a:xfrm>
          <a:prstGeom prst="rect">
            <a:avLst/>
          </a:prstGeom>
        </p:spPr>
        <p:txBody>
          <a:bodyPr/>
          <a:lstStyle/>
          <a:p>
            <a:pPr defTabSz="1950671">
              <a:lnSpc>
                <a:spcPct val="90000"/>
              </a:lnSpc>
              <a:spcBef>
                <a:spcPts val="3600"/>
              </a:spcBef>
              <a:defRPr sz="4800" b="0" i="1">
                <a:solidFill>
                  <a:schemeClr val="accent2">
                    <a:hueOff val="192982"/>
                    <a:satOff val="17755"/>
                    <a:lumOff val="-28483"/>
                  </a:schemeClr>
                </a:solidFill>
                <a:latin typeface="Avenir Heavy"/>
                <a:ea typeface="Avenir Heavy"/>
                <a:cs typeface="Avenir Heavy"/>
                <a:sym typeface="Avenir Heavy"/>
              </a:defRPr>
            </a:pPr>
            <a:r>
              <a:t>Tout n’est pas contextualisable …</a:t>
            </a:r>
          </a:p>
          <a:p>
            <a:pPr algn="just" defTabSz="1950671">
              <a:lnSpc>
                <a:spcPct val="90000"/>
              </a:lnSpc>
              <a:spcBef>
                <a:spcPts val="3600"/>
              </a:spcBef>
              <a:defRPr sz="2160" b="0">
                <a:latin typeface="Avenir Book"/>
                <a:ea typeface="Avenir Book"/>
                <a:cs typeface="Avenir Book"/>
                <a:sym typeface="Avenir Book"/>
              </a:defRPr>
            </a:pPr>
            <a:r>
              <a:t>La contextualisation des savoirs ne signifie pas qu’il faut enseigner uniquement des contextes</a:t>
            </a:r>
          </a:p>
          <a:p>
            <a:pPr algn="just" defTabSz="1950671">
              <a:lnSpc>
                <a:spcPct val="90000"/>
              </a:lnSpc>
              <a:spcBef>
                <a:spcPts val="3600"/>
              </a:spcBef>
              <a:defRPr sz="2160" b="0">
                <a:latin typeface="Avenir Book"/>
                <a:ea typeface="Avenir Book"/>
                <a:cs typeface="Avenir Book"/>
                <a:sym typeface="Avenir Book"/>
              </a:defRPr>
            </a:pPr>
            <a:r>
              <a:t>La contextualisation ne peut pas éviter la conceptualisation et la construction d’une vision du monde plus générale</a:t>
            </a:r>
          </a:p>
          <a:p>
            <a:pPr algn="just" defTabSz="1950671">
              <a:lnSpc>
                <a:spcPct val="90000"/>
              </a:lnSpc>
              <a:spcBef>
                <a:spcPts val="3600"/>
              </a:spcBef>
              <a:defRPr sz="2160" b="0">
                <a:latin typeface="Avenir Book"/>
                <a:ea typeface="Avenir Book"/>
                <a:cs typeface="Avenir Book"/>
                <a:sym typeface="Avenir Book"/>
              </a:defRPr>
            </a:pPr>
            <a:r>
              <a:t>La contextualisation ne peut être dogmatique.</a:t>
            </a:r>
          </a:p>
          <a:p>
            <a:pPr algn="just" defTabSz="1950671">
              <a:lnSpc>
                <a:spcPct val="90000"/>
              </a:lnSpc>
              <a:spcBef>
                <a:spcPts val="3600"/>
              </a:spcBef>
              <a:defRPr sz="2160" b="0">
                <a:latin typeface="Avenir Book"/>
                <a:ea typeface="Avenir Book"/>
                <a:cs typeface="Avenir Book"/>
                <a:sym typeface="Avenir Book"/>
              </a:defRPr>
            </a:pPr>
            <a:r>
              <a:t>Les contextes prétextes, artificiels, invraisemblables ne construisent pas de savoirs. </a:t>
            </a:r>
          </a:p>
          <a:p>
            <a:pPr algn="just" defTabSz="1950671">
              <a:lnSpc>
                <a:spcPct val="90000"/>
              </a:lnSpc>
              <a:spcBef>
                <a:spcPts val="3600"/>
              </a:spcBef>
              <a:defRPr sz="2160" b="0">
                <a:latin typeface="Avenir Book"/>
                <a:ea typeface="Avenir Book"/>
                <a:cs typeface="Avenir Book"/>
                <a:sym typeface="Avenir Book"/>
              </a:defRPr>
            </a:pPr>
            <a:r>
              <a:rPr>
                <a:solidFill>
                  <a:schemeClr val="accent2">
                    <a:hueOff val="192982"/>
                    <a:satOff val="17755"/>
                    <a:lumOff val="-28483"/>
                  </a:schemeClr>
                </a:solidFill>
                <a:latin typeface="Avenir Heavy"/>
                <a:ea typeface="Avenir Heavy"/>
                <a:cs typeface="Avenir Heavy"/>
                <a:sym typeface="Avenir Heavy"/>
              </a:rPr>
              <a:t>Attention « aux effets de contexte »,</a:t>
            </a:r>
            <a:r>
              <a:t> décalages de l’objet ou de sa nature entre l’objectif d’enseignement ou d’apprentissage et sa réalisation, en raison de la confrontation de différents contextes en présence dans le processus didactique. </a:t>
            </a:r>
          </a:p>
          <a:p>
            <a:pPr defTabSz="1950671">
              <a:lnSpc>
                <a:spcPct val="90000"/>
              </a:lnSpc>
              <a:spcBef>
                <a:spcPts val="3600"/>
              </a:spcBef>
              <a:defRPr sz="6240" b="0">
                <a:latin typeface="Avenir Book"/>
                <a:ea typeface="Avenir Book"/>
                <a:cs typeface="Avenir Book"/>
                <a:sym typeface="Avenir Book"/>
              </a:defRPr>
            </a:pPr>
            <a:endParaRPr sz="960"/>
          </a:p>
        </p:txBody>
      </p:sp>
      <p:pic>
        <p:nvPicPr>
          <p:cNvPr id="205" name="Figure-1_logo.jpeg" descr="Figure-1_logo.jpeg"/>
          <p:cNvPicPr>
            <a:picLocks noChangeAspect="1"/>
          </p:cNvPicPr>
          <p:nvPr/>
        </p:nvPicPr>
        <p:blipFill>
          <a:blip r:embed="rId2">
            <a:extLst/>
          </a:blip>
          <a:srcRect l="10266" t="4348" b="4348"/>
          <a:stretch>
            <a:fillRect/>
          </a:stretch>
        </p:blipFill>
        <p:spPr>
          <a:xfrm>
            <a:off x="11323637" y="2569736"/>
            <a:ext cx="12626247" cy="6985594"/>
          </a:xfrm>
          <a:prstGeom prst="rect">
            <a:avLst/>
          </a:prstGeom>
          <a:ln w="12700">
            <a:miter lim="400000"/>
          </a:ln>
        </p:spPr>
      </p:pic>
      <p:sp>
        <p:nvSpPr>
          <p:cNvPr id="206" name="Duval, A.-M., &amp; Pagé, M. (2013). La situation authentique: de la conception à l’évaluation. Montréal: Chenelière Éducation"/>
          <p:cNvSpPr txBox="1"/>
          <p:nvPr/>
        </p:nvSpPr>
        <p:spPr>
          <a:xfrm>
            <a:off x="12266217" y="9766865"/>
            <a:ext cx="10741022" cy="13055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algn="r" defTabSz="1463003">
              <a:lnSpc>
                <a:spcPct val="90000"/>
              </a:lnSpc>
              <a:spcBef>
                <a:spcPts val="2700"/>
              </a:spcBef>
              <a:defRPr sz="2880">
                <a:solidFill>
                  <a:schemeClr val="accent2">
                    <a:hueOff val="192982"/>
                    <a:satOff val="17755"/>
                    <a:lumOff val="-28483"/>
                  </a:schemeClr>
                </a:solidFill>
                <a:latin typeface="Marianne"/>
                <a:ea typeface="Marianne"/>
                <a:cs typeface="Marianne"/>
                <a:sym typeface="Marianne"/>
              </a:defRPr>
            </a:pPr>
            <a:r>
              <a:t>Duval, A.-M., &amp; Pagé, M. (2013). </a:t>
            </a:r>
            <a:r>
              <a:rPr b="1" i="1"/>
              <a:t>La situation authentique: de la conception à l’évaluation.</a:t>
            </a:r>
            <a:r>
              <a:t> Montréal: Chenelière Éducation</a:t>
            </a:r>
          </a:p>
        </p:txBody>
      </p:sp>
      <p:sp>
        <p:nvSpPr>
          <p:cNvPr id="207" name="Numéro de diapositive"/>
          <p:cNvSpPr txBox="1">
            <a:spLocks noGrp="1"/>
          </p:cNvSpPr>
          <p:nvPr>
            <p:ph type="sldNum" sz="quarter" idx="2"/>
          </p:nvPr>
        </p:nvSpPr>
        <p:spPr>
          <a:xfrm>
            <a:off x="12065050" y="13085233"/>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2-CONTEXTUALISER, une démarche spécifique en Polynésie française"/>
          <p:cNvSpPr txBox="1">
            <a:spLocks noGrp="1"/>
          </p:cNvSpPr>
          <p:nvPr>
            <p:ph type="title"/>
          </p:nvPr>
        </p:nvSpPr>
        <p:spPr>
          <a:xfrm>
            <a:off x="989715" y="-1597684"/>
            <a:ext cx="23360860" cy="5882274"/>
          </a:xfrm>
          <a:prstGeom prst="rect">
            <a:avLst/>
          </a:prstGeom>
        </p:spPr>
        <p:txBody>
          <a:bodyPr/>
          <a:lstStyle>
            <a:lvl1pPr>
              <a:defRPr i="1">
                <a:latin typeface="Marianne"/>
                <a:ea typeface="Marianne"/>
                <a:cs typeface="Marianne"/>
                <a:sym typeface="Marianne"/>
              </a:defRPr>
            </a:lvl1pPr>
          </a:lstStyle>
          <a:p>
            <a:r>
              <a:t>2-CONTEXTUALISER, une démarche spécifique en Polynésie française</a:t>
            </a:r>
          </a:p>
        </p:txBody>
      </p:sp>
      <p:sp>
        <p:nvSpPr>
          <p:cNvPr id="210" name="Numéro de diapositive"/>
          <p:cNvSpPr txBox="1">
            <a:spLocks noGrp="1"/>
          </p:cNvSpPr>
          <p:nvPr>
            <p:ph type="sldNum" sz="quarter" idx="2"/>
          </p:nvPr>
        </p:nvSpPr>
        <p:spPr>
          <a:xfrm>
            <a:off x="12065050" y="13085233"/>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pic>
        <p:nvPicPr>
          <p:cNvPr id="211" name="Bol avec des beignets de saumon, de la salade et du houmous" descr="Bol avec des beignets de saumon, de la salade et du houmous"/>
          <p:cNvPicPr>
            <a:picLocks noChangeAspect="1"/>
          </p:cNvPicPr>
          <p:nvPr/>
        </p:nvPicPr>
        <p:blipFill>
          <a:blip r:embed="rId2">
            <a:extLst/>
          </a:blip>
          <a:srcRect/>
          <a:stretch>
            <a:fillRect/>
          </a:stretch>
        </p:blipFill>
        <p:spPr>
          <a:xfrm>
            <a:off x="4216523" y="4700789"/>
            <a:ext cx="11251906" cy="7968480"/>
          </a:xfrm>
          <a:prstGeom prst="rect">
            <a:avLst/>
          </a:prstGeom>
          <a:ln w="12700">
            <a:miter lim="400000"/>
          </a:ln>
        </p:spPr>
      </p:pic>
      <p:sp>
        <p:nvSpPr>
          <p:cNvPr id="212" name="Les communes de Polynésie française"/>
          <p:cNvSpPr txBox="1"/>
          <p:nvPr/>
        </p:nvSpPr>
        <p:spPr>
          <a:xfrm>
            <a:off x="16087972" y="10965815"/>
            <a:ext cx="6763958"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900" b="1">
                <a:solidFill>
                  <a:srgbClr val="000000"/>
                </a:solidFill>
                <a:latin typeface="Marianne"/>
                <a:ea typeface="Marianne"/>
                <a:cs typeface="Marianne"/>
                <a:sym typeface="Marianne"/>
              </a:defRPr>
            </a:lvl1pPr>
          </a:lstStyle>
          <a:p>
            <a:r>
              <a:t>Les communes de Polynésie française</a:t>
            </a:r>
          </a:p>
        </p:txBody>
      </p:sp>
      <p:sp>
        <p:nvSpPr>
          <p:cNvPr id="213" name="SOURCE : https://www.ispf.pf/cartes"/>
          <p:cNvSpPr txBox="1"/>
          <p:nvPr/>
        </p:nvSpPr>
        <p:spPr>
          <a:xfrm>
            <a:off x="16793045" y="11812559"/>
            <a:ext cx="5353813" cy="520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a:solidFill>
                  <a:srgbClr val="000000"/>
                </a:solidFill>
                <a:latin typeface="Marianne"/>
                <a:ea typeface="Marianne"/>
                <a:cs typeface="Marianne"/>
                <a:sym typeface="Marianne"/>
              </a:defRPr>
            </a:pPr>
            <a:r>
              <a:t>SOURCE : </a:t>
            </a:r>
            <a:r>
              <a:rPr u="sng">
                <a:hlinkClick r:id="rId3"/>
              </a:rPr>
              <a:t>https://www.ispf.pf/cartes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Adaptation – contextualisation : de quoi parle-t-on?"/>
          <p:cNvSpPr txBox="1">
            <a:spLocks noGrp="1"/>
          </p:cNvSpPr>
          <p:nvPr>
            <p:ph type="title"/>
          </p:nvPr>
        </p:nvSpPr>
        <p:spPr>
          <a:xfrm>
            <a:off x="1206500" y="1079500"/>
            <a:ext cx="15494897" cy="1435100"/>
          </a:xfrm>
          <a:prstGeom prst="rect">
            <a:avLst/>
          </a:prstGeom>
        </p:spPr>
        <p:txBody>
          <a:bodyPr/>
          <a:lstStyle>
            <a:lvl1pPr defTabSz="987552">
              <a:lnSpc>
                <a:spcPct val="90000"/>
              </a:lnSpc>
              <a:defRPr sz="4752" spc="0">
                <a:latin typeface="Marianne"/>
                <a:ea typeface="Marianne"/>
                <a:cs typeface="Marianne"/>
                <a:sym typeface="Marianne"/>
              </a:defRPr>
            </a:lvl1pPr>
          </a:lstStyle>
          <a:p>
            <a:r>
              <a:t>Adaptation – contextualisation : de quoi parle-t-on?</a:t>
            </a:r>
          </a:p>
        </p:txBody>
      </p:sp>
      <p:sp>
        <p:nvSpPr>
          <p:cNvPr id="216" name="Numéro de diapositive"/>
          <p:cNvSpPr txBox="1">
            <a:spLocks noGrp="1"/>
          </p:cNvSpPr>
          <p:nvPr>
            <p:ph type="sldNum" sz="quarter" idx="2"/>
          </p:nvPr>
        </p:nvSpPr>
        <p:spPr>
          <a:xfrm>
            <a:off x="12065050" y="13080999"/>
            <a:ext cx="241403" cy="3746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217" name="Des adaptations : des contenus d’enseignement spécifiques à la Polynésie française…"/>
          <p:cNvSpPr txBox="1">
            <a:spLocks noGrp="1"/>
          </p:cNvSpPr>
          <p:nvPr>
            <p:ph type="body" idx="1"/>
          </p:nvPr>
        </p:nvSpPr>
        <p:spPr>
          <a:xfrm>
            <a:off x="1361213" y="3446462"/>
            <a:ext cx="21031201" cy="8702676"/>
          </a:xfrm>
          <a:prstGeom prst="rect">
            <a:avLst/>
          </a:prstGeom>
        </p:spPr>
        <p:txBody>
          <a:bodyPr lIns="91439" tIns="91439" rIns="91439" bIns="91439"/>
          <a:lstStyle/>
          <a:p>
            <a:pPr marL="0" indent="0" defTabSz="1828800">
              <a:spcBef>
                <a:spcPts val="2000"/>
              </a:spcBef>
              <a:buSzTx/>
              <a:buNone/>
              <a:defRPr sz="5600">
                <a:solidFill>
                  <a:srgbClr val="C55A11"/>
                </a:solidFill>
                <a:latin typeface="Marianne"/>
                <a:ea typeface="Marianne"/>
                <a:cs typeface="Marianne"/>
                <a:sym typeface="Marianne"/>
              </a:defRPr>
            </a:pPr>
            <a:r>
              <a:rPr>
                <a:solidFill>
                  <a:schemeClr val="accent5">
                    <a:lumOff val="-29866"/>
                  </a:schemeClr>
                </a:solidFill>
              </a:rPr>
              <a:t>Des adaptations</a:t>
            </a:r>
            <a:r>
              <a:t> </a:t>
            </a:r>
            <a:r>
              <a:rPr>
                <a:solidFill>
                  <a:srgbClr val="000000"/>
                </a:solidFill>
              </a:rPr>
              <a:t>: des contenus d’enseignement spécifiques à la Polynésie française</a:t>
            </a:r>
          </a:p>
          <a:p>
            <a:pPr marL="0" indent="0" defTabSz="1828800">
              <a:spcBef>
                <a:spcPts val="2000"/>
              </a:spcBef>
              <a:buSzTx/>
              <a:buNone/>
              <a:defRPr sz="5600" i="1">
                <a:latin typeface="Marianne"/>
                <a:ea typeface="Marianne"/>
                <a:cs typeface="Marianne"/>
                <a:sym typeface="Marianne"/>
              </a:defRPr>
            </a:pPr>
            <a:r>
              <a:t>Exemples : en histoire, le fait nucléaire ; en EMC, les institutions polynésiennes…</a:t>
            </a:r>
          </a:p>
          <a:p>
            <a:pPr marL="0" indent="0" defTabSz="1828800">
              <a:spcBef>
                <a:spcPts val="2000"/>
              </a:spcBef>
              <a:buSzTx/>
              <a:buFont typeface="Arial"/>
              <a:buNone/>
              <a:defRPr sz="5600">
                <a:latin typeface="Marianne"/>
                <a:ea typeface="Marianne"/>
                <a:cs typeface="Marianne"/>
                <a:sym typeface="Marianne"/>
              </a:defRPr>
            </a:pPr>
            <a:endParaRPr/>
          </a:p>
          <a:p>
            <a:pPr marL="0" indent="0" defTabSz="1828800">
              <a:spcBef>
                <a:spcPts val="2000"/>
              </a:spcBef>
              <a:buSzTx/>
              <a:buNone/>
              <a:defRPr sz="5600">
                <a:solidFill>
                  <a:srgbClr val="4CAD03"/>
                </a:solidFill>
                <a:latin typeface="Marianne"/>
                <a:ea typeface="Marianne"/>
                <a:cs typeface="Marianne"/>
                <a:sym typeface="Marianne"/>
              </a:defRPr>
            </a:pPr>
            <a:r>
              <a:rPr>
                <a:solidFill>
                  <a:schemeClr val="accent5">
                    <a:lumOff val="-29866"/>
                  </a:schemeClr>
                </a:solidFill>
              </a:rPr>
              <a:t>De la contextualisation</a:t>
            </a:r>
            <a:r>
              <a:t> </a:t>
            </a:r>
            <a:r>
              <a:rPr>
                <a:solidFill>
                  <a:srgbClr val="000000"/>
                </a:solidFill>
              </a:rPr>
              <a:t>: des exemples polynésiens pour rendre plus accessibles concepts, notions et connaissances </a:t>
            </a:r>
          </a:p>
          <a:p>
            <a:pPr marL="0" indent="0" defTabSz="1828800">
              <a:spcBef>
                <a:spcPts val="2000"/>
              </a:spcBef>
              <a:buSzTx/>
              <a:buFont typeface="Arial"/>
              <a:buNone/>
              <a:defRPr sz="5600" i="1">
                <a:latin typeface="Marianne"/>
                <a:ea typeface="Marianne"/>
                <a:cs typeface="Marianne"/>
                <a:sym typeface="Marianne"/>
              </a:defRPr>
            </a:pPr>
            <a:r>
              <a:t>Exemples : ils sont nombreux et dans plusieurs disciplines…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217">
                                            <p:bg/>
                                          </p:spTgt>
                                        </p:tgtEl>
                                        <p:attrNameLst>
                                          <p:attrName>style.visibility</p:attrName>
                                        </p:attrNameLst>
                                      </p:cBhvr>
                                      <p:to>
                                        <p:strVal val="visible"/>
                                      </p:to>
                                    </p:set>
                                    <p:anim calcmode="lin" valueType="num">
                                      <p:cBhvr>
                                        <p:cTn id="7" dur="500" fill="hold"/>
                                        <p:tgtEl>
                                          <p:spTgt spid="217">
                                            <p:bg/>
                                          </p:spTgt>
                                        </p:tgtEl>
                                        <p:attrNameLst>
                                          <p:attrName>ppt_x</p:attrName>
                                        </p:attrNameLst>
                                      </p:cBhvr>
                                      <p:tavLst>
                                        <p:tav tm="0">
                                          <p:val>
                                            <p:strVal val="#ppt_x"/>
                                          </p:val>
                                        </p:tav>
                                        <p:tav tm="100000">
                                          <p:val>
                                            <p:strVal val="#ppt_x"/>
                                          </p:val>
                                        </p:tav>
                                      </p:tavLst>
                                    </p:anim>
                                    <p:anim calcmode="lin" valueType="num">
                                      <p:cBhvr>
                                        <p:cTn id="8" dur="500" fill="hold"/>
                                        <p:tgtEl>
                                          <p:spTgt spid="217">
                                            <p:bg/>
                                          </p:spTgt>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iterate>
                                    <p:tmAbs val="0"/>
                                  </p:iterate>
                                  <p:childTnLst>
                                    <p:set>
                                      <p:cBhvr>
                                        <p:cTn id="10" fill="hold"/>
                                        <p:tgtEl>
                                          <p:spTgt spid="217">
                                            <p:txEl>
                                              <p:pRg st="0" end="0"/>
                                            </p:txEl>
                                          </p:spTgt>
                                        </p:tgtEl>
                                        <p:attrNameLst>
                                          <p:attrName>style.visibility</p:attrName>
                                        </p:attrNameLst>
                                      </p:cBhvr>
                                      <p:to>
                                        <p:strVal val="visible"/>
                                      </p:to>
                                    </p:set>
                                    <p:anim calcmode="lin" valueType="num">
                                      <p:cBhvr>
                                        <p:cTn id="11" dur="500" fill="hold"/>
                                        <p:tgtEl>
                                          <p:spTgt spid="217">
                                            <p:txEl>
                                              <p:pRg st="0" end="0"/>
                                            </p:txEl>
                                          </p:spTgt>
                                        </p:tgtEl>
                                        <p:attrNameLst>
                                          <p:attrName>ppt_x</p:attrName>
                                        </p:attrNameLst>
                                      </p:cBhvr>
                                      <p:tavLst>
                                        <p:tav tm="0">
                                          <p:val>
                                            <p:strVal val="#ppt_x"/>
                                          </p:val>
                                        </p:tav>
                                        <p:tav tm="100000">
                                          <p:val>
                                            <p:strVal val="#ppt_x"/>
                                          </p:val>
                                        </p:tav>
                                      </p:tavLst>
                                    </p:anim>
                                    <p:anim calcmode="lin" valueType="num">
                                      <p:cBhvr>
                                        <p:cTn id="12" dur="500" fill="hold"/>
                                        <p:tgtEl>
                                          <p:spTgt spid="2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iterate>
                                    <p:tmAbs val="0"/>
                                  </p:iterate>
                                  <p:childTnLst>
                                    <p:set>
                                      <p:cBhvr>
                                        <p:cTn id="16" fill="hold"/>
                                        <p:tgtEl>
                                          <p:spTgt spid="217">
                                            <p:txEl>
                                              <p:pRg st="1" end="1"/>
                                            </p:txEl>
                                          </p:spTgt>
                                        </p:tgtEl>
                                        <p:attrNameLst>
                                          <p:attrName>style.visibility</p:attrName>
                                        </p:attrNameLst>
                                      </p:cBhvr>
                                      <p:to>
                                        <p:strVal val="visible"/>
                                      </p:to>
                                    </p:set>
                                    <p:anim calcmode="lin" valueType="num">
                                      <p:cBhvr>
                                        <p:cTn id="17" dur="500" fill="hold"/>
                                        <p:tgtEl>
                                          <p:spTgt spid="217">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217">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1" nodeType="afterEffect">
                                  <p:stCondLst>
                                    <p:cond delay="0"/>
                                  </p:stCondLst>
                                  <p:iterate>
                                    <p:tmAbs val="0"/>
                                  </p:iterate>
                                  <p:childTnLst>
                                    <p:set>
                                      <p:cBhvr>
                                        <p:cTn id="21" fill="hold"/>
                                        <p:tgtEl>
                                          <p:spTgt spid="217">
                                            <p:txEl>
                                              <p:pRg st="2" end="2"/>
                                            </p:txEl>
                                          </p:spTgt>
                                        </p:tgtEl>
                                        <p:attrNameLst>
                                          <p:attrName>style.visibility</p:attrName>
                                        </p:attrNameLst>
                                      </p:cBhvr>
                                      <p:to>
                                        <p:strVal val="visible"/>
                                      </p:to>
                                    </p:set>
                                    <p:anim calcmode="lin" valueType="num">
                                      <p:cBhvr>
                                        <p:cTn id="22" dur="500" fill="hold"/>
                                        <p:tgtEl>
                                          <p:spTgt spid="21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1" nodeType="clickEffect">
                                  <p:stCondLst>
                                    <p:cond delay="0"/>
                                  </p:stCondLst>
                                  <p:iterate>
                                    <p:tmAbs val="0"/>
                                  </p:iterate>
                                  <p:childTnLst>
                                    <p:set>
                                      <p:cBhvr>
                                        <p:cTn id="27" fill="hold"/>
                                        <p:tgtEl>
                                          <p:spTgt spid="217">
                                            <p:txEl>
                                              <p:pRg st="3" end="3"/>
                                            </p:txEl>
                                          </p:spTgt>
                                        </p:tgtEl>
                                        <p:attrNameLst>
                                          <p:attrName>style.visibility</p:attrName>
                                        </p:attrNameLst>
                                      </p:cBhvr>
                                      <p:to>
                                        <p:strVal val="visible"/>
                                      </p:to>
                                    </p:set>
                                    <p:anim calcmode="lin" valueType="num">
                                      <p:cBhvr>
                                        <p:cTn id="28" dur="500" fill="hold"/>
                                        <p:tgtEl>
                                          <p:spTgt spid="217">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2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1" nodeType="clickEffect">
                                  <p:stCondLst>
                                    <p:cond delay="0"/>
                                  </p:stCondLst>
                                  <p:iterate>
                                    <p:tmAbs val="0"/>
                                  </p:iterate>
                                  <p:childTnLst>
                                    <p:set>
                                      <p:cBhvr>
                                        <p:cTn id="33" fill="hold"/>
                                        <p:tgtEl>
                                          <p:spTgt spid="217">
                                            <p:txEl>
                                              <p:pRg st="4" end="4"/>
                                            </p:txEl>
                                          </p:spTgt>
                                        </p:tgtEl>
                                        <p:attrNameLst>
                                          <p:attrName>style.visibility</p:attrName>
                                        </p:attrNameLst>
                                      </p:cBhvr>
                                      <p:to>
                                        <p:strVal val="visible"/>
                                      </p:to>
                                    </p:set>
                                    <p:anim calcmode="lin" valueType="num">
                                      <p:cBhvr>
                                        <p:cTn id="34" dur="500" fill="hold"/>
                                        <p:tgtEl>
                                          <p:spTgt spid="217">
                                            <p:txEl>
                                              <p:pRg st="4" end="4"/>
                                            </p:txEl>
                                          </p:spTgt>
                                        </p:tgtEl>
                                        <p:attrNameLst>
                                          <p:attrName>ppt_x</p:attrName>
                                        </p:attrNameLst>
                                      </p:cBhvr>
                                      <p:tavLst>
                                        <p:tav tm="0">
                                          <p:val>
                                            <p:strVal val="#ppt_x"/>
                                          </p:val>
                                        </p:tav>
                                        <p:tav tm="100000">
                                          <p:val>
                                            <p:strVal val="#ppt_x"/>
                                          </p:val>
                                        </p:tav>
                                      </p:tavLst>
                                    </p:anim>
                                    <p:anim calcmode="lin" valueType="num">
                                      <p:cBhvr>
                                        <p:cTn id="35" dur="500" fill="hold"/>
                                        <p:tgtEl>
                                          <p:spTgt spid="21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1" build="p" animBg="1" advAuto="0"/>
    </p:bldLst>
  </p:timing>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2646</Words>
  <Application>Microsoft Office PowerPoint</Application>
  <PresentationFormat>Personnalisé</PresentationFormat>
  <Paragraphs>277</Paragraphs>
  <Slides>27</Slides>
  <Notes>0</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27</vt:i4>
      </vt:variant>
    </vt:vector>
  </HeadingPairs>
  <TitlesOfParts>
    <vt:vector size="41" baseType="lpstr">
      <vt:lpstr>Arial</vt:lpstr>
      <vt:lpstr>Avenir Book</vt:lpstr>
      <vt:lpstr>Avenir Book Oblique</vt:lpstr>
      <vt:lpstr>Avenir Heavy</vt:lpstr>
      <vt:lpstr>Avenir Light</vt:lpstr>
      <vt:lpstr>Calibri</vt:lpstr>
      <vt:lpstr>Calibri Light</vt:lpstr>
      <vt:lpstr>Helvetica</vt:lpstr>
      <vt:lpstr>Helvetica Neue</vt:lpstr>
      <vt:lpstr>Helvetica Neue Medium</vt:lpstr>
      <vt:lpstr>Marianne</vt:lpstr>
      <vt:lpstr>Times New Roman</vt:lpstr>
      <vt:lpstr>Times Roman</vt:lpstr>
      <vt:lpstr>21_BasicWhite</vt:lpstr>
      <vt:lpstr>De la nécessaire contextualisation des apprentissages.</vt:lpstr>
      <vt:lpstr>Un postulat comme objectif et point d’attention :  Contextualiser pour les apprentissages.</vt:lpstr>
      <vt:lpstr>Présentation PowerPoint</vt:lpstr>
      <vt:lpstr>1-CONTEXTUALISER, une didactique spécifique</vt:lpstr>
      <vt:lpstr>Une démarche spécifique d’apprentissage</vt:lpstr>
      <vt:lpstr>Des méthodes pédagogiques expérientielles reconnues pour favoriser un processus dynamique de construction des connaissances:  </vt:lpstr>
      <vt:lpstr>Des confusions et des écueils</vt:lpstr>
      <vt:lpstr>2-CONTEXTUALISER, une démarche spécifique en Polynésie française</vt:lpstr>
      <vt:lpstr>Adaptation – contextualisation : de quoi parle-t-on?</vt:lpstr>
      <vt:lpstr>Un processus lié au partage de compétence en matière d’éducation</vt:lpstr>
      <vt:lpstr>Une adaptation des programmes cadrée et progressive en Polynésie française</vt:lpstr>
      <vt:lpstr>Le processus d’adaptation des programmes </vt:lpstr>
      <vt:lpstr>Un processus de contextualisation qui se poursuit</vt:lpstr>
      <vt:lpstr>Quelle situation aujourd’hui? Entre réalité, représentations et fantasmes…</vt:lpstr>
      <vt:lpstr>3-TRANSPOSITIONS EN CONTEXTES D’ENSEIGNEMENT: propositions, projets et expérimentations  </vt:lpstr>
      <vt:lpstr>Présentation PowerPoint</vt:lpstr>
      <vt:lpstr>Une logique vernaculaire : d’abord passer par le terrain  </vt:lpstr>
      <vt:lpstr>La démarche de « territoire apprenant »</vt:lpstr>
      <vt:lpstr>Trois clés de compréhension majeures : </vt:lpstr>
      <vt:lpstr>Les « mutins » du Bounty Un fait historique, ses péripéties, sa manipulation : (faire) comprendre la complexité des Premiers contacts.   Il est possible d’aborder ce thème à travers des enseignements variés ou de manière transdisciplinaire: Histoire des arts , SES, Cinéma Audio Visuel : succès populaire et lucratif de l’industrie hollywoodienne qui construit le mythe touristique polynésien, notamment avec Brando et l’atoll de Tetiaroa. Reo Tahiti et Anglais : Journal de James Morrisson, second maître à bord du Bounty. Histoire: Statut des sources avec le Journal de James Morrisson, le procès et les différents niveaux de manipulation des acteurs  ( Bligh qui accable aisément les mutins VS Fletcher Christian alors qu’il est indéfendable mais est issu d’un milieu qui lui permet de noircir  Bligh)  Géographie, Sciences et techniques : navigation, ligne de changement de date pour prénommer le fils de Fletcher CHRISTIAN et de sa compagne Maimiti Mauatua : Thursday October. Littérature : narration et fictionnalisation avec les récits projetés de Jules Verne qui projette la Révolution.  Le PEAC de l’élève peut se construire autour de cette ressource. </vt:lpstr>
      <vt:lpstr>La reine Pomare IV  De la  femme « sous influence » à la « Victoria du pacifique », (faire) comprendre les images d’une femme de pouvoir au XIX° siècle et proposer une réévaluation des acteurs de la colonisation.   Il est possible d’aborder ce thème à travers des enseignements variés ou de manière transdisciplinaire: Histoire :  des arts, du genre, Agency des tahitiens , Tahiti au temps de la reine Pomare, le commerce sans les quais aménagés Géopolitique : intelligence politique d’avoir su changer d’alliances dans le pacifique du XIX° siècle.  SES : Agency et maintien d’un cadre administratif tahitien.  SES et  Mathématiques : le train de vie et la liste civile de Pomare IV indiquent  un budget et souligne l’enjeu de la fiscalité.  Géographie :   Littérature: Pierre Loti et la reine Pomare.   Le PEAC de l’élève peut se construire autour de cette ressource. </vt:lpstr>
      <vt:lpstr>À l’échelon de l’archipel, l’exemple marquisien</vt:lpstr>
      <vt:lpstr>À l’échelon du micro-bassin, l’exemple de la vallée de la Fautaua</vt:lpstr>
      <vt:lpstr>À l’échelon de l’établissement,  construction identitaire et réussite scolaire </vt:lpstr>
      <vt:lpstr>Présentation PowerPoint</vt:lpstr>
      <vt:lpstr>Présentation PowerPoint</vt:lpstr>
      <vt:lpstr>Contextualiser les apprentissages : leviers et opportunités.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la nécessaire contextualisation des apprentissages.</dc:title>
  <dc:creator>sophie.neyret</dc:creator>
  <cp:lastModifiedBy>sophie.neyret</cp:lastModifiedBy>
  <cp:revision>2</cp:revision>
  <dcterms:modified xsi:type="dcterms:W3CDTF">2026-07-29T00:39:23Z</dcterms:modified>
</cp:coreProperties>
</file>