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57" r:id="rId4"/>
    <p:sldId id="262" r:id="rId5"/>
    <p:sldId id="348" r:id="rId6"/>
    <p:sldId id="349" r:id="rId7"/>
    <p:sldId id="350" r:id="rId8"/>
    <p:sldId id="260" r:id="rId9"/>
    <p:sldId id="352" r:id="rId10"/>
    <p:sldId id="351" r:id="rId11"/>
    <p:sldId id="259" r:id="rId12"/>
    <p:sldId id="353" r:id="rId13"/>
    <p:sldId id="370" r:id="rId14"/>
    <p:sldId id="344" r:id="rId15"/>
    <p:sldId id="347" r:id="rId16"/>
    <p:sldId id="371" r:id="rId17"/>
    <p:sldId id="372" r:id="rId18"/>
  </p:sldIdLst>
  <p:sldSz cx="18288000" cy="10287000"/>
  <p:notesSz cx="6858000" cy="9144000"/>
  <p:embeddedFontLst>
    <p:embeddedFont>
      <p:font typeface="Montserrat" panose="020B0604020202020204" charset="0"/>
      <p:regular r:id="rId19"/>
      <p:bold r:id="rId20"/>
      <p:italic r:id="rId21"/>
      <p:boldItalic r:id="rId22"/>
    </p:embeddedFont>
    <p:embeddedFont>
      <p:font typeface="TT Hoves Bold" panose="020B0604020202020204" charset="0"/>
      <p:regular r:id="rId23"/>
      <p:bold r:id="rId24"/>
    </p:embeddedFont>
    <p:embeddedFont>
      <p:font typeface="TT Hoves" panose="020B0604020202020204" charset="0"/>
      <p:regular r:id="rId25"/>
    </p:embeddedFont>
    <p:embeddedFont>
      <p:font typeface="Poppins Light" panose="020B0604020202020204" charset="0"/>
      <p:regular r:id="rId26"/>
      <p:italic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Poppins" panose="020B0604020202020204" charset="0"/>
      <p:regular r:id="rId32"/>
      <p:bold r:id="rId33"/>
      <p:italic r:id="rId34"/>
      <p:boldItalic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42" autoAdjust="0"/>
    <p:restoredTop sz="94630" autoAdjust="0"/>
  </p:normalViewPr>
  <p:slideViewPr>
    <p:cSldViewPr>
      <p:cViewPr varScale="1">
        <p:scale>
          <a:sx n="50" d="100"/>
          <a:sy n="50" d="100"/>
        </p:scale>
        <p:origin x="528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8.fntdata"/><Relationship Id="rId39" Type="http://schemas.openxmlformats.org/officeDocument/2006/relationships/tableStyles" Target="tableStyles.xml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font" Target="fonts/font17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Relationship Id="rId4" Type="http://schemas.openxmlformats.org/officeDocument/2006/relationships/image" Target="../media/image1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CE1368-20F3-437A-A75A-4AF34E68CD84}" type="doc">
      <dgm:prSet loTypeId="urn:microsoft.com/office/officeart/2005/8/layout/p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6A271163-6631-4677-BF9B-E36F641F69A3}">
      <dgm:prSet phldrT="[Texte]"/>
      <dgm:spPr/>
      <dgm:t>
        <a:bodyPr/>
        <a:lstStyle/>
        <a:p>
          <a:r>
            <a:rPr lang="fr-FR"/>
            <a:t>Marquises</a:t>
          </a:r>
        </a:p>
      </dgm:t>
    </dgm:pt>
    <dgm:pt modelId="{FEEC4C70-03FC-4ACE-A211-D3296EA06A54}" type="parTrans" cxnId="{B1BD6CA6-E4C1-4096-A86B-8FB9604E0B0B}">
      <dgm:prSet/>
      <dgm:spPr/>
      <dgm:t>
        <a:bodyPr/>
        <a:lstStyle/>
        <a:p>
          <a:endParaRPr lang="fr-FR"/>
        </a:p>
      </dgm:t>
    </dgm:pt>
    <dgm:pt modelId="{F63A0A3D-4F07-4FFB-A535-7F8533AACFF8}" type="sibTrans" cxnId="{B1BD6CA6-E4C1-4096-A86B-8FB9604E0B0B}">
      <dgm:prSet/>
      <dgm:spPr/>
      <dgm:t>
        <a:bodyPr/>
        <a:lstStyle/>
        <a:p>
          <a:endParaRPr lang="fr-FR"/>
        </a:p>
      </dgm:t>
    </dgm:pt>
    <dgm:pt modelId="{0718BDC0-867E-4F7C-A5E4-8634522F1E0E}">
      <dgm:prSet phldrT="[Texte]"/>
      <dgm:spPr/>
      <dgm:t>
        <a:bodyPr/>
        <a:lstStyle/>
        <a:p>
          <a:r>
            <a:rPr lang="fr-FR" dirty="0" err="1"/>
            <a:t>Taioahe</a:t>
          </a:r>
          <a:r>
            <a:rPr lang="fr-FR" dirty="0"/>
            <a:t> (bassin Tahiti 2)</a:t>
          </a:r>
        </a:p>
      </dgm:t>
    </dgm:pt>
    <dgm:pt modelId="{71F7174E-1D86-4EFC-A12A-69FD23E761AD}" type="parTrans" cxnId="{D061778A-39A2-4282-86DA-E6EBF1712D25}">
      <dgm:prSet/>
      <dgm:spPr/>
      <dgm:t>
        <a:bodyPr/>
        <a:lstStyle/>
        <a:p>
          <a:endParaRPr lang="fr-FR"/>
        </a:p>
      </dgm:t>
    </dgm:pt>
    <dgm:pt modelId="{D105B2A0-33F4-4B76-B2D0-FF036E7C5DFB}" type="sibTrans" cxnId="{D061778A-39A2-4282-86DA-E6EBF1712D25}">
      <dgm:prSet/>
      <dgm:spPr/>
      <dgm:t>
        <a:bodyPr/>
        <a:lstStyle/>
        <a:p>
          <a:endParaRPr lang="fr-FR"/>
        </a:p>
      </dgm:t>
    </dgm:pt>
    <dgm:pt modelId="{21CAF505-D200-4D2C-BF58-CC309B540C2C}">
      <dgm:prSet phldrT="[Texte]"/>
      <dgm:spPr/>
      <dgm:t>
        <a:bodyPr/>
        <a:lstStyle/>
        <a:p>
          <a:r>
            <a:rPr lang="fr-FR" dirty="0" err="1"/>
            <a:t>Ua</a:t>
          </a:r>
          <a:r>
            <a:rPr lang="fr-FR" dirty="0"/>
            <a:t> Pou (bassin Tahiti 1)</a:t>
          </a:r>
        </a:p>
      </dgm:t>
    </dgm:pt>
    <dgm:pt modelId="{DC72D443-F13A-47BB-98C1-36642674BD50}" type="parTrans" cxnId="{29C358A9-652F-4BE0-BF0C-629F170C0C57}">
      <dgm:prSet/>
      <dgm:spPr/>
      <dgm:t>
        <a:bodyPr/>
        <a:lstStyle/>
        <a:p>
          <a:endParaRPr lang="fr-FR"/>
        </a:p>
      </dgm:t>
    </dgm:pt>
    <dgm:pt modelId="{D1774D16-D84F-4DF3-8D65-92EF0B17C71E}" type="sibTrans" cxnId="{29C358A9-652F-4BE0-BF0C-629F170C0C57}">
      <dgm:prSet/>
      <dgm:spPr/>
      <dgm:t>
        <a:bodyPr/>
        <a:lstStyle/>
        <a:p>
          <a:endParaRPr lang="fr-FR"/>
        </a:p>
      </dgm:t>
    </dgm:pt>
    <dgm:pt modelId="{AEB0A485-7C6C-4B93-968D-9C30325585DE}">
      <dgm:prSet phldrT="[Texte]"/>
      <dgm:spPr>
        <a:solidFill>
          <a:srgbClr val="6051B7"/>
        </a:solidFill>
      </dgm:spPr>
      <dgm:t>
        <a:bodyPr/>
        <a:lstStyle/>
        <a:p>
          <a:r>
            <a:rPr lang="fr-FR" dirty="0"/>
            <a:t>Tuamotu -Gambier</a:t>
          </a:r>
        </a:p>
      </dgm:t>
    </dgm:pt>
    <dgm:pt modelId="{150EF7E6-0DF3-49E0-8E9A-E79FB983D8D1}" type="parTrans" cxnId="{8E898A15-7717-43DE-8A54-2032D0C58E8B}">
      <dgm:prSet/>
      <dgm:spPr/>
      <dgm:t>
        <a:bodyPr/>
        <a:lstStyle/>
        <a:p>
          <a:endParaRPr lang="fr-FR"/>
        </a:p>
      </dgm:t>
    </dgm:pt>
    <dgm:pt modelId="{BDC13739-2DBD-4202-8ED7-115A980E570D}" type="sibTrans" cxnId="{8E898A15-7717-43DE-8A54-2032D0C58E8B}">
      <dgm:prSet/>
      <dgm:spPr/>
      <dgm:t>
        <a:bodyPr/>
        <a:lstStyle/>
        <a:p>
          <a:endParaRPr lang="fr-FR"/>
        </a:p>
      </dgm:t>
    </dgm:pt>
    <dgm:pt modelId="{8535CCA4-50FB-4F06-A2B3-F7968595409F}">
      <dgm:prSet phldrT="[Texte]"/>
      <dgm:spPr>
        <a:solidFill>
          <a:srgbClr val="6051B7"/>
        </a:solidFill>
      </dgm:spPr>
      <dgm:t>
        <a:bodyPr/>
        <a:lstStyle/>
        <a:p>
          <a:r>
            <a:rPr lang="fr-FR" dirty="0" err="1"/>
            <a:t>Hao</a:t>
          </a:r>
          <a:r>
            <a:rPr lang="fr-FR" dirty="0"/>
            <a:t> (bassin Tahiti 3)</a:t>
          </a:r>
        </a:p>
      </dgm:t>
    </dgm:pt>
    <dgm:pt modelId="{AAA8E99A-54FF-402F-B671-B1EB0F4AD380}" type="parTrans" cxnId="{6DDCAABB-6DA9-45F6-8E29-9E7D97D6E57C}">
      <dgm:prSet/>
      <dgm:spPr/>
      <dgm:t>
        <a:bodyPr/>
        <a:lstStyle/>
        <a:p>
          <a:endParaRPr lang="fr-FR"/>
        </a:p>
      </dgm:t>
    </dgm:pt>
    <dgm:pt modelId="{989232EE-3E14-4F6D-89AB-37984BD53D62}" type="sibTrans" cxnId="{6DDCAABB-6DA9-45F6-8E29-9E7D97D6E57C}">
      <dgm:prSet/>
      <dgm:spPr/>
      <dgm:t>
        <a:bodyPr/>
        <a:lstStyle/>
        <a:p>
          <a:endParaRPr lang="fr-FR"/>
        </a:p>
      </dgm:t>
    </dgm:pt>
    <dgm:pt modelId="{8E6C153B-6B2E-4AF3-A4C5-1DAC1845F053}">
      <dgm:prSet phldrT="[Texte]"/>
      <dgm:spPr>
        <a:solidFill>
          <a:srgbClr val="FF0000"/>
        </a:solidFill>
      </dgm:spPr>
      <dgm:t>
        <a:bodyPr/>
        <a:lstStyle/>
        <a:p>
          <a:r>
            <a:rPr lang="fr-FR"/>
            <a:t>Australes</a:t>
          </a:r>
        </a:p>
      </dgm:t>
    </dgm:pt>
    <dgm:pt modelId="{1DD662A4-B710-4936-AD8B-049E35A664D4}" type="parTrans" cxnId="{F00DE316-C00F-43DC-8A6C-19A27329447E}">
      <dgm:prSet/>
      <dgm:spPr/>
      <dgm:t>
        <a:bodyPr/>
        <a:lstStyle/>
        <a:p>
          <a:endParaRPr lang="fr-FR"/>
        </a:p>
      </dgm:t>
    </dgm:pt>
    <dgm:pt modelId="{77DA6FD9-FE46-4940-98ED-0834B08EA0FD}" type="sibTrans" cxnId="{F00DE316-C00F-43DC-8A6C-19A27329447E}">
      <dgm:prSet/>
      <dgm:spPr/>
      <dgm:t>
        <a:bodyPr/>
        <a:lstStyle/>
        <a:p>
          <a:endParaRPr lang="fr-FR"/>
        </a:p>
      </dgm:t>
    </dgm:pt>
    <dgm:pt modelId="{CC7FEE73-E0D1-4775-BBF4-3A448B20E25F}">
      <dgm:prSet phldrT="[Texte]"/>
      <dgm:spPr>
        <a:solidFill>
          <a:srgbClr val="FF0000"/>
        </a:solidFill>
      </dgm:spPr>
      <dgm:t>
        <a:bodyPr/>
        <a:lstStyle/>
        <a:p>
          <a:r>
            <a:rPr lang="fr-FR" dirty="0"/>
            <a:t>Rurutu (bassin Tahiti 2)</a:t>
          </a:r>
        </a:p>
      </dgm:t>
    </dgm:pt>
    <dgm:pt modelId="{64CE0487-00C1-47A1-92C8-F8B8915D5468}" type="parTrans" cxnId="{116AA5F6-7814-4BC6-B047-FD685CDD275B}">
      <dgm:prSet/>
      <dgm:spPr/>
      <dgm:t>
        <a:bodyPr/>
        <a:lstStyle/>
        <a:p>
          <a:endParaRPr lang="fr-FR"/>
        </a:p>
      </dgm:t>
    </dgm:pt>
    <dgm:pt modelId="{9DBBB254-7DB8-4B8F-B71C-A2BD564B5714}" type="sibTrans" cxnId="{116AA5F6-7814-4BC6-B047-FD685CDD275B}">
      <dgm:prSet/>
      <dgm:spPr/>
      <dgm:t>
        <a:bodyPr/>
        <a:lstStyle/>
        <a:p>
          <a:endParaRPr lang="fr-FR"/>
        </a:p>
      </dgm:t>
    </dgm:pt>
    <dgm:pt modelId="{88254957-367A-4032-B49D-3BE87863FCFA}">
      <dgm:prSet phldrT="[Texte]"/>
      <dgm:spPr>
        <a:solidFill>
          <a:srgbClr val="FF0000"/>
        </a:solidFill>
      </dgm:spPr>
      <dgm:t>
        <a:bodyPr/>
        <a:lstStyle/>
        <a:p>
          <a:r>
            <a:rPr lang="fr-FR"/>
            <a:t>Tubuai (bassin Tahiti 1)</a:t>
          </a:r>
        </a:p>
      </dgm:t>
    </dgm:pt>
    <dgm:pt modelId="{4F86E4D7-697F-42D4-B5B2-1333DC41D6E8}" type="parTrans" cxnId="{4AFAC82D-C280-4A80-9D0D-3E4FE6B98E4E}">
      <dgm:prSet/>
      <dgm:spPr/>
      <dgm:t>
        <a:bodyPr/>
        <a:lstStyle/>
        <a:p>
          <a:endParaRPr lang="fr-FR"/>
        </a:p>
      </dgm:t>
    </dgm:pt>
    <dgm:pt modelId="{C10E047B-74A9-4739-B958-2A9A5BF79A0B}" type="sibTrans" cxnId="{4AFAC82D-C280-4A80-9D0D-3E4FE6B98E4E}">
      <dgm:prSet/>
      <dgm:spPr/>
      <dgm:t>
        <a:bodyPr/>
        <a:lstStyle/>
        <a:p>
          <a:endParaRPr lang="fr-FR"/>
        </a:p>
      </dgm:t>
    </dgm:pt>
    <dgm:pt modelId="{55AAEC52-7E38-4421-A565-F75912A48E3E}">
      <dgm:prSet phldrT="[Texte]"/>
      <dgm:spPr/>
      <dgm:t>
        <a:bodyPr/>
        <a:lstStyle/>
        <a:p>
          <a:endParaRPr lang="fr-FR"/>
        </a:p>
      </dgm:t>
    </dgm:pt>
    <dgm:pt modelId="{A1E57737-8B6B-404B-BCCC-7F3E44AE4ACA}" type="parTrans" cxnId="{42436E05-FEF4-4863-816A-1405239EE7A4}">
      <dgm:prSet/>
      <dgm:spPr/>
      <dgm:t>
        <a:bodyPr/>
        <a:lstStyle/>
        <a:p>
          <a:endParaRPr lang="fr-FR"/>
        </a:p>
      </dgm:t>
    </dgm:pt>
    <dgm:pt modelId="{DA3BEDEB-78DB-49F9-A020-470916239662}" type="sibTrans" cxnId="{42436E05-FEF4-4863-816A-1405239EE7A4}">
      <dgm:prSet/>
      <dgm:spPr/>
      <dgm:t>
        <a:bodyPr/>
        <a:lstStyle/>
        <a:p>
          <a:endParaRPr lang="fr-FR"/>
        </a:p>
      </dgm:t>
    </dgm:pt>
    <dgm:pt modelId="{21DCE9CA-9821-4A0B-9F54-1928ED6C9612}">
      <dgm:prSet phldrT="[Texte]"/>
      <dgm:spPr/>
      <dgm:t>
        <a:bodyPr/>
        <a:lstStyle/>
        <a:p>
          <a:r>
            <a:rPr lang="fr-FR"/>
            <a:t>Atuona (bassin Tahiti 3)</a:t>
          </a:r>
        </a:p>
      </dgm:t>
    </dgm:pt>
    <dgm:pt modelId="{F3F4E58E-6B57-41D0-AAEF-37D852241CD6}" type="parTrans" cxnId="{BB5C43AC-1542-4776-895C-8DBC8BD650CB}">
      <dgm:prSet/>
      <dgm:spPr/>
      <dgm:t>
        <a:bodyPr/>
        <a:lstStyle/>
        <a:p>
          <a:endParaRPr lang="fr-FR"/>
        </a:p>
      </dgm:t>
    </dgm:pt>
    <dgm:pt modelId="{A3C9F9F5-0960-4E51-A41B-78A9920123A0}" type="sibTrans" cxnId="{BB5C43AC-1542-4776-895C-8DBC8BD650CB}">
      <dgm:prSet/>
      <dgm:spPr/>
      <dgm:t>
        <a:bodyPr/>
        <a:lstStyle/>
        <a:p>
          <a:endParaRPr lang="fr-FR"/>
        </a:p>
      </dgm:t>
    </dgm:pt>
    <dgm:pt modelId="{A2648587-C8B1-4816-B4DB-9312333EFB45}">
      <dgm:prSet phldrT="[Texte]"/>
      <dgm:spPr>
        <a:solidFill>
          <a:srgbClr val="6051B7"/>
        </a:solidFill>
      </dgm:spPr>
      <dgm:t>
        <a:bodyPr/>
        <a:lstStyle/>
        <a:p>
          <a:r>
            <a:rPr lang="fr-FR" dirty="0" err="1"/>
            <a:t>Makemo</a:t>
          </a:r>
          <a:r>
            <a:rPr lang="fr-FR" dirty="0"/>
            <a:t> (bassin Tahiti 2)</a:t>
          </a:r>
        </a:p>
      </dgm:t>
    </dgm:pt>
    <dgm:pt modelId="{B7793929-CB47-4752-8690-69920A1948CC}" type="parTrans" cxnId="{61686F6D-5FDF-4A29-B04F-6B6EA5D52449}">
      <dgm:prSet/>
      <dgm:spPr/>
      <dgm:t>
        <a:bodyPr/>
        <a:lstStyle/>
        <a:p>
          <a:endParaRPr lang="fr-FR"/>
        </a:p>
      </dgm:t>
    </dgm:pt>
    <dgm:pt modelId="{8227F0F5-BFAB-4895-8FAE-1AE4AB052108}" type="sibTrans" cxnId="{61686F6D-5FDF-4A29-B04F-6B6EA5D52449}">
      <dgm:prSet/>
      <dgm:spPr/>
      <dgm:t>
        <a:bodyPr/>
        <a:lstStyle/>
        <a:p>
          <a:endParaRPr lang="fr-FR"/>
        </a:p>
      </dgm:t>
    </dgm:pt>
    <dgm:pt modelId="{2F1CE16B-D6DF-4596-87D1-D7C7B0ED4997}">
      <dgm:prSet phldrT="[Texte]"/>
      <dgm:spPr>
        <a:solidFill>
          <a:srgbClr val="6051B7"/>
        </a:solidFill>
      </dgm:spPr>
      <dgm:t>
        <a:bodyPr/>
        <a:lstStyle/>
        <a:p>
          <a:r>
            <a:rPr lang="fr-FR"/>
            <a:t>Rangiroa (bassin Tahiti 1)</a:t>
          </a:r>
        </a:p>
      </dgm:t>
    </dgm:pt>
    <dgm:pt modelId="{F03E400D-F4BC-482C-B2A9-601F3DD0D3D4}" type="parTrans" cxnId="{2A32A07E-0E57-44BB-9CD9-C22799CB758B}">
      <dgm:prSet/>
      <dgm:spPr/>
      <dgm:t>
        <a:bodyPr/>
        <a:lstStyle/>
        <a:p>
          <a:endParaRPr lang="fr-FR"/>
        </a:p>
      </dgm:t>
    </dgm:pt>
    <dgm:pt modelId="{3BE4D9C7-B24E-4F56-883B-8BFAE18654D3}" type="sibTrans" cxnId="{2A32A07E-0E57-44BB-9CD9-C22799CB758B}">
      <dgm:prSet/>
      <dgm:spPr/>
      <dgm:t>
        <a:bodyPr/>
        <a:lstStyle/>
        <a:p>
          <a:endParaRPr lang="fr-FR"/>
        </a:p>
      </dgm:t>
    </dgm:pt>
    <dgm:pt modelId="{0E1D4888-2333-4134-88D0-12A35A8148E8}">
      <dgm:prSet custT="1"/>
      <dgm:spPr>
        <a:solidFill>
          <a:schemeClr val="accent6"/>
        </a:solidFill>
      </dgm:spPr>
      <dgm:t>
        <a:bodyPr/>
        <a:lstStyle/>
        <a:p>
          <a:r>
            <a:rPr lang="fr-FR" sz="2000" dirty="0"/>
            <a:t>Moorea</a:t>
          </a:r>
        </a:p>
        <a:p>
          <a:r>
            <a:rPr lang="fr-FR" sz="1600" dirty="0"/>
            <a:t>. </a:t>
          </a:r>
          <a:r>
            <a:rPr lang="fr-FR" sz="2000" dirty="0" err="1"/>
            <a:t>Paopao</a:t>
          </a:r>
          <a:r>
            <a:rPr lang="fr-FR" sz="2000" dirty="0"/>
            <a:t> (bassin Tahiti 1)</a:t>
          </a:r>
        </a:p>
        <a:p>
          <a:r>
            <a:rPr lang="fr-FR" sz="2000" dirty="0"/>
            <a:t>. </a:t>
          </a:r>
          <a:r>
            <a:rPr lang="fr-FR" sz="2000" dirty="0" err="1"/>
            <a:t>Afareaitu</a:t>
          </a:r>
          <a:r>
            <a:rPr lang="fr-FR" sz="2000" dirty="0"/>
            <a:t> (bassin Tahiti 2)</a:t>
          </a:r>
        </a:p>
        <a:p>
          <a:r>
            <a:rPr lang="fr-FR" sz="2000" dirty="0"/>
            <a:t>. </a:t>
          </a:r>
          <a:r>
            <a:rPr lang="fr-FR" sz="2000" dirty="0" err="1"/>
            <a:t>Opunohu</a:t>
          </a:r>
          <a:endParaRPr lang="fr-FR" sz="2000" dirty="0"/>
        </a:p>
      </dgm:t>
    </dgm:pt>
    <dgm:pt modelId="{40E787A2-1FE6-4308-8A46-27DFAA3DE8B6}" type="parTrans" cxnId="{A87C8BE4-F848-4533-98DA-6DDAC66795F5}">
      <dgm:prSet/>
      <dgm:spPr/>
      <dgm:t>
        <a:bodyPr/>
        <a:lstStyle/>
        <a:p>
          <a:endParaRPr lang="fr-FR"/>
        </a:p>
      </dgm:t>
    </dgm:pt>
    <dgm:pt modelId="{4D18B821-BDC2-4865-8083-6CEDCF94A5C1}" type="sibTrans" cxnId="{A87C8BE4-F848-4533-98DA-6DDAC66795F5}">
      <dgm:prSet/>
      <dgm:spPr/>
      <dgm:t>
        <a:bodyPr/>
        <a:lstStyle/>
        <a:p>
          <a:endParaRPr lang="fr-FR"/>
        </a:p>
      </dgm:t>
    </dgm:pt>
    <dgm:pt modelId="{D08D18C1-1B9F-458D-ADC9-C39DDB29F9DD}" type="pres">
      <dgm:prSet presAssocID="{AFCE1368-20F3-437A-A75A-4AF34E68CD8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9D94F32-F07E-412C-AC92-09E24C06D77F}" type="pres">
      <dgm:prSet presAssocID="{AFCE1368-20F3-437A-A75A-4AF34E68CD84}" presName="bkgdShp" presStyleLbl="alignAccFollowNode1" presStyleIdx="0" presStyleCnt="1" custLinFactNeighborY="0"/>
      <dgm:spPr/>
    </dgm:pt>
    <dgm:pt modelId="{8F8F5868-58AF-4AED-925E-41B29426A16C}" type="pres">
      <dgm:prSet presAssocID="{AFCE1368-20F3-437A-A75A-4AF34E68CD84}" presName="linComp" presStyleCnt="0"/>
      <dgm:spPr/>
    </dgm:pt>
    <dgm:pt modelId="{56A4FFD7-8046-4EA3-955C-AA09CF525748}" type="pres">
      <dgm:prSet presAssocID="{6A271163-6631-4677-BF9B-E36F641F69A3}" presName="compNode" presStyleCnt="0"/>
      <dgm:spPr/>
    </dgm:pt>
    <dgm:pt modelId="{C4E0CBD2-1F52-451B-96AE-4F5EE7C754FA}" type="pres">
      <dgm:prSet presAssocID="{6A271163-6631-4677-BF9B-E36F641F69A3}" presName="node" presStyleLbl="node1" presStyleIdx="0" presStyleCnt="4" custLinFactNeighborY="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52C98B-2306-4359-8088-A42CFEC6C3D3}" type="pres">
      <dgm:prSet presAssocID="{6A271163-6631-4677-BF9B-E36F641F69A3}" presName="invisiNode" presStyleLbl="node1" presStyleIdx="0" presStyleCnt="4"/>
      <dgm:spPr/>
    </dgm:pt>
    <dgm:pt modelId="{BDB29B5C-46E9-4791-B2AE-9EECB1428273}" type="pres">
      <dgm:prSet presAssocID="{6A271163-6631-4677-BF9B-E36F641F69A3}" presName="imagNode" presStyleLbl="f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993B8E49-7DA6-47A0-8920-6158C9AB61D6}" type="pres">
      <dgm:prSet presAssocID="{F63A0A3D-4F07-4FFB-A535-7F8533AACFF8}" presName="sibTrans" presStyleLbl="sibTrans2D1" presStyleIdx="0" presStyleCnt="0"/>
      <dgm:spPr/>
      <dgm:t>
        <a:bodyPr/>
        <a:lstStyle/>
        <a:p>
          <a:endParaRPr lang="fr-FR"/>
        </a:p>
      </dgm:t>
    </dgm:pt>
    <dgm:pt modelId="{427AE335-766D-4BF5-83BB-D17A5DC79CC3}" type="pres">
      <dgm:prSet presAssocID="{AEB0A485-7C6C-4B93-968D-9C30325585DE}" presName="compNode" presStyleCnt="0"/>
      <dgm:spPr/>
    </dgm:pt>
    <dgm:pt modelId="{19D92183-288F-4593-B4D1-4EEE582E3BCB}" type="pres">
      <dgm:prSet presAssocID="{AEB0A485-7C6C-4B93-968D-9C30325585DE}" presName="node" presStyleLbl="node1" presStyleIdx="1" presStyleCnt="4" custLinFactNeighborY="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B90A7C0-F57B-4996-9FFF-57A40CCB61C2}" type="pres">
      <dgm:prSet presAssocID="{AEB0A485-7C6C-4B93-968D-9C30325585DE}" presName="invisiNode" presStyleLbl="node1" presStyleIdx="1" presStyleCnt="4"/>
      <dgm:spPr/>
    </dgm:pt>
    <dgm:pt modelId="{E8DA2FC0-984C-495E-BCE4-173138C566A5}" type="pres">
      <dgm:prSet presAssocID="{AEB0A485-7C6C-4B93-968D-9C30325585DE}" presName="imagNode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DAFFB350-502D-4D36-8400-7B5578910D18}" type="pres">
      <dgm:prSet presAssocID="{BDC13739-2DBD-4202-8ED7-115A980E570D}" presName="sibTrans" presStyleLbl="sibTrans2D1" presStyleIdx="0" presStyleCnt="0"/>
      <dgm:spPr/>
      <dgm:t>
        <a:bodyPr/>
        <a:lstStyle/>
        <a:p>
          <a:endParaRPr lang="fr-FR"/>
        </a:p>
      </dgm:t>
    </dgm:pt>
    <dgm:pt modelId="{39208AC1-AB77-42D0-B02C-23E2A29DA73D}" type="pres">
      <dgm:prSet presAssocID="{8E6C153B-6B2E-4AF3-A4C5-1DAC1845F053}" presName="compNode" presStyleCnt="0"/>
      <dgm:spPr/>
    </dgm:pt>
    <dgm:pt modelId="{9A1DD3D6-0701-4370-88DF-A7800FC74515}" type="pres">
      <dgm:prSet presAssocID="{8E6C153B-6B2E-4AF3-A4C5-1DAC1845F05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C2CF165-7F62-476F-8BA5-746911E35EEA}" type="pres">
      <dgm:prSet presAssocID="{8E6C153B-6B2E-4AF3-A4C5-1DAC1845F053}" presName="invisiNode" presStyleLbl="node1" presStyleIdx="2" presStyleCnt="4"/>
      <dgm:spPr/>
    </dgm:pt>
    <dgm:pt modelId="{84EFAFBF-25BF-4664-9164-0A4D5C58C4DD}" type="pres">
      <dgm:prSet presAssocID="{8E6C153B-6B2E-4AF3-A4C5-1DAC1845F053}" presName="imagNode" presStyleLbl="f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52E102C7-F0C4-4E68-9F0F-65A5D80E840A}" type="pres">
      <dgm:prSet presAssocID="{77DA6FD9-FE46-4940-98ED-0834B08EA0FD}" presName="sibTrans" presStyleLbl="sibTrans2D1" presStyleIdx="0" presStyleCnt="0"/>
      <dgm:spPr/>
      <dgm:t>
        <a:bodyPr/>
        <a:lstStyle/>
        <a:p>
          <a:endParaRPr lang="fr-FR"/>
        </a:p>
      </dgm:t>
    </dgm:pt>
    <dgm:pt modelId="{B9F9F1ED-CBD0-4C47-A2F2-5861626D14B6}" type="pres">
      <dgm:prSet presAssocID="{0E1D4888-2333-4134-88D0-12A35A8148E8}" presName="compNode" presStyleCnt="0"/>
      <dgm:spPr/>
    </dgm:pt>
    <dgm:pt modelId="{58A9E27E-C5B1-40E3-93A1-19E44942509D}" type="pres">
      <dgm:prSet presAssocID="{0E1D4888-2333-4134-88D0-12A35A8148E8}" presName="node" presStyleLbl="node1" presStyleIdx="3" presStyleCnt="4" custLinFactNeighborY="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F2A9540-57C4-45E2-8AE1-7D310DBA138F}" type="pres">
      <dgm:prSet presAssocID="{0E1D4888-2333-4134-88D0-12A35A8148E8}" presName="invisiNode" presStyleLbl="node1" presStyleIdx="3" presStyleCnt="4"/>
      <dgm:spPr/>
    </dgm:pt>
    <dgm:pt modelId="{D012513F-5C8F-44B8-98BB-31ADE3949FB0}" type="pres">
      <dgm:prSet presAssocID="{0E1D4888-2333-4134-88D0-12A35A8148E8}" presName="imagNode" presStyleLbl="fgImgPlac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</dgm:ptLst>
  <dgm:cxnLst>
    <dgm:cxn modelId="{52858D01-769C-4D0B-A4BB-4F6B335E3170}" type="presOf" srcId="{21DCE9CA-9821-4A0B-9F54-1928ED6C9612}" destId="{C4E0CBD2-1F52-451B-96AE-4F5EE7C754FA}" srcOrd="0" destOrd="3" presId="urn:microsoft.com/office/officeart/2005/8/layout/pList2"/>
    <dgm:cxn modelId="{0479EDDC-FF56-45DA-B0A6-CBA17EC2B468}" type="presOf" srcId="{AFCE1368-20F3-437A-A75A-4AF34E68CD84}" destId="{D08D18C1-1B9F-458D-ADC9-C39DDB29F9DD}" srcOrd="0" destOrd="0" presId="urn:microsoft.com/office/officeart/2005/8/layout/pList2"/>
    <dgm:cxn modelId="{D061778A-39A2-4282-86DA-E6EBF1712D25}" srcId="{6A271163-6631-4677-BF9B-E36F641F69A3}" destId="{0718BDC0-867E-4F7C-A5E4-8634522F1E0E}" srcOrd="0" destOrd="0" parTransId="{71F7174E-1D86-4EFC-A12A-69FD23E761AD}" sibTransId="{D105B2A0-33F4-4B76-B2D0-FF036E7C5DFB}"/>
    <dgm:cxn modelId="{1C6F90A2-2D0A-463C-BFE6-A9DB01D37D2B}" type="presOf" srcId="{0718BDC0-867E-4F7C-A5E4-8634522F1E0E}" destId="{C4E0CBD2-1F52-451B-96AE-4F5EE7C754FA}" srcOrd="0" destOrd="1" presId="urn:microsoft.com/office/officeart/2005/8/layout/pList2"/>
    <dgm:cxn modelId="{E49668B0-E651-4B72-906D-87C926A2D305}" type="presOf" srcId="{21CAF505-D200-4D2C-BF58-CC309B540C2C}" destId="{C4E0CBD2-1F52-451B-96AE-4F5EE7C754FA}" srcOrd="0" destOrd="2" presId="urn:microsoft.com/office/officeart/2005/8/layout/pList2"/>
    <dgm:cxn modelId="{ECBA662D-D290-46FC-BF2B-DE58982439CF}" type="presOf" srcId="{6A271163-6631-4677-BF9B-E36F641F69A3}" destId="{C4E0CBD2-1F52-451B-96AE-4F5EE7C754FA}" srcOrd="0" destOrd="0" presId="urn:microsoft.com/office/officeart/2005/8/layout/pList2"/>
    <dgm:cxn modelId="{2A32A07E-0E57-44BB-9CD9-C22799CB758B}" srcId="{AEB0A485-7C6C-4B93-968D-9C30325585DE}" destId="{2F1CE16B-D6DF-4596-87D1-D7C7B0ED4997}" srcOrd="2" destOrd="0" parTransId="{F03E400D-F4BC-482C-B2A9-601F3DD0D3D4}" sibTransId="{3BE4D9C7-B24E-4F56-883B-8BFAE18654D3}"/>
    <dgm:cxn modelId="{9CDCB039-44CC-4893-A514-EB549023A193}" type="presOf" srcId="{8535CCA4-50FB-4F06-A2B3-F7968595409F}" destId="{19D92183-288F-4593-B4D1-4EEE582E3BCB}" srcOrd="0" destOrd="1" presId="urn:microsoft.com/office/officeart/2005/8/layout/pList2"/>
    <dgm:cxn modelId="{9F91A3F4-5683-4399-AD48-14ACF957B70C}" type="presOf" srcId="{2F1CE16B-D6DF-4596-87D1-D7C7B0ED4997}" destId="{19D92183-288F-4593-B4D1-4EEE582E3BCB}" srcOrd="0" destOrd="3" presId="urn:microsoft.com/office/officeart/2005/8/layout/pList2"/>
    <dgm:cxn modelId="{85E1BAA8-37D5-4B00-9C0F-6332F812AEF1}" type="presOf" srcId="{AEB0A485-7C6C-4B93-968D-9C30325585DE}" destId="{19D92183-288F-4593-B4D1-4EEE582E3BCB}" srcOrd="0" destOrd="0" presId="urn:microsoft.com/office/officeart/2005/8/layout/pList2"/>
    <dgm:cxn modelId="{21B89C46-D1BA-42BF-B7C6-A6A079F533A9}" type="presOf" srcId="{A2648587-C8B1-4816-B4DB-9312333EFB45}" destId="{19D92183-288F-4593-B4D1-4EEE582E3BCB}" srcOrd="0" destOrd="2" presId="urn:microsoft.com/office/officeart/2005/8/layout/pList2"/>
    <dgm:cxn modelId="{C4A6A483-31D9-4A14-BA7B-03D58E2FC67E}" type="presOf" srcId="{8E6C153B-6B2E-4AF3-A4C5-1DAC1845F053}" destId="{9A1DD3D6-0701-4370-88DF-A7800FC74515}" srcOrd="0" destOrd="0" presId="urn:microsoft.com/office/officeart/2005/8/layout/pList2"/>
    <dgm:cxn modelId="{B1BD6CA6-E4C1-4096-A86B-8FB9604E0B0B}" srcId="{AFCE1368-20F3-437A-A75A-4AF34E68CD84}" destId="{6A271163-6631-4677-BF9B-E36F641F69A3}" srcOrd="0" destOrd="0" parTransId="{FEEC4C70-03FC-4ACE-A211-D3296EA06A54}" sibTransId="{F63A0A3D-4F07-4FFB-A535-7F8533AACFF8}"/>
    <dgm:cxn modelId="{61686F6D-5FDF-4A29-B04F-6B6EA5D52449}" srcId="{AEB0A485-7C6C-4B93-968D-9C30325585DE}" destId="{A2648587-C8B1-4816-B4DB-9312333EFB45}" srcOrd="1" destOrd="0" parTransId="{B7793929-CB47-4752-8690-69920A1948CC}" sibTransId="{8227F0F5-BFAB-4895-8FAE-1AE4AB052108}"/>
    <dgm:cxn modelId="{F00DE316-C00F-43DC-8A6C-19A27329447E}" srcId="{AFCE1368-20F3-437A-A75A-4AF34E68CD84}" destId="{8E6C153B-6B2E-4AF3-A4C5-1DAC1845F053}" srcOrd="2" destOrd="0" parTransId="{1DD662A4-B710-4936-AD8B-049E35A664D4}" sibTransId="{77DA6FD9-FE46-4940-98ED-0834B08EA0FD}"/>
    <dgm:cxn modelId="{29C358A9-652F-4BE0-BF0C-629F170C0C57}" srcId="{6A271163-6631-4677-BF9B-E36F641F69A3}" destId="{21CAF505-D200-4D2C-BF58-CC309B540C2C}" srcOrd="1" destOrd="0" parTransId="{DC72D443-F13A-47BB-98C1-36642674BD50}" sibTransId="{D1774D16-D84F-4DF3-8D65-92EF0B17C71E}"/>
    <dgm:cxn modelId="{DBA98A80-EFAE-46C3-815A-3AA2FC05BAC2}" type="presOf" srcId="{88254957-367A-4032-B49D-3BE87863FCFA}" destId="{9A1DD3D6-0701-4370-88DF-A7800FC74515}" srcOrd="0" destOrd="2" presId="urn:microsoft.com/office/officeart/2005/8/layout/pList2"/>
    <dgm:cxn modelId="{42436E05-FEF4-4863-816A-1405239EE7A4}" srcId="{6A271163-6631-4677-BF9B-E36F641F69A3}" destId="{55AAEC52-7E38-4421-A565-F75912A48E3E}" srcOrd="3" destOrd="0" parTransId="{A1E57737-8B6B-404B-BCCC-7F3E44AE4ACA}" sibTransId="{DA3BEDEB-78DB-49F9-A020-470916239662}"/>
    <dgm:cxn modelId="{C963C730-DC8C-4E81-B325-83FCD75EE93A}" type="presOf" srcId="{BDC13739-2DBD-4202-8ED7-115A980E570D}" destId="{DAFFB350-502D-4D36-8400-7B5578910D18}" srcOrd="0" destOrd="0" presId="urn:microsoft.com/office/officeart/2005/8/layout/pList2"/>
    <dgm:cxn modelId="{298F91E8-307F-4758-ACAA-8E622AEF8FF1}" type="presOf" srcId="{77DA6FD9-FE46-4940-98ED-0834B08EA0FD}" destId="{52E102C7-F0C4-4E68-9F0F-65A5D80E840A}" srcOrd="0" destOrd="0" presId="urn:microsoft.com/office/officeart/2005/8/layout/pList2"/>
    <dgm:cxn modelId="{2CCF15E6-75CE-45A3-99C2-4018EE92917A}" type="presOf" srcId="{F63A0A3D-4F07-4FFB-A535-7F8533AACFF8}" destId="{993B8E49-7DA6-47A0-8920-6158C9AB61D6}" srcOrd="0" destOrd="0" presId="urn:microsoft.com/office/officeart/2005/8/layout/pList2"/>
    <dgm:cxn modelId="{BB5C43AC-1542-4776-895C-8DBC8BD650CB}" srcId="{6A271163-6631-4677-BF9B-E36F641F69A3}" destId="{21DCE9CA-9821-4A0B-9F54-1928ED6C9612}" srcOrd="2" destOrd="0" parTransId="{F3F4E58E-6B57-41D0-AAEF-37D852241CD6}" sibTransId="{A3C9F9F5-0960-4E51-A41B-78A9920123A0}"/>
    <dgm:cxn modelId="{8E898A15-7717-43DE-8A54-2032D0C58E8B}" srcId="{AFCE1368-20F3-437A-A75A-4AF34E68CD84}" destId="{AEB0A485-7C6C-4B93-968D-9C30325585DE}" srcOrd="1" destOrd="0" parTransId="{150EF7E6-0DF3-49E0-8E9A-E79FB983D8D1}" sibTransId="{BDC13739-2DBD-4202-8ED7-115A980E570D}"/>
    <dgm:cxn modelId="{69012995-0B87-467A-BB51-9BD2F6AF0E8C}" type="presOf" srcId="{CC7FEE73-E0D1-4775-BBF4-3A448B20E25F}" destId="{9A1DD3D6-0701-4370-88DF-A7800FC74515}" srcOrd="0" destOrd="1" presId="urn:microsoft.com/office/officeart/2005/8/layout/pList2"/>
    <dgm:cxn modelId="{116AA5F6-7814-4BC6-B047-FD685CDD275B}" srcId="{8E6C153B-6B2E-4AF3-A4C5-1DAC1845F053}" destId="{CC7FEE73-E0D1-4775-BBF4-3A448B20E25F}" srcOrd="0" destOrd="0" parTransId="{64CE0487-00C1-47A1-92C8-F8B8915D5468}" sibTransId="{9DBBB254-7DB8-4B8F-B71C-A2BD564B5714}"/>
    <dgm:cxn modelId="{4AFAC82D-C280-4A80-9D0D-3E4FE6B98E4E}" srcId="{8E6C153B-6B2E-4AF3-A4C5-1DAC1845F053}" destId="{88254957-367A-4032-B49D-3BE87863FCFA}" srcOrd="1" destOrd="0" parTransId="{4F86E4D7-697F-42D4-B5B2-1333DC41D6E8}" sibTransId="{C10E047B-74A9-4739-B958-2A9A5BF79A0B}"/>
    <dgm:cxn modelId="{A87C8BE4-F848-4533-98DA-6DDAC66795F5}" srcId="{AFCE1368-20F3-437A-A75A-4AF34E68CD84}" destId="{0E1D4888-2333-4134-88D0-12A35A8148E8}" srcOrd="3" destOrd="0" parTransId="{40E787A2-1FE6-4308-8A46-27DFAA3DE8B6}" sibTransId="{4D18B821-BDC2-4865-8083-6CEDCF94A5C1}"/>
    <dgm:cxn modelId="{CE17512C-32D7-4ABD-803B-21BCFF7FDC50}" type="presOf" srcId="{55AAEC52-7E38-4421-A565-F75912A48E3E}" destId="{C4E0CBD2-1F52-451B-96AE-4F5EE7C754FA}" srcOrd="0" destOrd="4" presId="urn:microsoft.com/office/officeart/2005/8/layout/pList2"/>
    <dgm:cxn modelId="{6DDCAABB-6DA9-45F6-8E29-9E7D97D6E57C}" srcId="{AEB0A485-7C6C-4B93-968D-9C30325585DE}" destId="{8535CCA4-50FB-4F06-A2B3-F7968595409F}" srcOrd="0" destOrd="0" parTransId="{AAA8E99A-54FF-402F-B671-B1EB0F4AD380}" sibTransId="{989232EE-3E14-4F6D-89AB-37984BD53D62}"/>
    <dgm:cxn modelId="{628E2D77-A694-475D-849B-56D1A99C89C0}" type="presOf" srcId="{0E1D4888-2333-4134-88D0-12A35A8148E8}" destId="{58A9E27E-C5B1-40E3-93A1-19E44942509D}" srcOrd="0" destOrd="0" presId="urn:microsoft.com/office/officeart/2005/8/layout/pList2"/>
    <dgm:cxn modelId="{ED697760-3805-4192-9F93-A148203884BE}" type="presParOf" srcId="{D08D18C1-1B9F-458D-ADC9-C39DDB29F9DD}" destId="{B9D94F32-F07E-412C-AC92-09E24C06D77F}" srcOrd="0" destOrd="0" presId="urn:microsoft.com/office/officeart/2005/8/layout/pList2"/>
    <dgm:cxn modelId="{E8D17AFB-1A83-4C4C-99FB-E5F3D0031586}" type="presParOf" srcId="{D08D18C1-1B9F-458D-ADC9-C39DDB29F9DD}" destId="{8F8F5868-58AF-4AED-925E-41B29426A16C}" srcOrd="1" destOrd="0" presId="urn:microsoft.com/office/officeart/2005/8/layout/pList2"/>
    <dgm:cxn modelId="{B49AA7A4-3872-4C63-B4EC-C3174495904B}" type="presParOf" srcId="{8F8F5868-58AF-4AED-925E-41B29426A16C}" destId="{56A4FFD7-8046-4EA3-955C-AA09CF525748}" srcOrd="0" destOrd="0" presId="urn:microsoft.com/office/officeart/2005/8/layout/pList2"/>
    <dgm:cxn modelId="{55C67344-8576-4D0F-98BE-D8F2F5967ADF}" type="presParOf" srcId="{56A4FFD7-8046-4EA3-955C-AA09CF525748}" destId="{C4E0CBD2-1F52-451B-96AE-4F5EE7C754FA}" srcOrd="0" destOrd="0" presId="urn:microsoft.com/office/officeart/2005/8/layout/pList2"/>
    <dgm:cxn modelId="{E1E9A3AE-C264-469C-8D11-32006A8F384C}" type="presParOf" srcId="{56A4FFD7-8046-4EA3-955C-AA09CF525748}" destId="{3952C98B-2306-4359-8088-A42CFEC6C3D3}" srcOrd="1" destOrd="0" presId="urn:microsoft.com/office/officeart/2005/8/layout/pList2"/>
    <dgm:cxn modelId="{636CF6F6-D8B0-4253-86EC-F7755F396A25}" type="presParOf" srcId="{56A4FFD7-8046-4EA3-955C-AA09CF525748}" destId="{BDB29B5C-46E9-4791-B2AE-9EECB1428273}" srcOrd="2" destOrd="0" presId="urn:microsoft.com/office/officeart/2005/8/layout/pList2"/>
    <dgm:cxn modelId="{7B60440E-D527-4333-92AE-4B58E49ABA32}" type="presParOf" srcId="{8F8F5868-58AF-4AED-925E-41B29426A16C}" destId="{993B8E49-7DA6-47A0-8920-6158C9AB61D6}" srcOrd="1" destOrd="0" presId="urn:microsoft.com/office/officeart/2005/8/layout/pList2"/>
    <dgm:cxn modelId="{019005EB-AEB1-4092-838E-378A3C673E00}" type="presParOf" srcId="{8F8F5868-58AF-4AED-925E-41B29426A16C}" destId="{427AE335-766D-4BF5-83BB-D17A5DC79CC3}" srcOrd="2" destOrd="0" presId="urn:microsoft.com/office/officeart/2005/8/layout/pList2"/>
    <dgm:cxn modelId="{EA2278FB-BA9B-4EEC-B602-FEF497AC91C8}" type="presParOf" srcId="{427AE335-766D-4BF5-83BB-D17A5DC79CC3}" destId="{19D92183-288F-4593-B4D1-4EEE582E3BCB}" srcOrd="0" destOrd="0" presId="urn:microsoft.com/office/officeart/2005/8/layout/pList2"/>
    <dgm:cxn modelId="{B4C2BC54-8910-42CD-A743-113F3D5551A0}" type="presParOf" srcId="{427AE335-766D-4BF5-83BB-D17A5DC79CC3}" destId="{6B90A7C0-F57B-4996-9FFF-57A40CCB61C2}" srcOrd="1" destOrd="0" presId="urn:microsoft.com/office/officeart/2005/8/layout/pList2"/>
    <dgm:cxn modelId="{EC7B020A-B81E-4455-9B03-92F685F2DE93}" type="presParOf" srcId="{427AE335-766D-4BF5-83BB-D17A5DC79CC3}" destId="{E8DA2FC0-984C-495E-BCE4-173138C566A5}" srcOrd="2" destOrd="0" presId="urn:microsoft.com/office/officeart/2005/8/layout/pList2"/>
    <dgm:cxn modelId="{2B3D4025-04DF-494C-8C3E-97382AE0F961}" type="presParOf" srcId="{8F8F5868-58AF-4AED-925E-41B29426A16C}" destId="{DAFFB350-502D-4D36-8400-7B5578910D18}" srcOrd="3" destOrd="0" presId="urn:microsoft.com/office/officeart/2005/8/layout/pList2"/>
    <dgm:cxn modelId="{64F4A109-C45C-482B-BE29-40B4C032045B}" type="presParOf" srcId="{8F8F5868-58AF-4AED-925E-41B29426A16C}" destId="{39208AC1-AB77-42D0-B02C-23E2A29DA73D}" srcOrd="4" destOrd="0" presId="urn:microsoft.com/office/officeart/2005/8/layout/pList2"/>
    <dgm:cxn modelId="{95C74013-914D-4BF1-B7DD-2EA66E3BC767}" type="presParOf" srcId="{39208AC1-AB77-42D0-B02C-23E2A29DA73D}" destId="{9A1DD3D6-0701-4370-88DF-A7800FC74515}" srcOrd="0" destOrd="0" presId="urn:microsoft.com/office/officeart/2005/8/layout/pList2"/>
    <dgm:cxn modelId="{96021CF1-59FE-44B9-816B-9642063E7526}" type="presParOf" srcId="{39208AC1-AB77-42D0-B02C-23E2A29DA73D}" destId="{EC2CF165-7F62-476F-8BA5-746911E35EEA}" srcOrd="1" destOrd="0" presId="urn:microsoft.com/office/officeart/2005/8/layout/pList2"/>
    <dgm:cxn modelId="{9ECA5C29-5BBC-4739-97AB-1237455C19EE}" type="presParOf" srcId="{39208AC1-AB77-42D0-B02C-23E2A29DA73D}" destId="{84EFAFBF-25BF-4664-9164-0A4D5C58C4DD}" srcOrd="2" destOrd="0" presId="urn:microsoft.com/office/officeart/2005/8/layout/pList2"/>
    <dgm:cxn modelId="{63DD5582-2FE6-487E-9333-6966F1A05026}" type="presParOf" srcId="{8F8F5868-58AF-4AED-925E-41B29426A16C}" destId="{52E102C7-F0C4-4E68-9F0F-65A5D80E840A}" srcOrd="5" destOrd="0" presId="urn:microsoft.com/office/officeart/2005/8/layout/pList2"/>
    <dgm:cxn modelId="{AA265D83-B9A5-4615-9970-1864343CB15C}" type="presParOf" srcId="{8F8F5868-58AF-4AED-925E-41B29426A16C}" destId="{B9F9F1ED-CBD0-4C47-A2F2-5861626D14B6}" srcOrd="6" destOrd="0" presId="urn:microsoft.com/office/officeart/2005/8/layout/pList2"/>
    <dgm:cxn modelId="{8982B676-6FB3-402D-B4FB-17CA63BB8ED7}" type="presParOf" srcId="{B9F9F1ED-CBD0-4C47-A2F2-5861626D14B6}" destId="{58A9E27E-C5B1-40E3-93A1-19E44942509D}" srcOrd="0" destOrd="0" presId="urn:microsoft.com/office/officeart/2005/8/layout/pList2"/>
    <dgm:cxn modelId="{2DB0B31E-21DE-47D7-8402-DF76EEFBC0D0}" type="presParOf" srcId="{B9F9F1ED-CBD0-4C47-A2F2-5861626D14B6}" destId="{BF2A9540-57C4-45E2-8AE1-7D310DBA138F}" srcOrd="1" destOrd="0" presId="urn:microsoft.com/office/officeart/2005/8/layout/pList2"/>
    <dgm:cxn modelId="{3F4571D3-6343-41BF-BD91-9A72AA2A47C4}" type="presParOf" srcId="{B9F9F1ED-CBD0-4C47-A2F2-5861626D14B6}" destId="{D012513F-5C8F-44B8-98BB-31ADE3949FB0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9020" y="22138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66" b="-666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846688" y="3086100"/>
            <a:ext cx="10871422" cy="1287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134"/>
              </a:lnSpc>
            </a:pPr>
            <a:r>
              <a:rPr lang="en-US" sz="8516" b="1" dirty="0">
                <a:solidFill>
                  <a:srgbClr val="FFFBF7"/>
                </a:solidFill>
                <a:latin typeface="TT Hoves Bold"/>
                <a:ea typeface="TT Hoves Bold"/>
                <a:cs typeface="TT Hoves Bold"/>
                <a:sym typeface="TT Hoves Bold"/>
              </a:rPr>
              <a:t>RÉUNION D'ACCUEIL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923221" y="6119043"/>
            <a:ext cx="5359178" cy="1318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00"/>
              </a:lnSpc>
            </a:pPr>
            <a:r>
              <a:rPr lang="en-US" sz="2941" dirty="0">
                <a:solidFill>
                  <a:srgbClr val="FFFBF7"/>
                </a:solidFill>
                <a:latin typeface="TT Hoves"/>
                <a:ea typeface="TT Hoves"/>
                <a:cs typeface="TT Hoves"/>
                <a:sym typeface="TT Hoves"/>
              </a:rPr>
              <a:t>ÉTABLISSEMENTS SCOLAIRES DU 1ER ET 2ND DEGRÉ EN POLYNÉSIE FRANÇAISE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E4715965-CC42-5B2F-BC1F-C1C8A1CE6F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9402" y="43909"/>
            <a:ext cx="2105319" cy="1571844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xmlns="" id="{5F33CDB6-9041-0DF3-5832-BC204E4F25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4947" y="82009"/>
            <a:ext cx="2732073" cy="1297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xmlns="" id="{7C1C5CD9-EFD1-4E16-8C97-CF8FB14D85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641" y="8823238"/>
            <a:ext cx="7340600" cy="14859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xmlns="" id="{38EDEFD3-C7E8-5D6E-1576-75E3F685A7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741" y="-10702"/>
            <a:ext cx="5310382" cy="1030277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"/>
          <p:cNvSpPr txBox="1"/>
          <p:nvPr/>
        </p:nvSpPr>
        <p:spPr>
          <a:xfrm>
            <a:off x="5142161" y="9565163"/>
            <a:ext cx="2948081" cy="2336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852"/>
              </a:lnSpc>
              <a:spcBef>
                <a:spcPct val="0"/>
              </a:spcBef>
            </a:pPr>
            <a:r>
              <a:rPr lang="en-US" sz="1323">
                <a:solidFill>
                  <a:srgbClr val="FFC3C3"/>
                </a:solidFill>
                <a:latin typeface="Poppins Light"/>
                <a:ea typeface="Poppins Light"/>
                <a:cs typeface="Poppins Light"/>
                <a:sym typeface="Poppins Light"/>
              </a:rPr>
              <a:t>www.education.pf</a:t>
            </a:r>
          </a:p>
        </p:txBody>
      </p:sp>
      <p:sp>
        <p:nvSpPr>
          <p:cNvPr id="10" name="AutoShape 10"/>
          <p:cNvSpPr/>
          <p:nvPr/>
        </p:nvSpPr>
        <p:spPr>
          <a:xfrm>
            <a:off x="7060658" y="2686541"/>
            <a:ext cx="4166685" cy="0"/>
          </a:xfrm>
          <a:prstGeom prst="line">
            <a:avLst/>
          </a:prstGeom>
          <a:ln w="85725" cap="rnd">
            <a:solidFill>
              <a:srgbClr val="F62525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AutoShape 13"/>
          <p:cNvSpPr/>
          <p:nvPr/>
        </p:nvSpPr>
        <p:spPr>
          <a:xfrm>
            <a:off x="6762609" y="4443097"/>
            <a:ext cx="4762782" cy="4281458"/>
          </a:xfrm>
          <a:prstGeom prst="rect">
            <a:avLst/>
          </a:prstGeom>
          <a:solidFill>
            <a:srgbClr val="D9D9D9">
              <a:alpha val="53725"/>
            </a:srgbClr>
          </a:solidFill>
        </p:spPr>
      </p:sp>
      <p:sp>
        <p:nvSpPr>
          <p:cNvPr id="15" name="AutoShape 15"/>
          <p:cNvSpPr/>
          <p:nvPr/>
        </p:nvSpPr>
        <p:spPr>
          <a:xfrm>
            <a:off x="7086989" y="4547813"/>
            <a:ext cx="4166685" cy="1191374"/>
          </a:xfrm>
          <a:prstGeom prst="rect">
            <a:avLst/>
          </a:prstGeom>
          <a:solidFill>
            <a:srgbClr val="F62525"/>
          </a:solidFill>
        </p:spPr>
      </p:sp>
      <p:sp>
        <p:nvSpPr>
          <p:cNvPr id="17" name="TextBox 17"/>
          <p:cNvSpPr txBox="1"/>
          <p:nvPr/>
        </p:nvSpPr>
        <p:spPr>
          <a:xfrm>
            <a:off x="3402196" y="1443537"/>
            <a:ext cx="11483612" cy="524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99"/>
              </a:lnSpc>
            </a:pPr>
            <a:r>
              <a:rPr lang="en-US" sz="4124" b="1">
                <a:solidFill>
                  <a:srgbClr val="F62525"/>
                </a:solidFill>
                <a:latin typeface="Poppins Heavy"/>
                <a:ea typeface="Poppins Heavy"/>
                <a:cs typeface="Poppins Heavy"/>
                <a:sym typeface="Poppins Heavy"/>
              </a:rPr>
              <a:t>TYPOLOGIE DES CIRCONSCRIPTIONS TERRITORIALES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28700" y="3116243"/>
            <a:ext cx="16230600" cy="7063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8"/>
              </a:lnSpc>
            </a:pPr>
            <a:r>
              <a:rPr lang="en-US" sz="2027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Les 12 circonscriptions du premier degré en Polynésie française se répartissent en quatre types distincts, chacun avec une mission spécifique adaptée aux besoins des élèves et du territoire.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3601594" y="4972550"/>
            <a:ext cx="2552633" cy="552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68"/>
              </a:lnSpc>
            </a:pPr>
            <a:r>
              <a:rPr lang="en-US" sz="3263" b="1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ASH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7252284" y="4762366"/>
            <a:ext cx="3359661" cy="5529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68"/>
              </a:lnSpc>
            </a:pPr>
            <a:r>
              <a:rPr lang="en-US" sz="3263" b="1" dirty="0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9  </a:t>
            </a:r>
            <a:r>
              <a:rPr lang="en-US" sz="3263" b="1" dirty="0" err="1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Circonscriptions</a:t>
            </a:r>
            <a:endParaRPr lang="en-US" sz="3263" b="1" dirty="0">
              <a:solidFill>
                <a:srgbClr val="FFFFFF"/>
              </a:solidFill>
              <a:latin typeface="Poppins Semi-Bold"/>
              <a:ea typeface="Poppins Semi-Bold"/>
              <a:cs typeface="Poppins Semi-Bold"/>
              <a:sym typeface="Poppins Semi-Bold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7086989" y="6281747"/>
            <a:ext cx="4166685" cy="17698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38"/>
              </a:lnSpc>
            </a:pPr>
            <a:r>
              <a:rPr lang="en-US" sz="202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Circonscriptions</a:t>
            </a:r>
            <a:r>
              <a:rPr lang="en-US" sz="202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02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devant</a:t>
            </a:r>
            <a:r>
              <a:rPr lang="en-US" sz="202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02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élèves</a:t>
            </a:r>
            <a:r>
              <a:rPr lang="en-US" sz="202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: </a:t>
            </a:r>
            <a:r>
              <a:rPr lang="en-US" sz="202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enseignement</a:t>
            </a:r>
            <a:r>
              <a:rPr lang="en-US" sz="202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02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classique</a:t>
            </a:r>
            <a:r>
              <a:rPr lang="en-US" sz="202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02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suivi</a:t>
            </a:r>
            <a:r>
              <a:rPr lang="en-US" sz="202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02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pédagogique</a:t>
            </a:r>
            <a:r>
              <a:rPr lang="en-US" sz="202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des écoles et </a:t>
            </a:r>
            <a:r>
              <a:rPr lang="en-US" sz="202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accompagnement</a:t>
            </a:r>
            <a:r>
              <a:rPr lang="en-US" sz="202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des </a:t>
            </a:r>
            <a:r>
              <a:rPr lang="en-US" sz="202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équipes</a:t>
            </a:r>
            <a:r>
              <a:rPr lang="en-US" sz="202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02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enseignantes</a:t>
            </a:r>
            <a:r>
              <a:rPr lang="en-US" sz="202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56369DF2-C944-088C-727E-2BDDE12C1D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63493" cy="1040914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10"/>
          <p:cNvSpPr/>
          <p:nvPr/>
        </p:nvSpPr>
        <p:spPr>
          <a:xfrm>
            <a:off x="7060658" y="2686541"/>
            <a:ext cx="4166685" cy="0"/>
          </a:xfrm>
          <a:prstGeom prst="line">
            <a:avLst/>
          </a:prstGeom>
          <a:ln w="85725" cap="rnd">
            <a:solidFill>
              <a:srgbClr val="F62525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" name="AutoShape 11"/>
          <p:cNvSpPr/>
          <p:nvPr/>
        </p:nvSpPr>
        <p:spPr>
          <a:xfrm>
            <a:off x="6762609" y="4619156"/>
            <a:ext cx="4762782" cy="4281458"/>
          </a:xfrm>
          <a:prstGeom prst="rect">
            <a:avLst/>
          </a:prstGeom>
          <a:solidFill>
            <a:srgbClr val="D9D9D9">
              <a:alpha val="53725"/>
            </a:srgbClr>
          </a:solidFill>
        </p:spPr>
      </p:sp>
      <p:sp>
        <p:nvSpPr>
          <p:cNvPr id="12" name="AutoShape 12"/>
          <p:cNvSpPr/>
          <p:nvPr/>
        </p:nvSpPr>
        <p:spPr>
          <a:xfrm>
            <a:off x="12496518" y="4619156"/>
            <a:ext cx="4762782" cy="4281458"/>
          </a:xfrm>
          <a:prstGeom prst="rect">
            <a:avLst/>
          </a:prstGeom>
          <a:solidFill>
            <a:srgbClr val="D9D9D9">
              <a:alpha val="53725"/>
            </a:srgbClr>
          </a:solidFill>
        </p:spPr>
      </p:sp>
      <p:sp>
        <p:nvSpPr>
          <p:cNvPr id="13" name="AutoShape 13"/>
          <p:cNvSpPr/>
          <p:nvPr/>
        </p:nvSpPr>
        <p:spPr>
          <a:xfrm>
            <a:off x="1028700" y="4619156"/>
            <a:ext cx="4762782" cy="4281458"/>
          </a:xfrm>
          <a:prstGeom prst="rect">
            <a:avLst/>
          </a:prstGeom>
          <a:solidFill>
            <a:srgbClr val="D9D9D9">
              <a:alpha val="53725"/>
            </a:srgbClr>
          </a:solidFill>
        </p:spPr>
      </p:sp>
      <p:sp>
        <p:nvSpPr>
          <p:cNvPr id="14" name="AutoShape 14"/>
          <p:cNvSpPr/>
          <p:nvPr/>
        </p:nvSpPr>
        <p:spPr>
          <a:xfrm>
            <a:off x="7060658" y="4915027"/>
            <a:ext cx="4166685" cy="1191374"/>
          </a:xfrm>
          <a:prstGeom prst="rect">
            <a:avLst/>
          </a:prstGeom>
          <a:solidFill>
            <a:srgbClr val="F62525"/>
          </a:solidFill>
        </p:spPr>
      </p:sp>
      <p:sp>
        <p:nvSpPr>
          <p:cNvPr id="15" name="AutoShape 15"/>
          <p:cNvSpPr/>
          <p:nvPr/>
        </p:nvSpPr>
        <p:spPr>
          <a:xfrm>
            <a:off x="1326750" y="4915027"/>
            <a:ext cx="4166685" cy="1191374"/>
          </a:xfrm>
          <a:prstGeom prst="rect">
            <a:avLst/>
          </a:prstGeom>
          <a:solidFill>
            <a:srgbClr val="F62525"/>
          </a:solidFill>
        </p:spPr>
      </p:sp>
      <p:sp>
        <p:nvSpPr>
          <p:cNvPr id="16" name="AutoShape 16"/>
          <p:cNvSpPr/>
          <p:nvPr/>
        </p:nvSpPr>
        <p:spPr>
          <a:xfrm>
            <a:off x="12794567" y="4915027"/>
            <a:ext cx="4166685" cy="1191374"/>
          </a:xfrm>
          <a:prstGeom prst="rect">
            <a:avLst/>
          </a:prstGeom>
          <a:solidFill>
            <a:srgbClr val="F62525"/>
          </a:solidFill>
        </p:spPr>
      </p:sp>
      <p:sp>
        <p:nvSpPr>
          <p:cNvPr id="17" name="TextBox 17"/>
          <p:cNvSpPr txBox="1"/>
          <p:nvPr/>
        </p:nvSpPr>
        <p:spPr>
          <a:xfrm>
            <a:off x="3402196" y="1443538"/>
            <a:ext cx="11483612" cy="591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38"/>
              </a:lnSpc>
            </a:pPr>
            <a:r>
              <a:rPr lang="en-US" sz="4679" b="1">
                <a:solidFill>
                  <a:srgbClr val="F62525"/>
                </a:solidFill>
                <a:latin typeface="Poppins Heavy"/>
                <a:ea typeface="Poppins Heavy"/>
                <a:cs typeface="Poppins Heavy"/>
                <a:sym typeface="Poppins Heavy"/>
              </a:rPr>
              <a:t>CIRCONSCRIPTIONS SPÉCIALISÉES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28700" y="3116243"/>
            <a:ext cx="16230600" cy="7293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56"/>
              </a:lnSpc>
            </a:pPr>
            <a:r>
              <a:rPr lang="en-US" sz="204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Trois circonscriptions à missions spécifiques complètent les 9 circonscriptions devant élèves, assurant une prise en charge adaptée à tous les publics scolaires.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867685" y="4943975"/>
            <a:ext cx="2552633" cy="6254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3703" b="1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ASH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3601594" y="4943975"/>
            <a:ext cx="2552633" cy="6254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3703" b="1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DAPE-IENA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133776" y="4943975"/>
            <a:ext cx="2552633" cy="6254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3703" b="1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CJA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326750" y="6617010"/>
            <a:ext cx="4166685" cy="14592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56"/>
              </a:lnSpc>
            </a:pPr>
            <a:r>
              <a:rPr lang="en-US" sz="204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Centre des Jeunes Adolescents : dispositifs adaptés pour les jeunes en difficulté scolaire, parcours individualisés.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7060658" y="6617011"/>
            <a:ext cx="4166685" cy="14592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56"/>
              </a:lnSpc>
            </a:pPr>
            <a:r>
              <a:rPr lang="en-US" sz="204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Adaptation scolaire et Scolarisation des élèves Handicapés : accompagnement spécialisé et inclusion scolaire.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2794567" y="6617010"/>
            <a:ext cx="4166685" cy="14592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56"/>
              </a:lnSpc>
            </a:pPr>
            <a:r>
              <a:rPr lang="en-US" sz="204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Pilotage de l'adaptation pédagogique et coordination des actions éducatives sur l'ensemble du territoire.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xmlns="" id="{6B2BC74D-3780-8B4B-0326-41F17266C2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63493" cy="1040914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496269" y="9523883"/>
            <a:ext cx="834078" cy="353750"/>
            <a:chOff x="0" y="0"/>
            <a:chExt cx="2527300" cy="107188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527300" cy="1071880"/>
            </a:xfrm>
            <a:custGeom>
              <a:avLst/>
              <a:gdLst/>
              <a:ahLst/>
              <a:cxnLst/>
              <a:rect l="l" t="t" r="r" b="b"/>
              <a:pathLst>
                <a:path w="2527300" h="1071880">
                  <a:moveTo>
                    <a:pt x="260350" y="1071880"/>
                  </a:moveTo>
                  <a:lnTo>
                    <a:pt x="0" y="914400"/>
                  </a:lnTo>
                  <a:lnTo>
                    <a:pt x="524510" y="48260"/>
                  </a:lnTo>
                  <a:lnTo>
                    <a:pt x="941070" y="516890"/>
                  </a:lnTo>
                  <a:lnTo>
                    <a:pt x="1245870" y="0"/>
                  </a:lnTo>
                  <a:lnTo>
                    <a:pt x="1604010" y="500380"/>
                  </a:lnTo>
                  <a:lnTo>
                    <a:pt x="1941830" y="15240"/>
                  </a:lnTo>
                  <a:lnTo>
                    <a:pt x="2527300" y="787400"/>
                  </a:lnTo>
                  <a:lnTo>
                    <a:pt x="2284730" y="971550"/>
                  </a:lnTo>
                  <a:lnTo>
                    <a:pt x="1951990" y="533400"/>
                  </a:lnTo>
                  <a:lnTo>
                    <a:pt x="1607820" y="1028700"/>
                  </a:lnTo>
                  <a:lnTo>
                    <a:pt x="1271270" y="557530"/>
                  </a:lnTo>
                  <a:lnTo>
                    <a:pt x="990600" y="1031240"/>
                  </a:lnTo>
                  <a:lnTo>
                    <a:pt x="571500" y="560070"/>
                  </a:lnTo>
                  <a:close/>
                </a:path>
              </a:pathLst>
            </a:custGeom>
            <a:solidFill>
              <a:srgbClr val="FFC3C3"/>
            </a:solidFill>
          </p:spPr>
        </p:sp>
      </p:grpSp>
      <p:sp>
        <p:nvSpPr>
          <p:cNvPr id="7" name="AutoShape 7"/>
          <p:cNvSpPr/>
          <p:nvPr/>
        </p:nvSpPr>
        <p:spPr>
          <a:xfrm>
            <a:off x="1520849" y="9686471"/>
            <a:ext cx="3146921" cy="0"/>
          </a:xfrm>
          <a:prstGeom prst="line">
            <a:avLst/>
          </a:prstGeom>
          <a:ln w="28575" cap="rnd">
            <a:solidFill>
              <a:srgbClr val="FFC3C3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AutoShape 8"/>
          <p:cNvSpPr/>
          <p:nvPr/>
        </p:nvSpPr>
        <p:spPr>
          <a:xfrm>
            <a:off x="7060658" y="2686541"/>
            <a:ext cx="4166685" cy="0"/>
          </a:xfrm>
          <a:prstGeom prst="line">
            <a:avLst/>
          </a:prstGeom>
          <a:ln w="85725" cap="rnd">
            <a:solidFill>
              <a:srgbClr val="F62525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2" name="AutoShape 12"/>
          <p:cNvSpPr/>
          <p:nvPr/>
        </p:nvSpPr>
        <p:spPr>
          <a:xfrm>
            <a:off x="6935207" y="3256283"/>
            <a:ext cx="4166685" cy="1191374"/>
          </a:xfrm>
          <a:prstGeom prst="rect">
            <a:avLst/>
          </a:prstGeom>
          <a:solidFill>
            <a:srgbClr val="F62525"/>
          </a:solidFill>
        </p:spPr>
      </p:sp>
      <p:sp>
        <p:nvSpPr>
          <p:cNvPr id="13" name="AutoShape 13"/>
          <p:cNvSpPr/>
          <p:nvPr/>
        </p:nvSpPr>
        <p:spPr>
          <a:xfrm>
            <a:off x="1521897" y="3256283"/>
            <a:ext cx="4166685" cy="1191374"/>
          </a:xfrm>
          <a:prstGeom prst="rect">
            <a:avLst/>
          </a:prstGeom>
          <a:solidFill>
            <a:srgbClr val="F62525"/>
          </a:solidFill>
        </p:spPr>
      </p:sp>
      <p:sp>
        <p:nvSpPr>
          <p:cNvPr id="14" name="AutoShape 14"/>
          <p:cNvSpPr/>
          <p:nvPr/>
        </p:nvSpPr>
        <p:spPr>
          <a:xfrm>
            <a:off x="12683055" y="3256283"/>
            <a:ext cx="4166685" cy="1191374"/>
          </a:xfrm>
          <a:prstGeom prst="rect">
            <a:avLst/>
          </a:prstGeom>
          <a:solidFill>
            <a:srgbClr val="F62525"/>
          </a:solidFill>
        </p:spPr>
      </p:sp>
      <p:sp>
        <p:nvSpPr>
          <p:cNvPr id="19" name="TextBox 19"/>
          <p:cNvSpPr txBox="1"/>
          <p:nvPr/>
        </p:nvSpPr>
        <p:spPr>
          <a:xfrm>
            <a:off x="5142161" y="9538860"/>
            <a:ext cx="2948081" cy="2597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102"/>
              </a:lnSpc>
              <a:spcBef>
                <a:spcPct val="0"/>
              </a:spcBef>
            </a:pPr>
            <a:r>
              <a:rPr lang="en-US" sz="1502">
                <a:solidFill>
                  <a:srgbClr val="FFC3C3"/>
                </a:solidFill>
                <a:latin typeface="Poppins Light"/>
                <a:ea typeface="Poppins Light"/>
                <a:cs typeface="Poppins Light"/>
                <a:sym typeface="Poppins Light"/>
              </a:rPr>
              <a:t>Organisation du premier degré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402196" y="1443537"/>
            <a:ext cx="11483612" cy="590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38"/>
              </a:lnSpc>
            </a:pPr>
            <a:r>
              <a:rPr lang="en-US" sz="4650" b="1" dirty="0">
                <a:solidFill>
                  <a:srgbClr val="F62525"/>
                </a:solidFill>
                <a:latin typeface="Poppins Heavy"/>
                <a:ea typeface="Poppins Heavy"/>
                <a:cs typeface="Poppins Heavy"/>
                <a:sym typeface="Poppins Heavy"/>
              </a:rPr>
              <a:t>DES SPÉCIFICITÉS</a:t>
            </a:r>
            <a:endParaRPr lang="en-US" sz="4650" b="1" dirty="0">
              <a:solidFill>
                <a:srgbClr val="F62525"/>
              </a:solidFill>
              <a:highlight>
                <a:srgbClr val="FFFF00"/>
              </a:highlight>
              <a:latin typeface="Poppins Heavy"/>
              <a:ea typeface="Poppins Heavy"/>
              <a:cs typeface="Poppins Heavy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7728295" y="3396743"/>
            <a:ext cx="2552633" cy="6254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3703" b="1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WEI-PLEI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2868286" y="3252505"/>
            <a:ext cx="4019082" cy="12923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3703" b="1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Transports</a:t>
            </a:r>
          </a:p>
          <a:p>
            <a:pPr algn="ctr">
              <a:lnSpc>
                <a:spcPts val="5184"/>
              </a:lnSpc>
            </a:pPr>
            <a:r>
              <a:rPr lang="en-US" sz="3703" b="1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Rapatriements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147716" y="3402551"/>
            <a:ext cx="2552633" cy="896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4"/>
              </a:lnSpc>
            </a:pPr>
            <a:r>
              <a:rPr lang="en-US" sz="2603" b="1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6 ème à l’école 2d au collège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A3894E21-1A20-E516-0045-21ECD82F7FA9}"/>
              </a:ext>
            </a:extLst>
          </p:cNvPr>
          <p:cNvSpPr txBox="1"/>
          <p:nvPr/>
        </p:nvSpPr>
        <p:spPr>
          <a:xfrm>
            <a:off x="1520849" y="4835415"/>
            <a:ext cx="4293224" cy="39087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rot="0" spcFirstLastPara="0" vertOverflow="overflow" horzOverflow="overflow" vert="horz" wrap="square" lIns="137160" tIns="68580" rIns="137160" bIns="6858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 dirty="0"/>
              <a:t>Disposer </a:t>
            </a:r>
            <a:r>
              <a:rPr lang="en-US" sz="2800" b="1" dirty="0" err="1"/>
              <a:t>d’une</a:t>
            </a:r>
            <a:r>
              <a:rPr lang="en-US" sz="2800" b="1" dirty="0"/>
              <a:t> </a:t>
            </a:r>
            <a:r>
              <a:rPr lang="en-US" sz="2800" b="1" dirty="0" err="1"/>
              <a:t>année</a:t>
            </a:r>
            <a:r>
              <a:rPr lang="en-US" sz="2800" b="1" dirty="0"/>
              <a:t> pendant </a:t>
            </a:r>
            <a:r>
              <a:rPr lang="en-US" sz="2800" b="1" dirty="0" err="1"/>
              <a:t>laquelle</a:t>
            </a:r>
            <a:r>
              <a:rPr lang="en-US" sz="2800" b="1" dirty="0"/>
              <a:t> les </a:t>
            </a:r>
            <a:r>
              <a:rPr lang="en-US" sz="2800" b="1" dirty="0" err="1"/>
              <a:t>familles</a:t>
            </a:r>
            <a:r>
              <a:rPr lang="en-US" sz="2800" b="1" dirty="0"/>
              <a:t> se </a:t>
            </a:r>
            <a:r>
              <a:rPr lang="en-US" sz="2800" b="1" dirty="0" err="1"/>
              <a:t>préparent</a:t>
            </a:r>
            <a:r>
              <a:rPr lang="en-US" sz="2800" b="1" dirty="0"/>
              <a:t> </a:t>
            </a:r>
            <a:r>
              <a:rPr lang="en-US" sz="2800" b="1" dirty="0" err="1"/>
              <a:t>mentalement</a:t>
            </a:r>
            <a:r>
              <a:rPr lang="en-US" sz="2800" b="1" dirty="0"/>
              <a:t> au </a:t>
            </a:r>
            <a:r>
              <a:rPr lang="en-US" sz="2800" b="1" dirty="0" err="1"/>
              <a:t>départ</a:t>
            </a:r>
            <a:r>
              <a:rPr lang="en-US" sz="2800" b="1" dirty="0"/>
              <a:t> de </a:t>
            </a:r>
            <a:r>
              <a:rPr lang="en-US" sz="2800" b="1" dirty="0" err="1"/>
              <a:t>leur</a:t>
            </a:r>
            <a:r>
              <a:rPr lang="en-US" sz="2800" b="1" dirty="0"/>
              <a:t> enfant et </a:t>
            </a:r>
            <a:r>
              <a:rPr lang="en-US" sz="2800" b="1" dirty="0" err="1"/>
              <a:t>acceptent</a:t>
            </a:r>
            <a:r>
              <a:rPr lang="en-US" sz="2800" b="1" dirty="0"/>
              <a:t> plus </a:t>
            </a:r>
            <a:r>
              <a:rPr lang="en-US" sz="2800" b="1" dirty="0" err="1"/>
              <a:t>facilement</a:t>
            </a:r>
            <a:r>
              <a:rPr lang="en-US" sz="2800" b="1" dirty="0"/>
              <a:t> de le </a:t>
            </a:r>
            <a:r>
              <a:rPr lang="en-US" sz="2800" b="1" dirty="0" err="1"/>
              <a:t>confier</a:t>
            </a:r>
            <a:r>
              <a:rPr lang="en-US" sz="2800" b="1" dirty="0"/>
              <a:t> à </a:t>
            </a:r>
            <a:r>
              <a:rPr lang="en-US" sz="2800" b="1" dirty="0" err="1"/>
              <a:t>l’institution</a:t>
            </a:r>
            <a:r>
              <a:rPr lang="en-US" sz="2800" b="1" dirty="0"/>
              <a:t>, hors </a:t>
            </a:r>
            <a:r>
              <a:rPr lang="en-US" sz="2800" b="1" dirty="0" err="1"/>
              <a:t>noyaufamilial</a:t>
            </a:r>
            <a:r>
              <a:rPr lang="en-US" sz="2800" b="1" dirty="0"/>
              <a:t>.</a:t>
            </a:r>
            <a:endParaRPr lang="en-US" sz="2800" b="1" dirty="0">
              <a:ea typeface="Calibri"/>
              <a:cs typeface="Calibri"/>
            </a:endParaRPr>
          </a:p>
          <a:p>
            <a:pPr algn="ctr"/>
            <a:endParaRPr lang="en-US" sz="2100" dirty="0">
              <a:ea typeface="Calibri"/>
              <a:cs typeface="Calibri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1DC6F5F6-FD0E-F4E5-5A14-824F8071B521}"/>
              </a:ext>
            </a:extLst>
          </p:cNvPr>
          <p:cNvSpPr txBox="1"/>
          <p:nvPr/>
        </p:nvSpPr>
        <p:spPr>
          <a:xfrm>
            <a:off x="6953786" y="4823433"/>
            <a:ext cx="4552413" cy="39087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rot="0" spcFirstLastPara="0" vertOverflow="overflow" horzOverflow="overflow" vert="horz" wrap="square" lIns="137160" tIns="68580" rIns="137160" bIns="6858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 dirty="0"/>
              <a:t>Week-End </a:t>
            </a:r>
            <a:r>
              <a:rPr lang="en-US" sz="2800" b="1" dirty="0" err="1"/>
              <a:t>en</a:t>
            </a:r>
            <a:r>
              <a:rPr lang="en-US" sz="2800" b="1" dirty="0"/>
              <a:t> Internat -  </a:t>
            </a:r>
            <a:r>
              <a:rPr lang="en-US" sz="2800" b="1" dirty="0" err="1"/>
              <a:t>Programme</a:t>
            </a:r>
            <a:r>
              <a:rPr lang="en-US" sz="2800" b="1" dirty="0"/>
              <a:t> de </a:t>
            </a:r>
            <a:r>
              <a:rPr lang="en-US" sz="2800" b="1" dirty="0" err="1"/>
              <a:t>Loisirs</a:t>
            </a:r>
            <a:r>
              <a:rPr lang="en-US" sz="2800" b="1" dirty="0"/>
              <a:t> </a:t>
            </a:r>
            <a:r>
              <a:rPr lang="en-US" sz="2800" b="1" dirty="0" err="1"/>
              <a:t>Educatifs</a:t>
            </a:r>
            <a:r>
              <a:rPr lang="en-US" sz="2800" b="1" dirty="0"/>
              <a:t> </a:t>
            </a:r>
            <a:r>
              <a:rPr lang="en-US" sz="2800" b="1" dirty="0" err="1"/>
              <a:t>en</a:t>
            </a:r>
            <a:r>
              <a:rPr lang="en-US" sz="2800" b="1" dirty="0"/>
              <a:t> </a:t>
            </a:r>
            <a:r>
              <a:rPr lang="en-US" sz="2800" b="1" dirty="0" err="1"/>
              <a:t>Internat.</a:t>
            </a:r>
            <a:endParaRPr lang="en-US" sz="2800" dirty="0" err="1"/>
          </a:p>
          <a:p>
            <a:endParaRPr lang="en-US" sz="2800" b="1" dirty="0">
              <a:ea typeface="Calibri"/>
              <a:cs typeface="Calibri"/>
            </a:endParaRPr>
          </a:p>
          <a:p>
            <a:r>
              <a:rPr lang="en-US" sz="2800" b="1" dirty="0" err="1">
                <a:ea typeface="Calibri"/>
                <a:cs typeface="Calibri"/>
              </a:rPr>
              <a:t>Dispositifs</a:t>
            </a:r>
            <a:r>
              <a:rPr lang="en-US" sz="2800" b="1" dirty="0">
                <a:ea typeface="Calibri"/>
                <a:cs typeface="Calibri"/>
              </a:rPr>
              <a:t> pour la </a:t>
            </a:r>
            <a:r>
              <a:rPr lang="en-US" sz="2800" b="1" dirty="0" err="1">
                <a:ea typeface="Calibri"/>
                <a:cs typeface="Calibri"/>
              </a:rPr>
              <a:t>persévérance</a:t>
            </a:r>
            <a:r>
              <a:rPr lang="en-US" sz="2800" b="1" dirty="0">
                <a:ea typeface="Calibri"/>
                <a:cs typeface="Calibri"/>
              </a:rPr>
              <a:t> </a:t>
            </a:r>
            <a:r>
              <a:rPr lang="en-US" sz="2800" b="1" dirty="0" err="1">
                <a:ea typeface="Calibri"/>
                <a:cs typeface="Calibri"/>
              </a:rPr>
              <a:t>scolaire</a:t>
            </a:r>
            <a:r>
              <a:rPr lang="en-US" sz="2800" b="1" dirty="0">
                <a:ea typeface="Calibri"/>
                <a:cs typeface="Calibri"/>
              </a:rPr>
              <a:t> des </a:t>
            </a:r>
            <a:r>
              <a:rPr lang="en-US" sz="2800" b="1" dirty="0" err="1">
                <a:ea typeface="Calibri"/>
                <a:cs typeface="Calibri"/>
              </a:rPr>
              <a:t>élèves</a:t>
            </a:r>
            <a:r>
              <a:rPr lang="en-US" sz="2800" b="1" dirty="0">
                <a:ea typeface="Calibri"/>
                <a:cs typeface="Calibri"/>
              </a:rPr>
              <a:t> internes </a:t>
            </a:r>
            <a:r>
              <a:rPr lang="en-US" sz="2800" b="1" dirty="0" err="1">
                <a:ea typeface="Calibri"/>
                <a:cs typeface="Calibri"/>
              </a:rPr>
              <a:t>en</a:t>
            </a:r>
            <a:r>
              <a:rPr lang="en-US" sz="2800" b="1" dirty="0">
                <a:ea typeface="Calibri"/>
                <a:cs typeface="Calibri"/>
              </a:rPr>
              <a:t> </a:t>
            </a:r>
            <a:r>
              <a:rPr lang="en-US" sz="2800" b="1" dirty="0" err="1">
                <a:ea typeface="Calibri"/>
                <a:cs typeface="Calibri"/>
              </a:rPr>
              <a:t>Polynésie</a:t>
            </a:r>
            <a:r>
              <a:rPr lang="en-US" sz="2800" b="1" dirty="0">
                <a:ea typeface="Calibri"/>
                <a:cs typeface="Calibri"/>
              </a:rPr>
              <a:t> française.</a:t>
            </a:r>
          </a:p>
          <a:p>
            <a:pPr algn="ctr"/>
            <a:endParaRPr lang="en-US" sz="2100" dirty="0">
              <a:ea typeface="Calibri"/>
              <a:cs typeface="Calibri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D46E92EB-D557-CE9E-0EF6-07C8E117BF73}"/>
              </a:ext>
            </a:extLst>
          </p:cNvPr>
          <p:cNvSpPr txBox="1"/>
          <p:nvPr/>
        </p:nvSpPr>
        <p:spPr>
          <a:xfrm>
            <a:off x="12868286" y="5204570"/>
            <a:ext cx="4293224" cy="18620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rot="0" spcFirstLastPara="0" vertOverflow="overflow" horzOverflow="overflow" vert="horz" wrap="square" lIns="137160" tIns="68580" rIns="137160" bIns="6858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 dirty="0" err="1"/>
              <a:t>Terrestres</a:t>
            </a:r>
            <a:r>
              <a:rPr lang="en-US" sz="2800" b="1" dirty="0"/>
              <a:t> - </a:t>
            </a:r>
            <a:r>
              <a:rPr lang="en-US" sz="2800" b="1" dirty="0" err="1"/>
              <a:t>aériens</a:t>
            </a:r>
            <a:r>
              <a:rPr lang="en-US" sz="2800" b="1" dirty="0"/>
              <a:t> et </a:t>
            </a:r>
            <a:r>
              <a:rPr lang="en-US" sz="2800" b="1" dirty="0" err="1"/>
              <a:t>maritimes</a:t>
            </a:r>
            <a:r>
              <a:rPr lang="en-US" sz="2800" b="1" dirty="0"/>
              <a:t> sur </a:t>
            </a:r>
            <a:r>
              <a:rPr lang="en-US" sz="2800" b="1" dirty="0" err="1"/>
              <a:t>l"ensemble</a:t>
            </a:r>
            <a:r>
              <a:rPr lang="en-US" sz="2800" b="1" dirty="0"/>
              <a:t> du </a:t>
            </a:r>
            <a:r>
              <a:rPr lang="en-US" sz="2800" b="1" dirty="0" err="1"/>
              <a:t>terrotoire</a:t>
            </a:r>
            <a:r>
              <a:rPr lang="en-US" sz="2800" b="1" dirty="0"/>
              <a:t> de la </a:t>
            </a:r>
            <a:r>
              <a:rPr lang="en-US" sz="2800" b="1" dirty="0" err="1"/>
              <a:t>Polynésie</a:t>
            </a:r>
            <a:r>
              <a:rPr lang="en-US" sz="2800" b="1" dirty="0"/>
              <a:t> française</a:t>
            </a:r>
            <a:endParaRPr lang="en-US" sz="2800" dirty="0" err="1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xmlns="" id="{C51C760D-1640-5E19-F24D-D5BEE63BA2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63493" cy="1040914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8"/>
          <p:cNvSpPr/>
          <p:nvPr/>
        </p:nvSpPr>
        <p:spPr>
          <a:xfrm>
            <a:off x="7060658" y="2686541"/>
            <a:ext cx="4166685" cy="0"/>
          </a:xfrm>
          <a:prstGeom prst="line">
            <a:avLst/>
          </a:prstGeom>
          <a:ln w="85725" cap="rnd">
            <a:solidFill>
              <a:srgbClr val="F62525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2" name="AutoShape 12"/>
          <p:cNvSpPr/>
          <p:nvPr/>
        </p:nvSpPr>
        <p:spPr>
          <a:xfrm>
            <a:off x="6935207" y="3256283"/>
            <a:ext cx="4166685" cy="1191374"/>
          </a:xfrm>
          <a:prstGeom prst="rect">
            <a:avLst/>
          </a:prstGeom>
          <a:solidFill>
            <a:srgbClr val="F62525"/>
          </a:solidFill>
        </p:spPr>
      </p:sp>
      <p:sp>
        <p:nvSpPr>
          <p:cNvPr id="13" name="AutoShape 13"/>
          <p:cNvSpPr/>
          <p:nvPr/>
        </p:nvSpPr>
        <p:spPr>
          <a:xfrm>
            <a:off x="1521897" y="3256283"/>
            <a:ext cx="4166685" cy="1191374"/>
          </a:xfrm>
          <a:prstGeom prst="rect">
            <a:avLst/>
          </a:prstGeom>
          <a:solidFill>
            <a:srgbClr val="F62525"/>
          </a:solidFill>
        </p:spPr>
      </p:sp>
      <p:sp>
        <p:nvSpPr>
          <p:cNvPr id="14" name="AutoShape 14"/>
          <p:cNvSpPr/>
          <p:nvPr/>
        </p:nvSpPr>
        <p:spPr>
          <a:xfrm>
            <a:off x="12683054" y="3256283"/>
            <a:ext cx="4229954" cy="1338392"/>
          </a:xfrm>
          <a:prstGeom prst="rect">
            <a:avLst/>
          </a:prstGeom>
          <a:solidFill>
            <a:srgbClr val="F62525"/>
          </a:solidFill>
        </p:spPr>
      </p:sp>
      <p:sp>
        <p:nvSpPr>
          <p:cNvPr id="20" name="TextBox 20"/>
          <p:cNvSpPr txBox="1"/>
          <p:nvPr/>
        </p:nvSpPr>
        <p:spPr>
          <a:xfrm>
            <a:off x="3402196" y="1443537"/>
            <a:ext cx="11483612" cy="590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38"/>
              </a:lnSpc>
            </a:pPr>
            <a:r>
              <a:rPr lang="en-US" sz="4650" b="1">
                <a:solidFill>
                  <a:srgbClr val="F62525"/>
                </a:solidFill>
                <a:latin typeface="Poppins Heavy"/>
                <a:ea typeface="Poppins Heavy"/>
                <a:cs typeface="Poppins Heavy"/>
                <a:sym typeface="Poppins Heavy"/>
              </a:rPr>
              <a:t>DES SPÉCIFITÉS</a:t>
            </a:r>
            <a:endParaRPr lang="en-US" sz="4650" b="1">
              <a:solidFill>
                <a:srgbClr val="F62525"/>
              </a:solidFill>
              <a:highlight>
                <a:srgbClr val="FFFF00"/>
              </a:highlight>
              <a:latin typeface="Poppins Heavy"/>
              <a:ea typeface="Poppins Heavy"/>
              <a:cs typeface="Poppins Heavy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7742231" y="3176970"/>
            <a:ext cx="2959440" cy="12583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2700" b="1" dirty="0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Les </a:t>
            </a:r>
            <a:r>
              <a:rPr lang="en-US" sz="2700" b="1" dirty="0" err="1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particularismes</a:t>
            </a:r>
            <a:r>
              <a:rPr lang="en-US" sz="2700" b="1" dirty="0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 des instances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2868286" y="3252506"/>
            <a:ext cx="3897818" cy="12482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2400" b="1" dirty="0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La culture et </a:t>
            </a:r>
            <a:r>
              <a:rPr lang="en-US" sz="2400" b="1" dirty="0" err="1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l’histoire</a:t>
            </a:r>
            <a:endParaRPr lang="en-US" sz="2400" b="1" dirty="0">
              <a:solidFill>
                <a:srgbClr val="FFFFFF"/>
              </a:solidFill>
              <a:latin typeface="Poppins Semi-Bold"/>
              <a:ea typeface="Poppins Semi-Bold"/>
              <a:cs typeface="Poppins Semi-Bold"/>
              <a:sym typeface="Poppins Semi-Bold"/>
            </a:endParaRPr>
          </a:p>
          <a:p>
            <a:pPr algn="ctr">
              <a:lnSpc>
                <a:spcPts val="5184"/>
              </a:lnSpc>
            </a:pPr>
            <a:r>
              <a:rPr lang="en-US" sz="2400" b="1" dirty="0" err="1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Polynésiennes</a:t>
            </a:r>
            <a:endParaRPr lang="en-US" sz="2400" b="1" dirty="0">
              <a:solidFill>
                <a:srgbClr val="FFFFFF"/>
              </a:solidFill>
              <a:latin typeface="Poppins Semi-Bold"/>
              <a:ea typeface="Poppins Semi-Bold"/>
              <a:cs typeface="Poppins Semi-Bold"/>
              <a:sym typeface="Poppins Semi-Bold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2147716" y="3402551"/>
            <a:ext cx="2552633" cy="43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4"/>
              </a:lnSpc>
            </a:pPr>
            <a:r>
              <a:rPr lang="en-US" sz="2603" b="1" dirty="0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La vie </a:t>
            </a:r>
            <a:r>
              <a:rPr lang="en-US" sz="2603" b="1" dirty="0" err="1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scolaire</a:t>
            </a:r>
            <a:endParaRPr lang="en-US" sz="2603" b="1" dirty="0">
              <a:solidFill>
                <a:srgbClr val="FFFFFF"/>
              </a:solidFill>
              <a:latin typeface="Poppins Semi-Bold"/>
              <a:ea typeface="Poppins Semi-Bold"/>
              <a:cs typeface="Poppins Semi-Bold"/>
              <a:sym typeface="Poppins Semi-Bold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1DC6F5F6-FD0E-F4E5-5A14-824F8071B521}"/>
              </a:ext>
            </a:extLst>
          </p:cNvPr>
          <p:cNvSpPr txBox="1"/>
          <p:nvPr/>
        </p:nvSpPr>
        <p:spPr>
          <a:xfrm>
            <a:off x="6871937" y="4446549"/>
            <a:ext cx="4293224" cy="57800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rot="0" spcFirstLastPara="0" vertOverflow="overflow" horzOverflow="overflow" vert="horz" wrap="square" lIns="137160" tIns="68580" rIns="137160" bIns="6858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20000"/>
              </a:lnSpc>
            </a:pPr>
            <a:r>
              <a:rPr lang="fr-FR" sz="2400" dirty="0"/>
              <a:t>le Conseil d’Etablissement et sa présidence</a:t>
            </a:r>
            <a:br>
              <a:rPr lang="fr-FR" sz="2400" dirty="0"/>
            </a:br>
            <a:r>
              <a:rPr lang="fr-FR" sz="2400" dirty="0"/>
              <a:t>- le Conseil de discipline et la décision finale</a:t>
            </a:r>
            <a:br>
              <a:rPr lang="fr-FR" sz="2400" dirty="0"/>
            </a:br>
            <a:r>
              <a:rPr lang="fr-FR" sz="2400" dirty="0"/>
              <a:t>- le CEC</a:t>
            </a:r>
          </a:p>
          <a:p>
            <a:pPr>
              <a:lnSpc>
                <a:spcPct val="120000"/>
              </a:lnSpc>
            </a:pPr>
            <a:r>
              <a:rPr lang="fr-FR" sz="2400" dirty="0"/>
              <a:t>       - le CESC(E)</a:t>
            </a:r>
            <a:br>
              <a:rPr lang="fr-FR" sz="2400" dirty="0"/>
            </a:br>
            <a:r>
              <a:rPr lang="fr-FR" sz="2400" dirty="0"/>
              <a:t>       - les CVL et CVC et l’assemblée générale des délégués</a:t>
            </a:r>
            <a:br>
              <a:rPr lang="fr-FR" sz="2400" dirty="0"/>
            </a:br>
            <a:r>
              <a:rPr lang="fr-FR" sz="2400" dirty="0"/>
              <a:t>       - le GPS et les signalements</a:t>
            </a:r>
            <a:br>
              <a:rPr lang="fr-FR" sz="2400" dirty="0"/>
            </a:br>
            <a:r>
              <a:rPr lang="fr-FR" sz="2400" dirty="0"/>
              <a:t>       - la commission des fonds sociaux</a:t>
            </a:r>
            <a:endParaRPr lang="fr-FR" sz="2400" dirty="0">
              <a:ea typeface="Calibri"/>
              <a:cs typeface="Calibri"/>
            </a:endParaRPr>
          </a:p>
          <a:p>
            <a:pPr algn="ctr"/>
            <a:endParaRPr lang="en-US" sz="2100" dirty="0">
              <a:ea typeface="Calibri"/>
              <a:cs typeface="Calibri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D46E92EB-D557-CE9E-0EF6-07C8E117BF73}"/>
              </a:ext>
            </a:extLst>
          </p:cNvPr>
          <p:cNvSpPr txBox="1"/>
          <p:nvPr/>
        </p:nvSpPr>
        <p:spPr>
          <a:xfrm>
            <a:off x="12619786" y="5175639"/>
            <a:ext cx="4293224" cy="16158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rot="0" spcFirstLastPara="0" vertOverflow="overflow" horzOverflow="overflow" vert="horz" wrap="square" lIns="137160" tIns="68580" rIns="137160" bIns="6858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 dirty="0"/>
              <a:t>La journée polynésienne/ le </a:t>
            </a:r>
            <a:r>
              <a:rPr lang="fr-FR" sz="2400" dirty="0" err="1"/>
              <a:t>Heiva</a:t>
            </a:r>
            <a:r>
              <a:rPr lang="fr-FR" sz="2400" dirty="0"/>
              <a:t> </a:t>
            </a:r>
            <a:r>
              <a:rPr lang="fr-FR" sz="2400" dirty="0" err="1"/>
              <a:t>Taure’a</a:t>
            </a:r>
            <a:r>
              <a:rPr lang="fr-FR" sz="2400" dirty="0"/>
              <a:t>/ le fait nucléaire/ l’importance des langues et culture polynésiennes</a:t>
            </a:r>
            <a:endParaRPr lang="en-US" sz="2400" dirty="0" err="1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xmlns="" id="{82DD1733-981C-9014-46A1-1268E9292A05}"/>
              </a:ext>
            </a:extLst>
          </p:cNvPr>
          <p:cNvSpPr txBox="1"/>
          <p:nvPr/>
        </p:nvSpPr>
        <p:spPr>
          <a:xfrm>
            <a:off x="1520849" y="4492715"/>
            <a:ext cx="4167734" cy="34163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/>
              <a:t>Les adjoints d’éducation et leur formation</a:t>
            </a:r>
            <a:br>
              <a:rPr lang="fr-FR" sz="2400" dirty="0"/>
            </a:br>
            <a:r>
              <a:rPr lang="fr-FR" sz="2400" dirty="0"/>
              <a:t>- Les agents de prévention (DEAP)</a:t>
            </a:r>
            <a:br>
              <a:rPr lang="fr-FR" sz="2400" dirty="0"/>
            </a:br>
            <a:r>
              <a:rPr lang="fr-FR" sz="2400" dirty="0"/>
              <a:t>- Les engagés du service civique</a:t>
            </a:r>
            <a:br>
              <a:rPr lang="fr-FR" sz="2400" dirty="0"/>
            </a:br>
            <a:r>
              <a:rPr lang="fr-FR" sz="2400" dirty="0"/>
              <a:t>- Le suivi de l’absentéisme</a:t>
            </a:r>
            <a:br>
              <a:rPr lang="fr-FR" sz="2400" dirty="0"/>
            </a:br>
            <a:r>
              <a:rPr lang="fr-FR" sz="2400" dirty="0"/>
              <a:t>- Le signalement des incidents (Faits établissement)</a:t>
            </a:r>
            <a:br>
              <a:rPr lang="fr-FR" sz="2400" dirty="0"/>
            </a:br>
            <a:endParaRPr lang="aa-ET" sz="2400" dirty="0"/>
          </a:p>
        </p:txBody>
      </p:sp>
      <p:sp>
        <p:nvSpPr>
          <p:cNvPr id="10" name="AutoShape 14">
            <a:extLst>
              <a:ext uri="{FF2B5EF4-FFF2-40B4-BE49-F238E27FC236}">
                <a16:creationId xmlns:a16="http://schemas.microsoft.com/office/drawing/2014/main" xmlns="" id="{76E36691-D011-E73A-7494-73FDA5DB560B}"/>
              </a:ext>
            </a:extLst>
          </p:cNvPr>
          <p:cNvSpPr/>
          <p:nvPr/>
        </p:nvSpPr>
        <p:spPr>
          <a:xfrm>
            <a:off x="12669802" y="7563504"/>
            <a:ext cx="4923446" cy="25599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aa-ET" sz="2700" dirty="0">
                <a:solidFill>
                  <a:schemeClr val="bg1"/>
                </a:solidFill>
              </a:rPr>
              <a:t>Un calendrier scolaire spécifique</a:t>
            </a:r>
          </a:p>
          <a:p>
            <a:r>
              <a:rPr lang="fr-FR" sz="2700" dirty="0">
                <a:solidFill>
                  <a:schemeClr val="bg1"/>
                </a:solidFill>
              </a:rPr>
              <a:t>Un PPMS/ un protocole de gestion et de résolution opérationnelle d’une crise/  un protocole de gestion du harcèlement</a:t>
            </a:r>
            <a:endParaRPr lang="aa-ET" sz="2700" dirty="0">
              <a:solidFill>
                <a:schemeClr val="bg1"/>
              </a:solidFill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xmlns="" id="{64FD1ABA-7168-86DD-577A-62D1EE5A40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63493" cy="10409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2191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xmlns="" id="{890CF886-44E3-D50E-953B-802332F97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0" y="0"/>
            <a:ext cx="7276845" cy="102870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98A888B0-9AA4-8337-1AB1-077771688D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63493" cy="10409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3287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5400" dirty="0">
                <a:solidFill>
                  <a:srgbClr val="FF0000"/>
                </a:solidFill>
              </a:rPr>
              <a:t>Les grands enjeux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7300" y="2077453"/>
            <a:ext cx="15773400" cy="718799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fr-FR" sz="4950" dirty="0"/>
              <a:t>Lutter contre l’absentéisme et le décrochage pour une persévérance scolaire et une insertion professionnelle</a:t>
            </a:r>
          </a:p>
          <a:p>
            <a:pPr marL="0" indent="0">
              <a:buNone/>
            </a:pPr>
            <a:r>
              <a:rPr lang="fr-FR" sz="4950" dirty="0"/>
              <a:t>Fluidifier le parcours des élèves</a:t>
            </a:r>
          </a:p>
          <a:p>
            <a:pPr marL="0" indent="0">
              <a:buNone/>
            </a:pPr>
            <a:r>
              <a:rPr lang="fr-FR" sz="4950" dirty="0"/>
              <a:t>Formaliser les parcours éducatifs </a:t>
            </a:r>
          </a:p>
          <a:p>
            <a:pPr marL="0" indent="0">
              <a:buNone/>
            </a:pPr>
            <a:r>
              <a:rPr lang="fr-FR" sz="4950" dirty="0"/>
              <a:t>Donner de l’ambition aux élèves au travers de méthodes pédagogiques actives,</a:t>
            </a:r>
            <a:endParaRPr lang="is-IS" sz="4950" dirty="0"/>
          </a:p>
          <a:p>
            <a:pPr marL="0" indent="0">
              <a:buNone/>
            </a:pPr>
            <a:r>
              <a:rPr lang="is-IS" sz="4950" dirty="0"/>
              <a:t>Favoriser l‘inclusion, la parité et l‘égalité fille/ garçon et le respect mutuel (la notion de genre)</a:t>
            </a:r>
            <a:r>
              <a:rPr lang="fr-FR" sz="4950" dirty="0"/>
              <a:t/>
            </a:r>
            <a:br>
              <a:rPr lang="fr-FR" sz="4950" dirty="0"/>
            </a:br>
            <a:r>
              <a:rPr lang="fr-FR" sz="4950" dirty="0"/>
              <a:t/>
            </a:r>
            <a:br>
              <a:rPr lang="fr-FR" sz="4950" dirty="0"/>
            </a:br>
            <a:r>
              <a:rPr lang="fr-FR" sz="4950" dirty="0"/>
              <a:t>Renforcer la coopération entre les parents d’élèves et l’école.</a:t>
            </a:r>
            <a:br>
              <a:rPr lang="fr-FR" sz="4950" dirty="0"/>
            </a:br>
            <a:r>
              <a:rPr lang="fr-FR" sz="4950" dirty="0"/>
              <a:t/>
            </a:r>
            <a:br>
              <a:rPr lang="fr-FR" sz="4950" dirty="0"/>
            </a:br>
            <a:r>
              <a:rPr lang="fr-FR" sz="4950" dirty="0"/>
              <a:t>Accroître les résultats à tous les niveaux (acquisition de compétences, réussite examens, orientation</a:t>
            </a:r>
            <a:r>
              <a:rPr lang="is-IS" sz="4950" dirty="0"/>
              <a:t>…</a:t>
            </a:r>
            <a:r>
              <a:rPr lang="fr-FR" sz="4950" dirty="0"/>
              <a:t>).</a:t>
            </a:r>
          </a:p>
          <a:p>
            <a:pPr marL="0" indent="0">
              <a:buNone/>
            </a:pPr>
            <a:r>
              <a:rPr lang="fr-FR" sz="4950" dirty="0"/>
              <a:t>Maintenir un climat scolaire serein, propice aux apprentissages et favoriser le bien- être des élèves et des personnels – les constructions scolaires-</a:t>
            </a:r>
          </a:p>
          <a:p>
            <a:pPr marL="0" indent="0">
              <a:buNone/>
            </a:pPr>
            <a:r>
              <a:rPr lang="fr-FR" sz="4950" dirty="0"/>
              <a:t>Assurer le déploiement de l’ENT (Nati TAHI / Nati RUA)</a:t>
            </a:r>
          </a:p>
          <a:p>
            <a:pPr marL="0" indent="0">
              <a:buNone/>
            </a:pPr>
            <a:r>
              <a:rPr lang="fr-FR" sz="4950" dirty="0"/>
              <a:t>Contribuer à la politique de Santé du Pays : éduquer à la Santé et à l’alimentation</a:t>
            </a:r>
          </a:p>
          <a:p>
            <a:pPr marL="0" indent="0">
              <a:buNone/>
            </a:pPr>
            <a:r>
              <a:rPr lang="fr-FR" sz="4950" dirty="0"/>
              <a:t>Contribuer et favoriser la formation des personnels</a:t>
            </a:r>
          </a:p>
          <a:p>
            <a:pPr marL="0" indent="0">
              <a:buNone/>
            </a:pPr>
            <a:r>
              <a:rPr lang="fr-FR" sz="4950" dirty="0"/>
              <a:t>Ambition 2027 (Jeux du Pacifique)</a:t>
            </a:r>
          </a:p>
          <a:p>
            <a:pPr marL="0" indent="0">
              <a:buNone/>
            </a:pPr>
            <a:r>
              <a:rPr lang="fr-FR" sz="4950" dirty="0"/>
              <a:t>Garantir la réussite de la mise en œuvre de certaines mesures du « choc des savoirs »</a:t>
            </a:r>
            <a:r>
              <a:rPr lang="fr-FR" sz="4950" dirty="0">
                <a:solidFill>
                  <a:srgbClr val="FF0000"/>
                </a:solidFill>
              </a:rPr>
              <a:t> </a:t>
            </a:r>
            <a:r>
              <a:rPr lang="fr-FR" sz="4950" b="1" dirty="0">
                <a:solidFill>
                  <a:srgbClr val="FF0000"/>
                </a:solidFill>
              </a:rPr>
              <a:t/>
            </a:r>
            <a:br>
              <a:rPr lang="fr-FR" sz="4950" b="1" dirty="0">
                <a:solidFill>
                  <a:srgbClr val="FF0000"/>
                </a:solidFill>
              </a:rPr>
            </a:br>
            <a:endParaRPr lang="fr-FR" sz="495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8265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606" y="2143125"/>
            <a:ext cx="8586788" cy="6000750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514669E9-7BEA-0298-ED9A-07E02718A8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6862" y="9026889"/>
            <a:ext cx="2267676" cy="1076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17873" y="401802"/>
            <a:ext cx="3157979" cy="2357766"/>
          </a:xfrm>
          <a:prstGeom prst="rect">
            <a:avLst/>
          </a:prstGeom>
        </p:spPr>
      </p:pic>
      <p:sp>
        <p:nvSpPr>
          <p:cNvPr id="4" name="Espace réservé du pied de page 5">
            <a:extLst>
              <a:ext uri="{FF2B5EF4-FFF2-40B4-BE49-F238E27FC236}">
                <a16:creationId xmlns:a16="http://schemas.microsoft.com/office/drawing/2014/main" xmlns="" id="{F3260A20-D859-A917-EB70-70262D2EF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89218" y="9654482"/>
            <a:ext cx="6879621" cy="547688"/>
          </a:xfrm>
        </p:spPr>
        <p:txBody>
          <a:bodyPr/>
          <a:lstStyle/>
          <a:p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DV3E– Christian MORHAIN – IA-IPR EVS –  IEN-A DAPE Joëlle RALLET</a:t>
            </a:r>
          </a:p>
          <a:p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août 2025</a:t>
            </a:r>
            <a:endParaRPr lang="fr-F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9804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449" y="1871663"/>
            <a:ext cx="5929313" cy="6543675"/>
          </a:xfrm>
          <a:prstGeom prst="rect">
            <a:avLst/>
          </a:prstGeom>
        </p:spPr>
      </p:pic>
      <p:sp>
        <p:nvSpPr>
          <p:cNvPr id="7" name="Ellipse 6"/>
          <p:cNvSpPr/>
          <p:nvPr/>
        </p:nvSpPr>
        <p:spPr>
          <a:xfrm>
            <a:off x="9919120" y="3319777"/>
            <a:ext cx="7866263" cy="560016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1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</a:rPr>
              <a:t>Faaitoito</a:t>
            </a:r>
            <a:r>
              <a:rPr lang="fr-FR" sz="81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869206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55554" y="6107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66" b="-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027437" y="-4362997"/>
            <a:ext cx="8549247" cy="7234800"/>
          </a:xfrm>
          <a:custGeom>
            <a:avLst/>
            <a:gdLst/>
            <a:ahLst/>
            <a:cxnLst/>
            <a:rect l="l" t="t" r="r" b="b"/>
            <a:pathLst>
              <a:path w="8549247" h="7234800">
                <a:moveTo>
                  <a:pt x="0" y="0"/>
                </a:moveTo>
                <a:lnTo>
                  <a:pt x="8549247" y="0"/>
                </a:lnTo>
                <a:lnTo>
                  <a:pt x="8549247" y="7234800"/>
                </a:lnTo>
                <a:lnTo>
                  <a:pt x="0" y="723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xmlns="" id="{04BD3FFF-DA0F-284D-6D43-37A3C35CED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63493" cy="1040914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xmlns="" id="{CAF46FD0-83AA-C497-2ADC-37498B6901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61070"/>
            <a:ext cx="8686800" cy="1040914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B01BA2CD-A1A5-17B2-6138-BBF650918035}"/>
              </a:ext>
            </a:extLst>
          </p:cNvPr>
          <p:cNvSpPr/>
          <p:nvPr/>
        </p:nvSpPr>
        <p:spPr>
          <a:xfrm>
            <a:off x="12467087" y="4610100"/>
            <a:ext cx="5552902" cy="22028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/>
              <a:t>Un pilotage partagé et concerté :</a:t>
            </a:r>
          </a:p>
          <a:p>
            <a:pPr>
              <a:buFontTx/>
              <a:buChar char="-"/>
            </a:pPr>
            <a:r>
              <a:rPr lang="fr-FR" dirty="0"/>
              <a:t>des inspecteurs référents</a:t>
            </a:r>
          </a:p>
          <a:p>
            <a:pPr>
              <a:buFontTx/>
              <a:buChar char="-"/>
            </a:pPr>
            <a:r>
              <a:rPr lang="fr-FR" dirty="0"/>
              <a:t>projet d’établissement</a:t>
            </a:r>
          </a:p>
          <a:p>
            <a:pPr>
              <a:buFontTx/>
              <a:buChar char="-"/>
            </a:pPr>
            <a:r>
              <a:rPr lang="fr-FR" dirty="0"/>
              <a:t>rencontres et dialogues de gestion </a:t>
            </a:r>
          </a:p>
          <a:p>
            <a:pPr>
              <a:buFontTx/>
              <a:buChar char="-"/>
            </a:pPr>
            <a:r>
              <a:rPr lang="fr-FR" dirty="0"/>
              <a:t>suivi à l’aide d’indicateurs</a:t>
            </a:r>
          </a:p>
          <a:p>
            <a:pPr>
              <a:buFontTx/>
              <a:buChar char="-"/>
            </a:pPr>
            <a:r>
              <a:rPr lang="fr-FR" dirty="0"/>
              <a:t>rapport d’activité annuel à rédiger par le CE </a:t>
            </a:r>
          </a:p>
          <a:p>
            <a:pPr>
              <a:buFontTx/>
              <a:buChar char="-"/>
            </a:pPr>
            <a:r>
              <a:rPr lang="fr-FR" dirty="0"/>
              <a:t>compte financier à présenter à l’APF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40914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66" b="-666"/>
            </a:stretch>
          </a:blipFill>
        </p:spPr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xmlns="" id="{0F9A8786-E593-6D17-7AD1-B30796C3DE42}"/>
              </a:ext>
            </a:extLst>
          </p:cNvPr>
          <p:cNvGrpSpPr/>
          <p:nvPr/>
        </p:nvGrpSpPr>
        <p:grpSpPr>
          <a:xfrm>
            <a:off x="762001" y="1485900"/>
            <a:ext cx="12801600" cy="8678960"/>
            <a:chOff x="2600277" y="1436783"/>
            <a:chExt cx="6336724" cy="4589325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xmlns="" id="{65FABF4F-5637-CC7B-6A08-BA7A9BFC43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00277" y="1436783"/>
              <a:ext cx="6336724" cy="4589325"/>
            </a:xfrm>
            <a:prstGeom prst="rect">
              <a:avLst/>
            </a:prstGeom>
            <a:ln>
              <a:noFill/>
            </a:ln>
          </p:spPr>
        </p:pic>
        <p:sp>
          <p:nvSpPr>
            <p:cNvPr id="10" name="Ellipse 9">
              <a:extLst>
                <a:ext uri="{FF2B5EF4-FFF2-40B4-BE49-F238E27FC236}">
                  <a16:creationId xmlns:a16="http://schemas.microsoft.com/office/drawing/2014/main" xmlns="" id="{6CD4D9E1-C312-9463-0CFB-855B4C266D88}"/>
                </a:ext>
              </a:extLst>
            </p:cNvPr>
            <p:cNvSpPr/>
            <p:nvPr/>
          </p:nvSpPr>
          <p:spPr>
            <a:xfrm rot="1589130">
              <a:off x="4912868" y="2585355"/>
              <a:ext cx="3481265" cy="1552800"/>
            </a:xfrm>
            <a:prstGeom prst="ellipse">
              <a:avLst/>
            </a:prstGeom>
            <a:noFill/>
            <a:ln w="12700">
              <a:solidFill>
                <a:srgbClr val="FFC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xmlns="" id="{2BBD5FC7-80AE-F564-ED52-DEBEC30C54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5959888"/>
              </p:ext>
            </p:extLst>
          </p:nvPr>
        </p:nvGraphicFramePr>
        <p:xfrm>
          <a:off x="1170513" y="4157584"/>
          <a:ext cx="2258487" cy="1290715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080798">
                  <a:extLst>
                    <a:ext uri="{9D8B030D-6E8A-4147-A177-3AD203B41FA5}">
                      <a16:colId xmlns:a16="http://schemas.microsoft.com/office/drawing/2014/main" xmlns="" val="3293060725"/>
                    </a:ext>
                  </a:extLst>
                </a:gridCol>
                <a:gridCol w="1177689">
                  <a:extLst>
                    <a:ext uri="{9D8B030D-6E8A-4147-A177-3AD203B41FA5}">
                      <a16:colId xmlns:a16="http://schemas.microsoft.com/office/drawing/2014/main" xmlns="" val="2177421547"/>
                    </a:ext>
                  </a:extLst>
                </a:gridCol>
              </a:tblGrid>
              <a:tr h="343581">
                <a:tc gridSpan="2">
                  <a:txBody>
                    <a:bodyPr/>
                    <a:lstStyle/>
                    <a:p>
                      <a:r>
                        <a:rPr lang="fr-FR" sz="1000" dirty="0"/>
                        <a:t>Archipel de la SOCIÉTÉ – IDV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69562846"/>
                  </a:ext>
                </a:extLst>
              </a:tr>
              <a:tr h="303083">
                <a:tc>
                  <a:txBody>
                    <a:bodyPr/>
                    <a:lstStyle/>
                    <a:p>
                      <a:r>
                        <a:rPr lang="fr-FR" sz="1000" dirty="0"/>
                        <a:t>1</a:t>
                      </a:r>
                      <a:r>
                        <a:rPr lang="fr-FR" sz="1000" baseline="30000" dirty="0"/>
                        <a:t>er</a:t>
                      </a:r>
                      <a:r>
                        <a:rPr lang="fr-FR" sz="1000" dirty="0"/>
                        <a:t> degré</a:t>
                      </a:r>
                    </a:p>
                  </a:txBody>
                  <a:tcPr>
                    <a:solidFill>
                      <a:srgbClr val="FFFFFF">
                        <a:alpha val="8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b="1" dirty="0">
                          <a:solidFill>
                            <a:srgbClr val="002060"/>
                          </a:solidFill>
                        </a:rPr>
                        <a:t> 17 693 élèves</a:t>
                      </a:r>
                    </a:p>
                  </a:txBody>
                  <a:tcPr>
                    <a:solidFill>
                      <a:srgbClr val="FFFFFF">
                        <a:alpha val="8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75987817"/>
                  </a:ext>
                </a:extLst>
              </a:tr>
              <a:tr h="644051">
                <a:tc>
                  <a:txBody>
                    <a:bodyPr/>
                    <a:lstStyle/>
                    <a:p>
                      <a:r>
                        <a:rPr lang="fr-FR" sz="1000" dirty="0"/>
                        <a:t>2</a:t>
                      </a:r>
                      <a:r>
                        <a:rPr lang="fr-FR" sz="1000" baseline="30000" dirty="0"/>
                        <a:t>nd</a:t>
                      </a:r>
                      <a:r>
                        <a:rPr lang="fr-FR" sz="1000" dirty="0"/>
                        <a:t> degré</a:t>
                      </a:r>
                    </a:p>
                    <a:p>
                      <a:pPr algn="r"/>
                      <a:r>
                        <a:rPr lang="fr-FR" sz="9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CLG</a:t>
                      </a:r>
                    </a:p>
                    <a:p>
                      <a:pPr algn="r"/>
                      <a:r>
                        <a:rPr lang="fr-FR" sz="9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LYC</a:t>
                      </a:r>
                    </a:p>
                  </a:txBody>
                  <a:tcPr>
                    <a:solidFill>
                      <a:srgbClr val="FFFFFF">
                        <a:alpha val="8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b="1" dirty="0">
                          <a:solidFill>
                            <a:srgbClr val="002060"/>
                          </a:solidFill>
                        </a:rPr>
                        <a:t> 16 656 élèves</a:t>
                      </a:r>
                    </a:p>
                    <a:p>
                      <a:r>
                        <a:rPr lang="fr-FR" sz="9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 8 471 élèves</a:t>
                      </a:r>
                    </a:p>
                    <a:p>
                      <a:r>
                        <a:rPr lang="fr-FR" sz="9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 8 185 élèves</a:t>
                      </a:r>
                    </a:p>
                  </a:txBody>
                  <a:tcPr>
                    <a:solidFill>
                      <a:srgbClr val="FFFFFF">
                        <a:alpha val="8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00868538"/>
                  </a:ext>
                </a:extLst>
              </a:tr>
            </a:tbl>
          </a:graphicData>
        </a:graphic>
      </p:graphicFrame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xmlns="" id="{71116206-F797-7345-578D-6151408694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7003714"/>
              </p:ext>
            </p:extLst>
          </p:nvPr>
        </p:nvGraphicFramePr>
        <p:xfrm>
          <a:off x="1192284" y="5756942"/>
          <a:ext cx="2236716" cy="1139159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032861">
                  <a:extLst>
                    <a:ext uri="{9D8B030D-6E8A-4147-A177-3AD203B41FA5}">
                      <a16:colId xmlns:a16="http://schemas.microsoft.com/office/drawing/2014/main" xmlns="" val="3293060725"/>
                    </a:ext>
                  </a:extLst>
                </a:gridCol>
                <a:gridCol w="1203855">
                  <a:extLst>
                    <a:ext uri="{9D8B030D-6E8A-4147-A177-3AD203B41FA5}">
                      <a16:colId xmlns:a16="http://schemas.microsoft.com/office/drawing/2014/main" xmlns="" val="2177421547"/>
                    </a:ext>
                  </a:extLst>
                </a:gridCol>
              </a:tblGrid>
              <a:tr h="276160">
                <a:tc gridSpan="2">
                  <a:txBody>
                    <a:bodyPr/>
                    <a:lstStyle/>
                    <a:p>
                      <a:r>
                        <a:rPr lang="fr-FR" sz="1000" dirty="0"/>
                        <a:t>Archipel de la SOCIÉTÉ – ISLV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69562846"/>
                  </a:ext>
                </a:extLst>
              </a:tr>
              <a:tr h="276160">
                <a:tc>
                  <a:txBody>
                    <a:bodyPr/>
                    <a:lstStyle/>
                    <a:p>
                      <a:r>
                        <a:rPr lang="fr-FR" sz="1000" dirty="0"/>
                        <a:t>1</a:t>
                      </a:r>
                      <a:r>
                        <a:rPr lang="fr-FR" sz="1000" baseline="30000" dirty="0"/>
                        <a:t>er</a:t>
                      </a:r>
                      <a:r>
                        <a:rPr lang="fr-FR" sz="1000" dirty="0"/>
                        <a:t> degré</a:t>
                      </a:r>
                    </a:p>
                  </a:txBody>
                  <a:tcPr>
                    <a:solidFill>
                      <a:srgbClr val="FFFFFF">
                        <a:alpha val="8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b="1" dirty="0">
                          <a:solidFill>
                            <a:srgbClr val="00B0F0"/>
                          </a:solidFill>
                        </a:rPr>
                        <a:t> 3 897 élèves</a:t>
                      </a:r>
                    </a:p>
                  </a:txBody>
                  <a:tcPr>
                    <a:solidFill>
                      <a:srgbClr val="FFFFFF">
                        <a:alpha val="8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75987817"/>
                  </a:ext>
                </a:extLst>
              </a:tr>
              <a:tr h="586839">
                <a:tc>
                  <a:txBody>
                    <a:bodyPr/>
                    <a:lstStyle/>
                    <a:p>
                      <a:r>
                        <a:rPr lang="fr-FR" sz="1000" dirty="0"/>
                        <a:t>2</a:t>
                      </a:r>
                      <a:r>
                        <a:rPr lang="fr-FR" sz="1000" baseline="30000" dirty="0"/>
                        <a:t>nd</a:t>
                      </a:r>
                      <a:r>
                        <a:rPr lang="fr-FR" sz="1000" dirty="0"/>
                        <a:t> degré</a:t>
                      </a:r>
                    </a:p>
                    <a:p>
                      <a:pPr algn="r"/>
                      <a:r>
                        <a:rPr lang="fr-FR" sz="9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CLG</a:t>
                      </a:r>
                    </a:p>
                    <a:p>
                      <a:pPr algn="r"/>
                      <a:r>
                        <a:rPr lang="fr-FR" sz="9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LYC</a:t>
                      </a:r>
                      <a:endParaRPr lang="fr-FR" sz="10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FFFF">
                        <a:alpha val="8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b="1" dirty="0">
                          <a:solidFill>
                            <a:srgbClr val="00B0F0"/>
                          </a:solidFill>
                        </a:rPr>
                        <a:t> 3 061 élèves</a:t>
                      </a:r>
                    </a:p>
                    <a:p>
                      <a:r>
                        <a:rPr lang="fr-FR" sz="9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2 010 élèves</a:t>
                      </a:r>
                    </a:p>
                    <a:p>
                      <a:r>
                        <a:rPr lang="fr-FR" sz="9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1 051 élèves</a:t>
                      </a:r>
                    </a:p>
                  </a:txBody>
                  <a:tcPr>
                    <a:solidFill>
                      <a:srgbClr val="FFFFFF">
                        <a:alpha val="8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00868538"/>
                  </a:ext>
                </a:extLst>
              </a:tr>
            </a:tbl>
          </a:graphicData>
        </a:graphic>
      </p:graphicFrame>
      <p:sp>
        <p:nvSpPr>
          <p:cNvPr id="13" name="Titre 5">
            <a:extLst>
              <a:ext uri="{FF2B5EF4-FFF2-40B4-BE49-F238E27FC236}">
                <a16:creationId xmlns:a16="http://schemas.microsoft.com/office/drawing/2014/main" xmlns="" id="{7081BA4A-50CD-B855-63D2-08929BB77726}"/>
              </a:ext>
            </a:extLst>
          </p:cNvPr>
          <p:cNvSpPr txBox="1">
            <a:spLocks/>
          </p:cNvSpPr>
          <p:nvPr/>
        </p:nvSpPr>
        <p:spPr>
          <a:xfrm>
            <a:off x="3581400" y="122140"/>
            <a:ext cx="11734800" cy="308643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0" b="1" dirty="0">
                <a:solidFill>
                  <a:srgbClr val="FF0000"/>
                </a:solidFill>
              </a:rPr>
              <a:t>A la rentrée 2026 : près de 46 000 élèves répartis sur tous les archipels.</a:t>
            </a: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xmlns="" id="{50E7373B-9B0C-74DC-B83E-7573C9F19D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5198756"/>
              </p:ext>
            </p:extLst>
          </p:nvPr>
        </p:nvGraphicFramePr>
        <p:xfrm>
          <a:off x="11125200" y="2407919"/>
          <a:ext cx="1881702" cy="1417208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868924">
                  <a:extLst>
                    <a:ext uri="{9D8B030D-6E8A-4147-A177-3AD203B41FA5}">
                      <a16:colId xmlns:a16="http://schemas.microsoft.com/office/drawing/2014/main" xmlns="" val="3293060725"/>
                    </a:ext>
                  </a:extLst>
                </a:gridCol>
                <a:gridCol w="1012778">
                  <a:extLst>
                    <a:ext uri="{9D8B030D-6E8A-4147-A177-3AD203B41FA5}">
                      <a16:colId xmlns:a16="http://schemas.microsoft.com/office/drawing/2014/main" xmlns="" val="2177421547"/>
                    </a:ext>
                  </a:extLst>
                </a:gridCol>
              </a:tblGrid>
              <a:tr h="351638">
                <a:tc gridSpan="2">
                  <a:txBody>
                    <a:bodyPr/>
                    <a:lstStyle/>
                    <a:p>
                      <a:r>
                        <a:rPr lang="fr-FR" sz="1050" dirty="0"/>
                        <a:t>Archipel des MARQUISES</a:t>
                      </a:r>
                    </a:p>
                  </a:txBody>
                  <a:tcPr>
                    <a:lnL w="6350" cap="flat" cmpd="sng" algn="ctr">
                      <a:solidFill>
                        <a:srgbClr val="CC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33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69562846"/>
                  </a:ext>
                </a:extLst>
              </a:tr>
              <a:tr h="340982">
                <a:tc>
                  <a:txBody>
                    <a:bodyPr/>
                    <a:lstStyle/>
                    <a:p>
                      <a:r>
                        <a:rPr lang="fr-FR" sz="1000" dirty="0"/>
                        <a:t>1</a:t>
                      </a:r>
                      <a:r>
                        <a:rPr lang="fr-FR" sz="1000" baseline="30000" dirty="0"/>
                        <a:t>er</a:t>
                      </a:r>
                      <a:r>
                        <a:rPr lang="fr-FR" sz="1000" dirty="0"/>
                        <a:t> degré</a:t>
                      </a:r>
                    </a:p>
                  </a:txBody>
                  <a:tcPr>
                    <a:lnL w="6350" cap="flat" cmpd="sng" algn="ctr">
                      <a:solidFill>
                        <a:srgbClr val="CC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b="1" dirty="0">
                          <a:solidFill>
                            <a:srgbClr val="C00000"/>
                          </a:solidFill>
                        </a:rPr>
                        <a:t>851 élèves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75987817"/>
                  </a:ext>
                </a:extLst>
              </a:tr>
              <a:tr h="724588">
                <a:tc>
                  <a:txBody>
                    <a:bodyPr/>
                    <a:lstStyle/>
                    <a:p>
                      <a:r>
                        <a:rPr lang="fr-FR" sz="1000" dirty="0"/>
                        <a:t>2</a:t>
                      </a:r>
                      <a:r>
                        <a:rPr lang="fr-FR" sz="1000" baseline="30000" dirty="0"/>
                        <a:t>nd</a:t>
                      </a:r>
                      <a:r>
                        <a:rPr lang="fr-FR" sz="1000" dirty="0"/>
                        <a:t> degré</a:t>
                      </a:r>
                    </a:p>
                    <a:p>
                      <a:pPr algn="r"/>
                      <a:r>
                        <a:rPr lang="fr-FR" sz="9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CLG</a:t>
                      </a:r>
                    </a:p>
                    <a:p>
                      <a:pPr algn="r"/>
                      <a:r>
                        <a:rPr lang="fr-FR" sz="9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LYC</a:t>
                      </a:r>
                    </a:p>
                  </a:txBody>
                  <a:tcPr>
                    <a:lnL w="6350" cap="flat" cmpd="sng" algn="ctr">
                      <a:solidFill>
                        <a:srgbClr val="CC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b="1" dirty="0">
                          <a:solidFill>
                            <a:srgbClr val="C00000"/>
                          </a:solidFill>
                        </a:rPr>
                        <a:t> 596 élèves</a:t>
                      </a:r>
                    </a:p>
                    <a:p>
                      <a:r>
                        <a:rPr lang="fr-FR" sz="9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486 élèves</a:t>
                      </a:r>
                    </a:p>
                    <a:p>
                      <a:r>
                        <a:rPr lang="fr-FR" sz="9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110 élèves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00868538"/>
                  </a:ext>
                </a:extLst>
              </a:tr>
            </a:tbl>
          </a:graphicData>
        </a:graphic>
      </p:graphicFrame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xmlns="" id="{FB21A229-8BDF-7C69-1221-8248A2524D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4736362"/>
              </p:ext>
            </p:extLst>
          </p:nvPr>
        </p:nvGraphicFramePr>
        <p:xfrm>
          <a:off x="11276413" y="5448299"/>
          <a:ext cx="1881702" cy="141721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891282">
                  <a:extLst>
                    <a:ext uri="{9D8B030D-6E8A-4147-A177-3AD203B41FA5}">
                      <a16:colId xmlns:a16="http://schemas.microsoft.com/office/drawing/2014/main" xmlns="" val="3293060725"/>
                    </a:ext>
                  </a:extLst>
                </a:gridCol>
                <a:gridCol w="990420">
                  <a:extLst>
                    <a:ext uri="{9D8B030D-6E8A-4147-A177-3AD203B41FA5}">
                      <a16:colId xmlns:a16="http://schemas.microsoft.com/office/drawing/2014/main" xmlns="" val="2177421547"/>
                    </a:ext>
                  </a:extLst>
                </a:gridCol>
              </a:tblGrid>
              <a:tr h="484835">
                <a:tc gridSpan="2">
                  <a:txBody>
                    <a:bodyPr/>
                    <a:lstStyle/>
                    <a:p>
                      <a:pPr defTabSz="864000"/>
                      <a:r>
                        <a:rPr lang="fr-FR" sz="1000" dirty="0"/>
                        <a:t>Archipel des </a:t>
                      </a:r>
                    </a:p>
                    <a:p>
                      <a:pPr defTabSz="864000"/>
                      <a:r>
                        <a:rPr lang="fr-FR" sz="1000" dirty="0"/>
                        <a:t>TUAMOTU-GAMBIER</a:t>
                      </a:r>
                      <a:endParaRPr lang="fr-FR" sz="105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69562846"/>
                  </a:ext>
                </a:extLst>
              </a:tr>
              <a:tr h="298360">
                <a:tc>
                  <a:txBody>
                    <a:bodyPr/>
                    <a:lstStyle/>
                    <a:p>
                      <a:r>
                        <a:rPr lang="fr-FR" sz="1000" dirty="0"/>
                        <a:t>1</a:t>
                      </a:r>
                      <a:r>
                        <a:rPr lang="fr-FR" sz="1000" baseline="30000" dirty="0"/>
                        <a:t>er</a:t>
                      </a:r>
                      <a:r>
                        <a:rPr lang="fr-FR" sz="1000" dirty="0"/>
                        <a:t> degré</a:t>
                      </a:r>
                    </a:p>
                  </a:txBody>
                  <a:tcPr>
                    <a:solidFill>
                      <a:srgbClr val="FFFFFF">
                        <a:alpha val="8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1 730 </a:t>
                      </a:r>
                      <a:r>
                        <a:rPr lang="fr-FR" sz="900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élèves</a:t>
                      </a:r>
                      <a:endParaRPr lang="fr-FR" sz="10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FFFF">
                        <a:alpha val="8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75987817"/>
                  </a:ext>
                </a:extLst>
              </a:tr>
              <a:tr h="634015">
                <a:tc>
                  <a:txBody>
                    <a:bodyPr/>
                    <a:lstStyle/>
                    <a:p>
                      <a:r>
                        <a:rPr lang="fr-FR" sz="1000" dirty="0"/>
                        <a:t>2</a:t>
                      </a:r>
                      <a:r>
                        <a:rPr lang="fr-FR" sz="1000" baseline="30000" dirty="0"/>
                        <a:t>nd</a:t>
                      </a:r>
                      <a:r>
                        <a:rPr lang="fr-FR" sz="1000" dirty="0"/>
                        <a:t> degré</a:t>
                      </a:r>
                    </a:p>
                    <a:p>
                      <a:pPr algn="r"/>
                      <a:r>
                        <a:rPr lang="fr-FR" sz="9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CLG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LYC </a:t>
                      </a:r>
                      <a:r>
                        <a:rPr lang="fr-FR" sz="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(y.c CETAD)</a:t>
                      </a:r>
                    </a:p>
                  </a:txBody>
                  <a:tcPr>
                    <a:solidFill>
                      <a:srgbClr val="FFFFFF">
                        <a:alpha val="8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695 élèves</a:t>
                      </a:r>
                    </a:p>
                    <a:p>
                      <a:r>
                        <a:rPr lang="fr-FR" sz="9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649 élèves</a:t>
                      </a:r>
                    </a:p>
                    <a:p>
                      <a:r>
                        <a:rPr lang="fr-FR" sz="9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46 élèves</a:t>
                      </a:r>
                    </a:p>
                  </a:txBody>
                  <a:tcPr>
                    <a:solidFill>
                      <a:srgbClr val="FFFFFF">
                        <a:alpha val="8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00868538"/>
                  </a:ext>
                </a:extLst>
              </a:tr>
            </a:tbl>
          </a:graphicData>
        </a:graphic>
      </p:graphicFrame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xmlns="" id="{65249C75-313D-9AAC-43EC-DAEF95E234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3086255"/>
              </p:ext>
            </p:extLst>
          </p:nvPr>
        </p:nvGraphicFramePr>
        <p:xfrm>
          <a:off x="14173200" y="2243841"/>
          <a:ext cx="3505200" cy="576482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xmlns="" val="3293060725"/>
                    </a:ext>
                  </a:extLst>
                </a:gridCol>
              </a:tblGrid>
              <a:tr h="1661997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Baisse des effectifs élèves dans le secteur public </a:t>
                      </a:r>
                    </a:p>
                    <a:p>
                      <a:pPr algn="ctr"/>
                      <a:r>
                        <a:rPr lang="fr-FR" sz="1400" b="0" i="1" dirty="0">
                          <a:solidFill>
                            <a:schemeClr val="tx1"/>
                          </a:solidFill>
                        </a:rPr>
                        <a:t>(sur 3 ans) 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69562846"/>
                  </a:ext>
                </a:extLst>
              </a:tr>
              <a:tr h="1286195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fr-FR" sz="1600" b="1" dirty="0"/>
                        <a:t>1</a:t>
                      </a:r>
                      <a:r>
                        <a:rPr lang="fr-FR" sz="1600" b="1" baseline="30000" dirty="0"/>
                        <a:t>er</a:t>
                      </a:r>
                      <a:r>
                        <a:rPr lang="fr-FR" sz="1600" b="1" dirty="0"/>
                        <a:t> degré :  </a:t>
                      </a:r>
                      <a:r>
                        <a:rPr lang="fr-FR" sz="16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▼</a:t>
                      </a:r>
                      <a:r>
                        <a:rPr lang="fr-FR" sz="1800" b="1" dirty="0">
                          <a:solidFill>
                            <a:srgbClr val="FF0000"/>
                          </a:solidFill>
                        </a:rPr>
                        <a:t>-6.5 %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fr-FR" sz="1400" dirty="0">
                        <a:sym typeface="Wingdings" panose="05000000000000000000" pitchFamily="2" charset="2"/>
                      </a:endParaRP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fr-FR" sz="1400" dirty="0">
                          <a:sym typeface="Wingdings" panose="05000000000000000000" pitchFamily="2" charset="2"/>
                        </a:rPr>
                        <a:t>-1 732 élèves</a:t>
                      </a:r>
                      <a:endParaRPr lang="fr-FR" sz="1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75987817"/>
                  </a:ext>
                </a:extLst>
              </a:tr>
              <a:tr h="1317541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fr-FR" sz="1600" b="1" dirty="0"/>
                        <a:t>2</a:t>
                      </a:r>
                      <a:r>
                        <a:rPr lang="fr-FR" sz="1600" b="1" baseline="30000" dirty="0"/>
                        <a:t>nd</a:t>
                      </a:r>
                      <a:r>
                        <a:rPr lang="fr-FR" sz="1600" b="1" dirty="0"/>
                        <a:t> degré :  </a:t>
                      </a:r>
                      <a:r>
                        <a:rPr lang="fr-FR" sz="16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▼</a:t>
                      </a:r>
                      <a:r>
                        <a:rPr lang="fr-FR" sz="1800" b="1" dirty="0">
                          <a:solidFill>
                            <a:srgbClr val="FF0000"/>
                          </a:solidFill>
                        </a:rPr>
                        <a:t>-5.0 % 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fr-FR" sz="1400" dirty="0">
                        <a:sym typeface="Wingdings" panose="05000000000000000000" pitchFamily="2" charset="2"/>
                      </a:endParaRP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fr-FR" sz="1400" dirty="0">
                          <a:sym typeface="Wingdings" panose="05000000000000000000" pitchFamily="2" charset="2"/>
                        </a:rPr>
                        <a:t>-</a:t>
                      </a:r>
                      <a:r>
                        <a:rPr lang="fr-FR" sz="1400" b="0" dirty="0">
                          <a:sym typeface="Wingdings" panose="05000000000000000000" pitchFamily="2" charset="2"/>
                        </a:rPr>
                        <a:t>1 121 élèves</a:t>
                      </a:r>
                      <a:endParaRPr lang="fr-FR" sz="10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00868538"/>
                  </a:ext>
                </a:extLst>
              </a:tr>
              <a:tr h="1499087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fr-FR" sz="1600" b="1" dirty="0"/>
                        <a:t>Ensemble:  </a:t>
                      </a:r>
                      <a:r>
                        <a:rPr lang="fr-FR" sz="16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▼</a:t>
                      </a:r>
                      <a:r>
                        <a:rPr lang="fr-FR" sz="1800" b="1" dirty="0">
                          <a:solidFill>
                            <a:srgbClr val="FF0000"/>
                          </a:solidFill>
                        </a:rPr>
                        <a:t>-5.8 % 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fr-FR" sz="1600" dirty="0">
                        <a:sym typeface="Wingdings" panose="05000000000000000000" pitchFamily="2" charset="2"/>
                      </a:endParaRP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fr-FR" sz="1400" dirty="0">
                          <a:sym typeface="Wingdings" panose="05000000000000000000" pitchFamily="2" charset="2"/>
                        </a:rPr>
                        <a:t>-</a:t>
                      </a:r>
                      <a:r>
                        <a:rPr lang="fr-FR" sz="1400" b="0" dirty="0">
                          <a:sym typeface="Wingdings" panose="05000000000000000000" pitchFamily="2" charset="2"/>
                        </a:rPr>
                        <a:t>2 853 élèves</a:t>
                      </a:r>
                      <a:endParaRPr lang="fr-FR" sz="1400" b="0" dirty="0">
                        <a:solidFill>
                          <a:srgbClr val="FF0000"/>
                        </a:solidFill>
                      </a:endParaRP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fr-FR" sz="10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740578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xmlns="" id="{547EE37F-9009-15EE-4900-45EB1704E6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63493" cy="1040914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40914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66" b="-666"/>
            </a:stretch>
          </a:blipFill>
        </p:spPr>
        <p:txBody>
          <a:bodyPr/>
          <a:lstStyle/>
          <a:p>
            <a:pPr algn="ctr"/>
            <a:r>
              <a:rPr lang="fr-FR" sz="1800" dirty="0">
                <a:solidFill>
                  <a:srgbClr val="FF0000"/>
                </a:solidFill>
              </a:rPr>
              <a:t>          </a:t>
            </a:r>
            <a:r>
              <a:rPr lang="fr-FR" sz="2800" dirty="0">
                <a:solidFill>
                  <a:srgbClr val="FF0000"/>
                </a:solidFill>
              </a:rPr>
              <a:t>LE CONTEXTE GEOGRAPHIQUE, ECONOMIQUE ET SOCIAL PARTICULIER.</a:t>
            </a:r>
            <a:endParaRPr lang="aa-ET" sz="2800" dirty="0"/>
          </a:p>
        </p:txBody>
      </p:sp>
      <p:sp>
        <p:nvSpPr>
          <p:cNvPr id="13" name="Titre 5">
            <a:extLst>
              <a:ext uri="{FF2B5EF4-FFF2-40B4-BE49-F238E27FC236}">
                <a16:creationId xmlns:a16="http://schemas.microsoft.com/office/drawing/2014/main" xmlns="" id="{7081BA4A-50CD-B855-63D2-08929BB77726}"/>
              </a:ext>
            </a:extLst>
          </p:cNvPr>
          <p:cNvSpPr txBox="1">
            <a:spLocks/>
          </p:cNvSpPr>
          <p:nvPr/>
        </p:nvSpPr>
        <p:spPr>
          <a:xfrm>
            <a:off x="3581400" y="122140"/>
            <a:ext cx="11734800" cy="308643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0" b="1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588EF2CE-6D68-C3DA-B562-9839E09EFC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0437" y="995640"/>
            <a:ext cx="12950376" cy="9169220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xmlns="" id="{7DEFAA8E-CA3E-784E-F845-7B66EBCACF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8457432"/>
              </p:ext>
            </p:extLst>
          </p:nvPr>
        </p:nvGraphicFramePr>
        <p:xfrm>
          <a:off x="3759664" y="5660154"/>
          <a:ext cx="3631736" cy="1540747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78549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4624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7035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effectLst/>
                        </a:rPr>
                        <a:t>Élèves en REP+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effectLst/>
                        </a:rPr>
                        <a:t>(collège - PU)</a:t>
                      </a:r>
                      <a:endParaRPr lang="fr-FR" sz="1200" b="1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effectLst/>
                        </a:rPr>
                        <a:t>Boursiers 2</a:t>
                      </a:r>
                      <a:r>
                        <a:rPr lang="fr-FR" sz="1200" b="1" baseline="30000" dirty="0">
                          <a:effectLst/>
                        </a:rPr>
                        <a:t>nd</a:t>
                      </a:r>
                      <a:r>
                        <a:rPr lang="fr-FR" sz="1200" b="1" baseline="0" dirty="0">
                          <a:effectLst/>
                        </a:rPr>
                        <a:t> degré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baseline="0" dirty="0">
                          <a:effectLst/>
                        </a:rPr>
                        <a:t>(PU)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58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</a:rPr>
                        <a:t>France :</a:t>
                      </a:r>
                      <a:r>
                        <a:rPr lang="fr-FR" sz="1200" b="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</a:rPr>
                        <a:t>  7,3 %</a:t>
                      </a: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E9EBF5">
                        <a:alpha val="8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</a:rPr>
                        <a:t> France</a:t>
                      </a:r>
                      <a:r>
                        <a:rPr lang="fr-FR" sz="1200" b="0" baseline="0" dirty="0">
                          <a:solidFill>
                            <a:schemeClr val="tx1"/>
                          </a:solidFill>
                          <a:effectLst/>
                        </a:rPr>
                        <a:t>: 29,8</a:t>
                      </a: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</a:rPr>
                        <a:t> %</a:t>
                      </a: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E9EBF5">
                        <a:alpha val="8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413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</a:rPr>
                        <a:t>Polynésie :</a:t>
                      </a:r>
                      <a:r>
                        <a:rPr lang="fr-FR" sz="1200" b="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200" b="1" dirty="0">
                          <a:solidFill>
                            <a:schemeClr val="tx1"/>
                          </a:solidFill>
                          <a:effectLst/>
                        </a:rPr>
                        <a:t> 15,9 % </a:t>
                      </a:r>
                      <a:endParaRPr lang="fr-FR" sz="12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FF">
                        <a:alpha val="8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</a:rPr>
                        <a:t> Polynésie</a:t>
                      </a:r>
                      <a:r>
                        <a:rPr lang="fr-FR" sz="1200" b="0" baseline="0" dirty="0">
                          <a:solidFill>
                            <a:schemeClr val="tx1"/>
                          </a:solidFill>
                          <a:effectLst/>
                        </a:rPr>
                        <a:t> : </a:t>
                      </a:r>
                      <a:r>
                        <a:rPr lang="fr-FR" sz="1200" b="1" baseline="0" dirty="0">
                          <a:solidFill>
                            <a:schemeClr val="tx1"/>
                          </a:solidFill>
                          <a:effectLst/>
                        </a:rPr>
                        <a:t>49,7 </a:t>
                      </a:r>
                      <a:r>
                        <a:rPr lang="fr-FR" sz="1200" b="1" dirty="0"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  <a:endParaRPr lang="fr-FR" sz="12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FF">
                        <a:alpha val="8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xmlns="" id="{23936767-5C2A-73AD-83E8-BDAD2990D7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5199564"/>
              </p:ext>
            </p:extLst>
          </p:nvPr>
        </p:nvGraphicFramePr>
        <p:xfrm>
          <a:off x="13160941" y="2419163"/>
          <a:ext cx="2893543" cy="144780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3508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4271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28600"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lt1"/>
                          </a:solidFill>
                          <a:effectLst/>
                        </a:rPr>
                        <a:t> </a:t>
                      </a:r>
                      <a:r>
                        <a:rPr lang="fr-FR" sz="1200" b="1" dirty="0"/>
                        <a:t>PCS 2D (PU) </a:t>
                      </a:r>
                      <a:r>
                        <a:rPr lang="fr-FR" sz="1200" b="1" kern="1200" dirty="0">
                          <a:solidFill>
                            <a:schemeClr val="lt1"/>
                          </a:solidFill>
                          <a:effectLst/>
                        </a:rPr>
                        <a:t>Défavorisées</a:t>
                      </a:r>
                      <a:r>
                        <a:rPr lang="fr-FR" sz="1200" b="1" dirty="0">
                          <a:effectLst/>
                        </a:rPr>
                        <a:t> </a:t>
                      </a:r>
                      <a:endParaRPr lang="fr-FR" sz="12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/>
                        <a:t>PCS 2D (PU) </a:t>
                      </a:r>
                    </a:p>
                    <a:p>
                      <a:pPr algn="ctr"/>
                      <a:r>
                        <a:rPr lang="fr-FR" sz="1200" b="1" kern="1200" dirty="0">
                          <a:solidFill>
                            <a:schemeClr val="lt1"/>
                          </a:solidFill>
                          <a:effectLst/>
                        </a:rPr>
                        <a:t>Très favorisées</a:t>
                      </a:r>
                      <a:endParaRPr lang="fr-FR" sz="1200" b="1" dirty="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160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kern="1200" dirty="0">
                          <a:solidFill>
                            <a:schemeClr val="tx1"/>
                          </a:solidFill>
                          <a:effectLst/>
                        </a:rPr>
                        <a:t>France :</a:t>
                      </a:r>
                      <a:r>
                        <a:rPr lang="fr-FR" sz="1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200" b="0" kern="1200" dirty="0">
                          <a:solidFill>
                            <a:schemeClr val="tx1"/>
                          </a:solidFill>
                          <a:effectLst/>
                        </a:rPr>
                        <a:t>39,1 % </a:t>
                      </a:r>
                      <a:endParaRPr lang="fr-FR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E9EBF5">
                        <a:alpha val="8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kern="1200" dirty="0">
                          <a:solidFill>
                            <a:schemeClr val="tx1"/>
                          </a:solidFill>
                          <a:effectLst/>
                        </a:rPr>
                        <a:t>France :</a:t>
                      </a:r>
                      <a:r>
                        <a:rPr lang="fr-FR" sz="1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</a:rPr>
                        <a:t>21,0 %</a:t>
                      </a: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rgbClr val="E9EBF5">
                        <a:alpha val="8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4759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kern="1200" dirty="0">
                          <a:solidFill>
                            <a:schemeClr val="tx1"/>
                          </a:solidFill>
                          <a:effectLst/>
                        </a:rPr>
                        <a:t>Polynésie :</a:t>
                      </a:r>
                      <a:r>
                        <a:rPr lang="fr-FR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200" b="1" kern="1200" dirty="0">
                          <a:solidFill>
                            <a:schemeClr val="tx1"/>
                          </a:solidFill>
                          <a:effectLst/>
                        </a:rPr>
                        <a:t>54,0%</a:t>
                      </a:r>
                      <a:r>
                        <a:rPr lang="fr-FR" sz="12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fr-FR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FFFFFF">
                        <a:alpha val="8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kern="1200" dirty="0">
                          <a:solidFill>
                            <a:schemeClr val="tx1"/>
                          </a:solidFill>
                          <a:effectLst/>
                        </a:rPr>
                        <a:t>Polynésie :</a:t>
                      </a:r>
                      <a:r>
                        <a:rPr lang="fr-FR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200" b="1" dirty="0">
                          <a:solidFill>
                            <a:schemeClr val="tx1"/>
                          </a:solidFill>
                          <a:effectLst/>
                        </a:rPr>
                        <a:t>9,7%</a:t>
                      </a:r>
                      <a:endParaRPr lang="fr-FR" sz="12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rgbClr val="FFFFFF">
                        <a:alpha val="8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xmlns="" id="{4892022B-ECA1-4E4F-9F55-283B9413CC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8876356"/>
              </p:ext>
            </p:extLst>
          </p:nvPr>
        </p:nvGraphicFramePr>
        <p:xfrm>
          <a:off x="11201401" y="8182068"/>
          <a:ext cx="3824842" cy="1304832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97029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5454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433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effectLst/>
                        </a:rPr>
                        <a:t>Internat Collège (PU)</a:t>
                      </a:r>
                      <a:endParaRPr lang="fr-FR" sz="1200" b="1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effectLst/>
                        </a:rPr>
                        <a:t>Internat</a:t>
                      </a:r>
                      <a:r>
                        <a:rPr lang="fr-FR" sz="1200" b="1" baseline="0" dirty="0">
                          <a:effectLst/>
                        </a:rPr>
                        <a:t> lycée (PU)</a:t>
                      </a:r>
                      <a:endParaRPr lang="fr-FR" sz="1200" b="1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49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0" baseline="0" dirty="0">
                          <a:solidFill>
                            <a:schemeClr val="tx1"/>
                          </a:solidFill>
                          <a:effectLst/>
                        </a:rPr>
                        <a:t>  </a:t>
                      </a: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</a:rPr>
                        <a:t>France </a:t>
                      </a:r>
                      <a:r>
                        <a:rPr lang="fr-FR" sz="1200" b="0" baseline="0" dirty="0">
                          <a:solidFill>
                            <a:schemeClr val="tx1"/>
                          </a:solidFill>
                          <a:effectLst/>
                        </a:rPr>
                        <a:t>: </a:t>
                      </a: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</a:rPr>
                        <a:t> 0,5 %</a:t>
                      </a: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200" b="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</a:rPr>
                        <a:t>France </a:t>
                      </a:r>
                      <a:r>
                        <a:rPr lang="fr-FR" sz="1200" b="0" baseline="0" dirty="0">
                          <a:solidFill>
                            <a:schemeClr val="tx1"/>
                          </a:solidFill>
                          <a:effectLst/>
                        </a:rPr>
                        <a:t>:   7,8 </a:t>
                      </a: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6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</a:rPr>
                        <a:t>Polynésie</a:t>
                      </a:r>
                      <a:r>
                        <a:rPr lang="fr-FR" sz="1200" b="0" baseline="0" dirty="0">
                          <a:solidFill>
                            <a:schemeClr val="tx1"/>
                          </a:solidFill>
                          <a:effectLst/>
                        </a:rPr>
                        <a:t> : </a:t>
                      </a:r>
                      <a:r>
                        <a:rPr lang="fr-FR" sz="1200" b="1" dirty="0">
                          <a:solidFill>
                            <a:schemeClr val="tx1"/>
                          </a:solidFill>
                          <a:effectLst/>
                        </a:rPr>
                        <a:t> 5,3 %</a:t>
                      </a:r>
                      <a:endParaRPr lang="fr-FR" sz="12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</a:rPr>
                        <a:t>Polynésie</a:t>
                      </a:r>
                      <a:r>
                        <a:rPr lang="fr-FR" sz="1200" b="0" baseline="0" dirty="0">
                          <a:solidFill>
                            <a:schemeClr val="tx1"/>
                          </a:solidFill>
                          <a:effectLst/>
                        </a:rPr>
                        <a:t> : </a:t>
                      </a:r>
                      <a:r>
                        <a:rPr lang="fr-FR" sz="1200" b="1" dirty="0">
                          <a:solidFill>
                            <a:schemeClr val="tx1"/>
                          </a:solidFill>
                          <a:effectLst/>
                        </a:rPr>
                        <a:t> 20,7 %</a:t>
                      </a:r>
                      <a:endParaRPr lang="fr-FR" sz="12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19" name="Image 18">
            <a:extLst>
              <a:ext uri="{FF2B5EF4-FFF2-40B4-BE49-F238E27FC236}">
                <a16:creationId xmlns:a16="http://schemas.microsoft.com/office/drawing/2014/main" xmlns="" id="{7201AF32-8AD2-4E29-A91A-306D858723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63493" cy="10409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112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polynesi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141" y="1686863"/>
            <a:ext cx="12815019" cy="757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5"/>
          <p:cNvSpPr>
            <a:spLocks noChangeArrowheads="1"/>
          </p:cNvSpPr>
          <p:nvPr/>
        </p:nvSpPr>
        <p:spPr bwMode="auto">
          <a:xfrm>
            <a:off x="3346647" y="4800632"/>
            <a:ext cx="2422419" cy="1929549"/>
          </a:xfrm>
          <a:prstGeom prst="ellipse">
            <a:avLst/>
          </a:prstGeom>
          <a:solidFill>
            <a:srgbClr val="FF99CC">
              <a:alpha val="25882"/>
            </a:srgbClr>
          </a:solidFill>
          <a:ln w="9525">
            <a:solidFill>
              <a:srgbClr val="FF00FF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fr-FR" sz="2700"/>
          </a:p>
        </p:txBody>
      </p:sp>
      <p:pic>
        <p:nvPicPr>
          <p:cNvPr id="8" name="Picture 9" descr="idv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199" y="125121"/>
            <a:ext cx="6189444" cy="393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110362" y="1932851"/>
            <a:ext cx="1007673" cy="323165"/>
          </a:xfrm>
          <a:prstGeom prst="rect">
            <a:avLst/>
          </a:prstGeom>
          <a:solidFill>
            <a:srgbClr val="FFCCCC"/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fr-FR" sz="1500" dirty="0"/>
              <a:t>Tahiti1</a:t>
            </a:r>
          </a:p>
        </p:txBody>
      </p:sp>
      <p:sp>
        <p:nvSpPr>
          <p:cNvPr id="12" name="Text Box 18"/>
          <p:cNvSpPr txBox="1">
            <a:spLocks noChangeArrowheads="1"/>
          </p:cNvSpPr>
          <p:nvPr/>
        </p:nvSpPr>
        <p:spPr bwMode="auto">
          <a:xfrm>
            <a:off x="7636472" y="-22778"/>
            <a:ext cx="907574" cy="323165"/>
          </a:xfrm>
          <a:prstGeom prst="rect">
            <a:avLst/>
          </a:prstGeom>
          <a:solidFill>
            <a:srgbClr val="FFFF00"/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fr-FR" sz="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Tahiti2</a:t>
            </a:r>
          </a:p>
        </p:txBody>
      </p:sp>
      <p:sp>
        <p:nvSpPr>
          <p:cNvPr id="13" name="Text Box 19"/>
          <p:cNvSpPr txBox="1">
            <a:spLocks noChangeArrowheads="1"/>
          </p:cNvSpPr>
          <p:nvPr/>
        </p:nvSpPr>
        <p:spPr bwMode="auto">
          <a:xfrm>
            <a:off x="5866941" y="2805495"/>
            <a:ext cx="1007673" cy="3231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fr-FR" sz="1500" dirty="0"/>
              <a:t>Tahiti3</a:t>
            </a:r>
          </a:p>
        </p:txBody>
      </p:sp>
      <p:sp>
        <p:nvSpPr>
          <p:cNvPr id="14" name="Text Box 20"/>
          <p:cNvSpPr txBox="1">
            <a:spLocks noChangeArrowheads="1"/>
          </p:cNvSpPr>
          <p:nvPr/>
        </p:nvSpPr>
        <p:spPr bwMode="auto">
          <a:xfrm>
            <a:off x="1587808" y="5838105"/>
            <a:ext cx="1817372" cy="323165"/>
          </a:xfrm>
          <a:prstGeom prst="rect">
            <a:avLst/>
          </a:prstGeom>
          <a:solidFill>
            <a:srgbClr val="F074E1"/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fr-FR" sz="1500" dirty="0"/>
              <a:t>Iles sous le vent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1201376" y="6273687"/>
            <a:ext cx="2354513" cy="1617666"/>
          </a:xfrm>
          <a:prstGeom prst="rect">
            <a:avLst/>
          </a:prstGeom>
          <a:solidFill>
            <a:srgbClr val="F074E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2700"/>
          </a:p>
        </p:txBody>
      </p:sp>
      <p:sp>
        <p:nvSpPr>
          <p:cNvPr id="24" name="Rectangle 23"/>
          <p:cNvSpPr/>
          <p:nvPr/>
        </p:nvSpPr>
        <p:spPr bwMode="auto">
          <a:xfrm>
            <a:off x="5708921" y="3239856"/>
            <a:ext cx="1714970" cy="1174749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2700"/>
          </a:p>
        </p:txBody>
      </p:sp>
      <p:sp>
        <p:nvSpPr>
          <p:cNvPr id="25" name="Rectangle 24"/>
          <p:cNvSpPr/>
          <p:nvPr/>
        </p:nvSpPr>
        <p:spPr bwMode="auto">
          <a:xfrm>
            <a:off x="7636472" y="414278"/>
            <a:ext cx="2017481" cy="1350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2700"/>
          </a:p>
        </p:txBody>
      </p:sp>
      <p:sp>
        <p:nvSpPr>
          <p:cNvPr id="26" name="Rectangle 25"/>
          <p:cNvSpPr/>
          <p:nvPr/>
        </p:nvSpPr>
        <p:spPr bwMode="auto">
          <a:xfrm>
            <a:off x="1828562" y="2453261"/>
            <a:ext cx="1966322" cy="1790331"/>
          </a:xfrm>
          <a:prstGeom prst="rect">
            <a:avLst/>
          </a:prstGeom>
          <a:solidFill>
            <a:srgbClr val="CCFF6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2700"/>
          </a:p>
        </p:txBody>
      </p:sp>
      <p:sp>
        <p:nvSpPr>
          <p:cNvPr id="27" name="Text Box 34"/>
          <p:cNvSpPr txBox="1">
            <a:spLocks noChangeArrowheads="1"/>
          </p:cNvSpPr>
          <p:nvPr/>
        </p:nvSpPr>
        <p:spPr bwMode="auto">
          <a:xfrm>
            <a:off x="1783402" y="2414383"/>
            <a:ext cx="2011481" cy="2308324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350" b="1" dirty="0"/>
              <a:t>3 lycées </a:t>
            </a:r>
          </a:p>
          <a:p>
            <a:pPr eaLnBrk="1" hangingPunct="1"/>
            <a:r>
              <a:rPr lang="fr-FR" altLang="fr-FR" sz="1050" dirty="0"/>
              <a:t>(Paul Gauguin, Hôtelier, </a:t>
            </a:r>
            <a:r>
              <a:rPr lang="fr-FR" altLang="fr-FR" sz="1050" dirty="0" err="1"/>
              <a:t>Opunohu</a:t>
            </a:r>
            <a:r>
              <a:rPr lang="fr-FR" altLang="fr-FR" sz="1050" dirty="0"/>
              <a:t>))</a:t>
            </a:r>
          </a:p>
          <a:p>
            <a:pPr eaLnBrk="1" hangingPunct="1"/>
            <a:r>
              <a:rPr lang="fr-FR" altLang="fr-FR" sz="1350" b="1" dirty="0"/>
              <a:t>1 lycée professionnel</a:t>
            </a:r>
          </a:p>
          <a:p>
            <a:pPr eaLnBrk="1" hangingPunct="1"/>
            <a:r>
              <a:rPr lang="fr-FR" altLang="fr-FR" sz="1050" dirty="0"/>
              <a:t>(</a:t>
            </a:r>
            <a:r>
              <a:rPr lang="fr-FR" altLang="fr-FR" sz="1050" dirty="0" err="1"/>
              <a:t>Faa’a</a:t>
            </a:r>
            <a:r>
              <a:rPr lang="fr-FR" altLang="fr-FR" sz="1050" dirty="0"/>
              <a:t>)</a:t>
            </a:r>
          </a:p>
          <a:p>
            <a:pPr eaLnBrk="1" hangingPunct="1"/>
            <a:r>
              <a:rPr lang="fr-FR" altLang="fr-FR" sz="1350" b="1" dirty="0"/>
              <a:t>8 collèges</a:t>
            </a:r>
          </a:p>
          <a:p>
            <a:pPr eaLnBrk="1" hangingPunct="1"/>
            <a:r>
              <a:rPr lang="fr-FR" altLang="fr-FR" sz="1050" dirty="0"/>
              <a:t>(</a:t>
            </a:r>
            <a:r>
              <a:rPr lang="fr-FR" altLang="fr-FR" sz="1050" dirty="0" err="1"/>
              <a:t>Maco</a:t>
            </a:r>
            <a:r>
              <a:rPr lang="fr-FR" altLang="fr-FR" sz="1050" dirty="0"/>
              <a:t> </a:t>
            </a:r>
            <a:r>
              <a:rPr lang="fr-FR" altLang="fr-FR" sz="1050" dirty="0" err="1"/>
              <a:t>Tevane</a:t>
            </a:r>
            <a:r>
              <a:rPr lang="fr-FR" altLang="fr-FR" sz="1050" dirty="0"/>
              <a:t>, </a:t>
            </a:r>
            <a:r>
              <a:rPr lang="fr-FR" altLang="fr-FR" sz="1050" dirty="0" err="1"/>
              <a:t>Tipaerui</a:t>
            </a:r>
            <a:r>
              <a:rPr lang="fr-FR" altLang="fr-FR" sz="1050" dirty="0"/>
              <a:t>, Henri-</a:t>
            </a:r>
            <a:r>
              <a:rPr lang="fr-FR" altLang="fr-FR" sz="1050" dirty="0" err="1"/>
              <a:t>Hiro</a:t>
            </a:r>
            <a:r>
              <a:rPr lang="fr-FR" altLang="fr-FR" sz="1050" dirty="0"/>
              <a:t>, Punaauia, </a:t>
            </a:r>
            <a:r>
              <a:rPr lang="fr-FR" altLang="fr-FR" sz="1050" dirty="0" err="1"/>
              <a:t>Paopao</a:t>
            </a:r>
            <a:r>
              <a:rPr lang="fr-FR" altLang="fr-FR" sz="1050" dirty="0"/>
              <a:t>, </a:t>
            </a:r>
            <a:r>
              <a:rPr lang="fr-FR" altLang="fr-FR" sz="1050" dirty="0" err="1"/>
              <a:t>Ua</a:t>
            </a:r>
            <a:r>
              <a:rPr lang="fr-FR" altLang="fr-FR" sz="1050" dirty="0"/>
              <a:t> Pou, </a:t>
            </a:r>
            <a:r>
              <a:rPr lang="fr-FR" altLang="fr-FR" sz="1050" dirty="0" err="1"/>
              <a:t>Rangiroa,Tubuai</a:t>
            </a:r>
            <a:r>
              <a:rPr lang="fr-FR" altLang="fr-FR" sz="1050" dirty="0"/>
              <a:t> )</a:t>
            </a:r>
          </a:p>
          <a:p>
            <a:pPr eaLnBrk="1" hangingPunct="1">
              <a:spcBef>
                <a:spcPct val="50000"/>
              </a:spcBef>
            </a:pPr>
            <a:endParaRPr lang="fr-FR" altLang="fr-FR" sz="1350" dirty="0"/>
          </a:p>
          <a:p>
            <a:pPr eaLnBrk="1" hangingPunct="1">
              <a:spcBef>
                <a:spcPct val="50000"/>
              </a:spcBef>
            </a:pPr>
            <a:endParaRPr lang="fr-FR" altLang="fr-FR" sz="1350" dirty="0"/>
          </a:p>
        </p:txBody>
      </p:sp>
      <p:sp>
        <p:nvSpPr>
          <p:cNvPr id="28" name="Text Box 35"/>
          <p:cNvSpPr txBox="1">
            <a:spLocks noChangeArrowheads="1"/>
          </p:cNvSpPr>
          <p:nvPr/>
        </p:nvSpPr>
        <p:spPr bwMode="auto">
          <a:xfrm>
            <a:off x="7535214" y="388128"/>
            <a:ext cx="2219994" cy="1719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7160" tIns="68580" rIns="137160" bIns="6858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fr-FR" altLang="fr-FR" sz="1350" b="1" dirty="0">
                <a:latin typeface="Arial"/>
                <a:ea typeface="Calibri"/>
                <a:cs typeface="Arial"/>
              </a:rPr>
              <a:t>1 lycée</a:t>
            </a:r>
            <a:endParaRPr lang="en-US" altLang="fr-FR" sz="2700" dirty="0">
              <a:latin typeface="Arial"/>
              <a:cs typeface="Arial"/>
            </a:endParaRPr>
          </a:p>
          <a:p>
            <a:r>
              <a:rPr lang="fr-FR" altLang="fr-FR" sz="1050" dirty="0">
                <a:latin typeface="Arial"/>
                <a:ea typeface="Calibri"/>
                <a:cs typeface="Arial"/>
              </a:rPr>
              <a:t>(Diadème)</a:t>
            </a:r>
            <a:endParaRPr lang="fr-FR" altLang="fr-FR" sz="2700">
              <a:latin typeface="Arial"/>
              <a:cs typeface="Arial"/>
            </a:endParaRPr>
          </a:p>
          <a:p>
            <a:r>
              <a:rPr lang="fr-FR" altLang="fr-FR" sz="1350" b="1" dirty="0">
                <a:latin typeface="Arial"/>
                <a:ea typeface="Calibri"/>
                <a:cs typeface="Arial"/>
              </a:rPr>
              <a:t>1 lycée professionnel</a:t>
            </a:r>
            <a:endParaRPr lang="fr-FR" altLang="fr-FR" sz="2700" dirty="0">
              <a:latin typeface="Arial"/>
              <a:cs typeface="Arial"/>
            </a:endParaRPr>
          </a:p>
          <a:p>
            <a:r>
              <a:rPr lang="fr-FR" altLang="fr-FR" sz="1050" dirty="0">
                <a:latin typeface="Arial"/>
                <a:ea typeface="Calibri"/>
                <a:cs typeface="Arial"/>
              </a:rPr>
              <a:t>(</a:t>
            </a:r>
            <a:r>
              <a:rPr lang="fr-FR" altLang="fr-FR" sz="1050" dirty="0" err="1">
                <a:latin typeface="Arial"/>
                <a:ea typeface="Calibri"/>
                <a:cs typeface="Arial"/>
              </a:rPr>
              <a:t>Mahina</a:t>
            </a:r>
            <a:r>
              <a:rPr lang="fr-FR" altLang="fr-FR" sz="1050" dirty="0">
                <a:latin typeface="Arial"/>
                <a:ea typeface="Calibri"/>
                <a:cs typeface="Arial"/>
              </a:rPr>
              <a:t>)</a:t>
            </a:r>
            <a:endParaRPr lang="fr-FR" altLang="fr-FR" sz="2700" dirty="0">
              <a:latin typeface="Arial"/>
              <a:cs typeface="Arial"/>
            </a:endParaRPr>
          </a:p>
          <a:p>
            <a:r>
              <a:rPr lang="fr-FR" altLang="fr-FR" sz="1350" b="1" dirty="0">
                <a:latin typeface="Arial"/>
                <a:ea typeface="Calibri"/>
                <a:cs typeface="Arial"/>
              </a:rPr>
              <a:t>7 collèges</a:t>
            </a:r>
            <a:endParaRPr lang="fr-FR" altLang="fr-FR" sz="2700" dirty="0">
              <a:latin typeface="Arial"/>
              <a:cs typeface="Arial"/>
            </a:endParaRPr>
          </a:p>
          <a:p>
            <a:r>
              <a:rPr lang="fr-FR" altLang="fr-FR" sz="1050" dirty="0">
                <a:latin typeface="Arial"/>
                <a:ea typeface="Calibri"/>
                <a:cs typeface="Arial"/>
              </a:rPr>
              <a:t>(</a:t>
            </a:r>
            <a:r>
              <a:rPr lang="fr-FR" altLang="fr-FR" sz="1050" dirty="0" err="1">
                <a:latin typeface="Arial"/>
                <a:ea typeface="Calibri"/>
                <a:cs typeface="Arial"/>
              </a:rPr>
              <a:t>Taaone</a:t>
            </a:r>
            <a:r>
              <a:rPr lang="fr-FR" altLang="fr-FR" sz="1050" dirty="0">
                <a:latin typeface="Arial"/>
                <a:ea typeface="Calibri"/>
                <a:cs typeface="Arial"/>
              </a:rPr>
              <a:t>, </a:t>
            </a:r>
            <a:r>
              <a:rPr lang="fr-FR" altLang="fr-FR" sz="1050" dirty="0" err="1">
                <a:latin typeface="Arial"/>
                <a:ea typeface="Calibri"/>
                <a:cs typeface="Arial"/>
              </a:rPr>
              <a:t>Arue</a:t>
            </a:r>
            <a:r>
              <a:rPr lang="fr-FR" altLang="fr-FR" sz="1050" dirty="0">
                <a:latin typeface="Arial"/>
                <a:ea typeface="Calibri"/>
                <a:cs typeface="Arial"/>
              </a:rPr>
              <a:t>, </a:t>
            </a:r>
            <a:r>
              <a:rPr lang="fr-FR" altLang="fr-FR" sz="1050" dirty="0" err="1">
                <a:latin typeface="Arial"/>
                <a:ea typeface="Calibri"/>
                <a:cs typeface="Arial"/>
              </a:rPr>
              <a:t>Mahina</a:t>
            </a:r>
            <a:r>
              <a:rPr lang="fr-FR" altLang="fr-FR" sz="1050" dirty="0">
                <a:latin typeface="Arial"/>
                <a:ea typeface="Calibri"/>
                <a:cs typeface="Arial"/>
              </a:rPr>
              <a:t>, Rurutu, </a:t>
            </a:r>
            <a:r>
              <a:rPr lang="fr-FR" altLang="fr-FR" sz="1050" dirty="0" err="1">
                <a:latin typeface="Arial"/>
                <a:ea typeface="Calibri"/>
                <a:cs typeface="Arial"/>
              </a:rPr>
              <a:t>Taiohae</a:t>
            </a:r>
            <a:r>
              <a:rPr lang="fr-FR" altLang="fr-FR" sz="1050" dirty="0">
                <a:latin typeface="Arial"/>
                <a:ea typeface="Calibri"/>
                <a:cs typeface="Arial"/>
              </a:rPr>
              <a:t>, </a:t>
            </a:r>
            <a:r>
              <a:rPr lang="fr-FR" altLang="fr-FR" sz="1050" dirty="0" err="1">
                <a:latin typeface="Arial"/>
                <a:ea typeface="Calibri"/>
                <a:cs typeface="Arial"/>
              </a:rPr>
              <a:t>Afareaitu</a:t>
            </a:r>
            <a:r>
              <a:rPr lang="fr-FR" altLang="fr-FR" sz="1050" dirty="0">
                <a:latin typeface="Arial"/>
                <a:ea typeface="Calibri"/>
                <a:cs typeface="Arial"/>
              </a:rPr>
              <a:t>, </a:t>
            </a:r>
            <a:r>
              <a:rPr lang="fr-FR" altLang="fr-FR" sz="1050" dirty="0" err="1">
                <a:latin typeface="Arial"/>
                <a:cs typeface="Arial"/>
              </a:rPr>
              <a:t>Makemo</a:t>
            </a:r>
            <a:r>
              <a:rPr lang="fr-FR" altLang="fr-FR" sz="1050" dirty="0">
                <a:latin typeface="Arial"/>
                <a:cs typeface="Arial"/>
              </a:rPr>
              <a:t>)</a:t>
            </a:r>
            <a:endParaRPr lang="fr-FR" sz="2700"/>
          </a:p>
          <a:p>
            <a:pPr eaLnBrk="1" hangingPunct="1">
              <a:spcBef>
                <a:spcPct val="50000"/>
              </a:spcBef>
            </a:pPr>
            <a:endParaRPr lang="fr-FR" altLang="fr-FR" sz="1350" dirty="0"/>
          </a:p>
        </p:txBody>
      </p:sp>
      <p:sp>
        <p:nvSpPr>
          <p:cNvPr id="29" name="Text Box 36"/>
          <p:cNvSpPr txBox="1">
            <a:spLocks noChangeArrowheads="1"/>
          </p:cNvSpPr>
          <p:nvPr/>
        </p:nvSpPr>
        <p:spPr bwMode="auto">
          <a:xfrm>
            <a:off x="5745249" y="3138557"/>
            <a:ext cx="2219994" cy="1523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350" b="1" dirty="0"/>
              <a:t>2 lycées</a:t>
            </a:r>
          </a:p>
          <a:p>
            <a:pPr eaLnBrk="1" hangingPunct="1"/>
            <a:r>
              <a:rPr lang="fr-FR" altLang="fr-FR" sz="1050" dirty="0"/>
              <a:t>(</a:t>
            </a:r>
            <a:r>
              <a:rPr lang="fr-FR" altLang="fr-FR" sz="1050" dirty="0" err="1"/>
              <a:t>Taiarapu</a:t>
            </a:r>
            <a:r>
              <a:rPr lang="fr-FR" altLang="fr-FR" sz="1050" dirty="0"/>
              <a:t> nui et</a:t>
            </a:r>
          </a:p>
          <a:p>
            <a:pPr eaLnBrk="1" hangingPunct="1"/>
            <a:r>
              <a:rPr lang="fr-FR" altLang="fr-FR" sz="1050" dirty="0"/>
              <a:t> </a:t>
            </a:r>
            <a:r>
              <a:rPr lang="fr-FR" altLang="fr-FR" sz="1050" dirty="0" err="1"/>
              <a:t>Tuianu</a:t>
            </a:r>
            <a:r>
              <a:rPr lang="fr-FR" altLang="fr-FR" sz="1050" dirty="0"/>
              <a:t> </a:t>
            </a:r>
            <a:r>
              <a:rPr lang="fr-FR" altLang="fr-FR" sz="1050" dirty="0" err="1"/>
              <a:t>Legayic</a:t>
            </a:r>
            <a:r>
              <a:rPr lang="fr-FR" altLang="fr-FR" sz="1050" dirty="0"/>
              <a:t>)</a:t>
            </a:r>
          </a:p>
          <a:p>
            <a:pPr eaLnBrk="1" hangingPunct="1"/>
            <a:r>
              <a:rPr lang="fr-FR" altLang="fr-FR" sz="1350" b="1" dirty="0"/>
              <a:t>8 collèges</a:t>
            </a:r>
          </a:p>
          <a:p>
            <a:pPr eaLnBrk="1" hangingPunct="1"/>
            <a:r>
              <a:rPr lang="fr-FR" altLang="fr-FR" sz="1050" dirty="0"/>
              <a:t>(</a:t>
            </a:r>
            <a:r>
              <a:rPr lang="fr-FR" altLang="fr-FR" sz="1050" dirty="0" err="1"/>
              <a:t>Hiti’a</a:t>
            </a:r>
            <a:r>
              <a:rPr lang="fr-FR" altLang="fr-FR" sz="1050" dirty="0"/>
              <a:t>, </a:t>
            </a:r>
            <a:r>
              <a:rPr lang="fr-FR" altLang="fr-FR" sz="1050" dirty="0" err="1"/>
              <a:t>Taravao</a:t>
            </a:r>
            <a:r>
              <a:rPr lang="fr-FR" altLang="fr-FR" sz="1050" dirty="0"/>
              <a:t>, </a:t>
            </a:r>
          </a:p>
          <a:p>
            <a:pPr eaLnBrk="1" hangingPunct="1"/>
            <a:r>
              <a:rPr lang="fr-FR" altLang="fr-FR" sz="1050" dirty="0" err="1"/>
              <a:t>Teva</a:t>
            </a:r>
            <a:r>
              <a:rPr lang="fr-FR" altLang="fr-FR" sz="1050" dirty="0"/>
              <a:t> i </a:t>
            </a:r>
            <a:r>
              <a:rPr lang="fr-FR" altLang="fr-FR" sz="1050" dirty="0" err="1"/>
              <a:t>uta</a:t>
            </a:r>
            <a:r>
              <a:rPr lang="fr-FR" altLang="fr-FR" sz="1050" dirty="0"/>
              <a:t>, </a:t>
            </a:r>
            <a:r>
              <a:rPr lang="fr-FR" altLang="fr-FR" sz="1050" dirty="0" err="1"/>
              <a:t>Papara</a:t>
            </a:r>
            <a:r>
              <a:rPr lang="fr-FR" altLang="fr-FR" sz="1050" dirty="0"/>
              <a:t>, </a:t>
            </a:r>
            <a:r>
              <a:rPr lang="fr-FR" altLang="fr-FR" sz="1050" dirty="0" err="1"/>
              <a:t>Paea</a:t>
            </a:r>
            <a:r>
              <a:rPr lang="fr-FR" altLang="fr-FR" sz="1050" dirty="0"/>
              <a:t>, </a:t>
            </a:r>
          </a:p>
          <a:p>
            <a:pPr eaLnBrk="1" hangingPunct="1"/>
            <a:r>
              <a:rPr lang="fr-FR" altLang="fr-FR" sz="1050" dirty="0" err="1"/>
              <a:t>Hao</a:t>
            </a:r>
            <a:r>
              <a:rPr lang="fr-FR" altLang="fr-FR" sz="1050" dirty="0"/>
              <a:t>, </a:t>
            </a:r>
            <a:r>
              <a:rPr lang="fr-FR" altLang="fr-FR" sz="1050" dirty="0" err="1"/>
              <a:t>Makemo</a:t>
            </a:r>
            <a:r>
              <a:rPr lang="fr-FR" altLang="fr-FR" sz="1050" dirty="0"/>
              <a:t>, </a:t>
            </a:r>
            <a:r>
              <a:rPr lang="fr-FR" altLang="fr-FR" sz="1050" dirty="0" err="1"/>
              <a:t>Atuona</a:t>
            </a:r>
            <a:r>
              <a:rPr lang="fr-FR" altLang="fr-FR" sz="1050" dirty="0"/>
              <a:t>)</a:t>
            </a:r>
          </a:p>
          <a:p>
            <a:pPr eaLnBrk="1" hangingPunct="1"/>
            <a:endParaRPr lang="fr-FR" altLang="fr-FR" sz="1350" dirty="0"/>
          </a:p>
        </p:txBody>
      </p:sp>
      <p:sp>
        <p:nvSpPr>
          <p:cNvPr id="30" name="Text Box 37"/>
          <p:cNvSpPr txBox="1">
            <a:spLocks noChangeArrowheads="1"/>
          </p:cNvSpPr>
          <p:nvPr/>
        </p:nvSpPr>
        <p:spPr bwMode="auto">
          <a:xfrm>
            <a:off x="1210103" y="6392297"/>
            <a:ext cx="2505452" cy="1673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350" b="1" dirty="0"/>
              <a:t>2 lycées</a:t>
            </a:r>
          </a:p>
          <a:p>
            <a:pPr eaLnBrk="1" hangingPunct="1"/>
            <a:r>
              <a:rPr lang="fr-FR" altLang="fr-FR" sz="1050" dirty="0"/>
              <a:t>( </a:t>
            </a:r>
            <a:r>
              <a:rPr lang="fr-FR" altLang="fr-FR" sz="1050" dirty="0" err="1"/>
              <a:t>Uturoa</a:t>
            </a:r>
            <a:r>
              <a:rPr lang="fr-FR" altLang="fr-FR" sz="1050" dirty="0"/>
              <a:t>,  Bora-Bora)</a:t>
            </a:r>
          </a:p>
          <a:p>
            <a:pPr eaLnBrk="1" hangingPunct="1"/>
            <a:r>
              <a:rPr lang="fr-FR" altLang="fr-FR" sz="1350" b="1" dirty="0"/>
              <a:t>1 lycée professionnel</a:t>
            </a:r>
          </a:p>
          <a:p>
            <a:pPr eaLnBrk="1" hangingPunct="1"/>
            <a:r>
              <a:rPr lang="fr-FR" altLang="fr-FR" sz="1050" dirty="0"/>
              <a:t>( </a:t>
            </a:r>
            <a:r>
              <a:rPr lang="fr-FR" altLang="fr-FR" sz="1050" dirty="0" err="1"/>
              <a:t>Uturoa</a:t>
            </a:r>
            <a:r>
              <a:rPr lang="fr-FR" altLang="fr-FR" sz="1050" dirty="0"/>
              <a:t>)</a:t>
            </a:r>
          </a:p>
          <a:p>
            <a:pPr eaLnBrk="1" hangingPunct="1"/>
            <a:r>
              <a:rPr lang="fr-FR" altLang="fr-FR" sz="1350" b="1" dirty="0"/>
              <a:t>4 collèges</a:t>
            </a:r>
          </a:p>
          <a:p>
            <a:pPr eaLnBrk="1" hangingPunct="1"/>
            <a:r>
              <a:rPr lang="fr-FR" altLang="fr-FR" sz="1050" dirty="0"/>
              <a:t>(</a:t>
            </a:r>
            <a:r>
              <a:rPr lang="fr-FR" altLang="fr-FR" sz="1050" dirty="0" err="1"/>
              <a:t>Faaroa</a:t>
            </a:r>
            <a:r>
              <a:rPr lang="fr-FR" altLang="fr-FR" sz="1050" dirty="0"/>
              <a:t>, </a:t>
            </a:r>
            <a:r>
              <a:rPr lang="fr-FR" altLang="fr-FR" sz="1050" dirty="0" err="1"/>
              <a:t>Huahine</a:t>
            </a:r>
            <a:r>
              <a:rPr lang="fr-FR" altLang="fr-FR" sz="1050" dirty="0"/>
              <a:t>, Tahaa et Bora-Bora)</a:t>
            </a:r>
          </a:p>
          <a:p>
            <a:pPr eaLnBrk="1" hangingPunct="1">
              <a:spcBef>
                <a:spcPct val="50000"/>
              </a:spcBef>
            </a:pPr>
            <a:endParaRPr lang="fr-FR" altLang="fr-FR" sz="1350" dirty="0"/>
          </a:p>
        </p:txBody>
      </p:sp>
      <p:sp>
        <p:nvSpPr>
          <p:cNvPr id="32" name="Text Box 41"/>
          <p:cNvSpPr txBox="1">
            <a:spLocks noChangeArrowheads="1"/>
          </p:cNvSpPr>
          <p:nvPr/>
        </p:nvSpPr>
        <p:spPr bwMode="auto">
          <a:xfrm>
            <a:off x="6106778" y="3576121"/>
            <a:ext cx="232009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fr-FR" altLang="fr-FR" sz="2400" b="1" i="1"/>
          </a:p>
        </p:txBody>
      </p:sp>
      <p:sp>
        <p:nvSpPr>
          <p:cNvPr id="33" name="Text Box 42"/>
          <p:cNvSpPr txBox="1">
            <a:spLocks noChangeArrowheads="1"/>
          </p:cNvSpPr>
          <p:nvPr/>
        </p:nvSpPr>
        <p:spPr bwMode="auto">
          <a:xfrm>
            <a:off x="4077494" y="6724007"/>
            <a:ext cx="232009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fr-FR" altLang="fr-FR" sz="2400" b="1" i="1"/>
          </a:p>
        </p:txBody>
      </p:sp>
      <p:sp>
        <p:nvSpPr>
          <p:cNvPr id="34" name="Text Box 43"/>
          <p:cNvSpPr txBox="1">
            <a:spLocks noChangeArrowheads="1"/>
          </p:cNvSpPr>
          <p:nvPr/>
        </p:nvSpPr>
        <p:spPr bwMode="auto">
          <a:xfrm>
            <a:off x="11454339" y="4136873"/>
            <a:ext cx="232009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fr-FR" altLang="fr-FR" sz="2400" b="1" i="1"/>
          </a:p>
        </p:txBody>
      </p:sp>
      <p:sp>
        <p:nvSpPr>
          <p:cNvPr id="36" name="Forme libre 35"/>
          <p:cNvSpPr/>
          <p:nvPr/>
        </p:nvSpPr>
        <p:spPr>
          <a:xfrm>
            <a:off x="4957763" y="1160138"/>
            <a:ext cx="1028700" cy="770354"/>
          </a:xfrm>
          <a:custGeom>
            <a:avLst/>
            <a:gdLst>
              <a:gd name="connsiteX0" fmla="*/ 685800 w 685800"/>
              <a:gd name="connsiteY0" fmla="*/ 438150 h 552450"/>
              <a:gd name="connsiteX1" fmla="*/ 647700 w 685800"/>
              <a:gd name="connsiteY1" fmla="*/ 552450 h 552450"/>
              <a:gd name="connsiteX2" fmla="*/ 342900 w 685800"/>
              <a:gd name="connsiteY2" fmla="*/ 504825 h 552450"/>
              <a:gd name="connsiteX3" fmla="*/ 161925 w 685800"/>
              <a:gd name="connsiteY3" fmla="*/ 533400 h 552450"/>
              <a:gd name="connsiteX4" fmla="*/ 95250 w 685800"/>
              <a:gd name="connsiteY4" fmla="*/ 485775 h 552450"/>
              <a:gd name="connsiteX5" fmla="*/ 0 w 685800"/>
              <a:gd name="connsiteY5" fmla="*/ 171450 h 552450"/>
              <a:gd name="connsiteX6" fmla="*/ 247650 w 685800"/>
              <a:gd name="connsiteY6" fmla="*/ 76200 h 552450"/>
              <a:gd name="connsiteX7" fmla="*/ 342900 w 685800"/>
              <a:gd name="connsiteY7" fmla="*/ 0 h 552450"/>
              <a:gd name="connsiteX8" fmla="*/ 514350 w 685800"/>
              <a:gd name="connsiteY8" fmla="*/ 285750 h 552450"/>
              <a:gd name="connsiteX9" fmla="*/ 685800 w 685800"/>
              <a:gd name="connsiteY9" fmla="*/ 438150 h 552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5800" h="552450">
                <a:moveTo>
                  <a:pt x="685800" y="438150"/>
                </a:moveTo>
                <a:lnTo>
                  <a:pt x="647700" y="552450"/>
                </a:lnTo>
                <a:lnTo>
                  <a:pt x="342900" y="504825"/>
                </a:lnTo>
                <a:lnTo>
                  <a:pt x="161925" y="533400"/>
                </a:lnTo>
                <a:lnTo>
                  <a:pt x="95250" y="485775"/>
                </a:lnTo>
                <a:lnTo>
                  <a:pt x="0" y="171450"/>
                </a:lnTo>
                <a:lnTo>
                  <a:pt x="247650" y="76200"/>
                </a:lnTo>
                <a:lnTo>
                  <a:pt x="342900" y="0"/>
                </a:lnTo>
                <a:lnTo>
                  <a:pt x="514350" y="285750"/>
                </a:lnTo>
                <a:lnTo>
                  <a:pt x="685800" y="438150"/>
                </a:lnTo>
                <a:close/>
              </a:path>
            </a:pathLst>
          </a:custGeom>
          <a:solidFill>
            <a:srgbClr val="FFCCCC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700" dirty="0"/>
          </a:p>
        </p:txBody>
      </p:sp>
      <p:cxnSp>
        <p:nvCxnSpPr>
          <p:cNvPr id="38" name="Connecteur droit avec flèche 37"/>
          <p:cNvCxnSpPr/>
          <p:nvPr/>
        </p:nvCxnSpPr>
        <p:spPr>
          <a:xfrm>
            <a:off x="3372146" y="1071989"/>
            <a:ext cx="1585617" cy="399624"/>
          </a:xfrm>
          <a:prstGeom prst="straightConnector1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Forme libre 42"/>
          <p:cNvSpPr/>
          <p:nvPr/>
        </p:nvSpPr>
        <p:spPr>
          <a:xfrm>
            <a:off x="5486905" y="929453"/>
            <a:ext cx="786050" cy="885863"/>
          </a:xfrm>
          <a:custGeom>
            <a:avLst/>
            <a:gdLst>
              <a:gd name="connsiteX0" fmla="*/ 419258 w 524033"/>
              <a:gd name="connsiteY0" fmla="*/ 85750 h 590575"/>
              <a:gd name="connsiteX1" fmla="*/ 419258 w 524033"/>
              <a:gd name="connsiteY1" fmla="*/ 85750 h 590575"/>
              <a:gd name="connsiteX2" fmla="*/ 343058 w 524033"/>
              <a:gd name="connsiteY2" fmla="*/ 47650 h 590575"/>
              <a:gd name="connsiteX3" fmla="*/ 285908 w 524033"/>
              <a:gd name="connsiteY3" fmla="*/ 9550 h 590575"/>
              <a:gd name="connsiteX4" fmla="*/ 266858 w 524033"/>
              <a:gd name="connsiteY4" fmla="*/ 25 h 590575"/>
              <a:gd name="connsiteX5" fmla="*/ 266858 w 524033"/>
              <a:gd name="connsiteY5" fmla="*/ 25 h 590575"/>
              <a:gd name="connsiteX6" fmla="*/ 200183 w 524033"/>
              <a:gd name="connsiteY6" fmla="*/ 66700 h 590575"/>
              <a:gd name="connsiteX7" fmla="*/ 181133 w 524033"/>
              <a:gd name="connsiteY7" fmla="*/ 95275 h 590575"/>
              <a:gd name="connsiteX8" fmla="*/ 19208 w 524033"/>
              <a:gd name="connsiteY8" fmla="*/ 104800 h 590575"/>
              <a:gd name="connsiteX9" fmla="*/ 19208 w 524033"/>
              <a:gd name="connsiteY9" fmla="*/ 152425 h 590575"/>
              <a:gd name="connsiteX10" fmla="*/ 324008 w 524033"/>
              <a:gd name="connsiteY10" fmla="*/ 571525 h 590575"/>
              <a:gd name="connsiteX11" fmla="*/ 324008 w 524033"/>
              <a:gd name="connsiteY11" fmla="*/ 571525 h 590575"/>
              <a:gd name="connsiteX12" fmla="*/ 371633 w 524033"/>
              <a:gd name="connsiteY12" fmla="*/ 523900 h 590575"/>
              <a:gd name="connsiteX13" fmla="*/ 419258 w 524033"/>
              <a:gd name="connsiteY13" fmla="*/ 590575 h 590575"/>
              <a:gd name="connsiteX14" fmla="*/ 485933 w 524033"/>
              <a:gd name="connsiteY14" fmla="*/ 514375 h 590575"/>
              <a:gd name="connsiteX15" fmla="*/ 524033 w 524033"/>
              <a:gd name="connsiteY15" fmla="*/ 333400 h 590575"/>
              <a:gd name="connsiteX16" fmla="*/ 524033 w 524033"/>
              <a:gd name="connsiteY16" fmla="*/ 257200 h 590575"/>
              <a:gd name="connsiteX17" fmla="*/ 524033 w 524033"/>
              <a:gd name="connsiteY17" fmla="*/ 257200 h 590575"/>
              <a:gd name="connsiteX18" fmla="*/ 485933 w 524033"/>
              <a:gd name="connsiteY18" fmla="*/ 95275 h 590575"/>
              <a:gd name="connsiteX19" fmla="*/ 419258 w 524033"/>
              <a:gd name="connsiteY19" fmla="*/ 85750 h 590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24033" h="590575">
                <a:moveTo>
                  <a:pt x="419258" y="85750"/>
                </a:moveTo>
                <a:lnTo>
                  <a:pt x="419258" y="85750"/>
                </a:lnTo>
                <a:cubicBezTo>
                  <a:pt x="393858" y="73050"/>
                  <a:pt x="367714" y="61739"/>
                  <a:pt x="343058" y="47650"/>
                </a:cubicBezTo>
                <a:cubicBezTo>
                  <a:pt x="323179" y="36291"/>
                  <a:pt x="307628" y="16790"/>
                  <a:pt x="285908" y="9550"/>
                </a:cubicBezTo>
                <a:cubicBezTo>
                  <a:pt x="254321" y="-979"/>
                  <a:pt x="247293" y="25"/>
                  <a:pt x="266858" y="25"/>
                </a:cubicBezTo>
                <a:lnTo>
                  <a:pt x="266858" y="25"/>
                </a:lnTo>
                <a:cubicBezTo>
                  <a:pt x="244633" y="22250"/>
                  <a:pt x="221209" y="43338"/>
                  <a:pt x="200183" y="66700"/>
                </a:cubicBezTo>
                <a:cubicBezTo>
                  <a:pt x="192525" y="75209"/>
                  <a:pt x="192335" y="92917"/>
                  <a:pt x="181133" y="95275"/>
                </a:cubicBezTo>
                <a:cubicBezTo>
                  <a:pt x="128224" y="106414"/>
                  <a:pt x="73183" y="101625"/>
                  <a:pt x="19208" y="104800"/>
                </a:cubicBezTo>
                <a:cubicBezTo>
                  <a:pt x="-4823" y="140847"/>
                  <a:pt x="-7937" y="125280"/>
                  <a:pt x="19208" y="152425"/>
                </a:cubicBezTo>
                <a:lnTo>
                  <a:pt x="324008" y="571525"/>
                </a:lnTo>
                <a:lnTo>
                  <a:pt x="324008" y="571525"/>
                </a:lnTo>
                <a:lnTo>
                  <a:pt x="371633" y="523900"/>
                </a:lnTo>
                <a:lnTo>
                  <a:pt x="419258" y="590575"/>
                </a:lnTo>
                <a:lnTo>
                  <a:pt x="485933" y="514375"/>
                </a:lnTo>
                <a:lnTo>
                  <a:pt x="524033" y="333400"/>
                </a:lnTo>
                <a:lnTo>
                  <a:pt x="524033" y="257200"/>
                </a:lnTo>
                <a:lnTo>
                  <a:pt x="524033" y="257200"/>
                </a:lnTo>
                <a:lnTo>
                  <a:pt x="485933" y="95275"/>
                </a:lnTo>
                <a:lnTo>
                  <a:pt x="419258" y="85750"/>
                </a:lnTo>
                <a:close/>
              </a:path>
            </a:pathLst>
          </a:cu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700"/>
          </a:p>
        </p:txBody>
      </p:sp>
      <p:cxnSp>
        <p:nvCxnSpPr>
          <p:cNvPr id="49" name="Connecteur droit avec flèche 48"/>
          <p:cNvCxnSpPr/>
          <p:nvPr/>
        </p:nvCxnSpPr>
        <p:spPr>
          <a:xfrm>
            <a:off x="3555889" y="853141"/>
            <a:ext cx="2153033" cy="100778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Forme libre 52"/>
          <p:cNvSpPr/>
          <p:nvPr/>
        </p:nvSpPr>
        <p:spPr>
          <a:xfrm>
            <a:off x="5104019" y="1000126"/>
            <a:ext cx="3589872" cy="2357438"/>
          </a:xfrm>
          <a:custGeom>
            <a:avLst/>
            <a:gdLst>
              <a:gd name="connsiteX0" fmla="*/ 759746 w 2393248"/>
              <a:gd name="connsiteY0" fmla="*/ 0 h 1571625"/>
              <a:gd name="connsiteX1" fmla="*/ 759746 w 2393248"/>
              <a:gd name="connsiteY1" fmla="*/ 0 h 1571625"/>
              <a:gd name="connsiteX2" fmla="*/ 931196 w 2393248"/>
              <a:gd name="connsiteY2" fmla="*/ 9525 h 1571625"/>
              <a:gd name="connsiteX3" fmla="*/ 988346 w 2393248"/>
              <a:gd name="connsiteY3" fmla="*/ 28575 h 1571625"/>
              <a:gd name="connsiteX4" fmla="*/ 997871 w 2393248"/>
              <a:gd name="connsiteY4" fmla="*/ 57150 h 1571625"/>
              <a:gd name="connsiteX5" fmla="*/ 1093121 w 2393248"/>
              <a:gd name="connsiteY5" fmla="*/ 85725 h 1571625"/>
              <a:gd name="connsiteX6" fmla="*/ 1121696 w 2393248"/>
              <a:gd name="connsiteY6" fmla="*/ 104775 h 1571625"/>
              <a:gd name="connsiteX7" fmla="*/ 1178846 w 2393248"/>
              <a:gd name="connsiteY7" fmla="*/ 123825 h 1571625"/>
              <a:gd name="connsiteX8" fmla="*/ 1207421 w 2393248"/>
              <a:gd name="connsiteY8" fmla="*/ 133350 h 1571625"/>
              <a:gd name="connsiteX9" fmla="*/ 1235996 w 2393248"/>
              <a:gd name="connsiteY9" fmla="*/ 152400 h 1571625"/>
              <a:gd name="connsiteX10" fmla="*/ 1321721 w 2393248"/>
              <a:gd name="connsiteY10" fmla="*/ 190500 h 1571625"/>
              <a:gd name="connsiteX11" fmla="*/ 1350296 w 2393248"/>
              <a:gd name="connsiteY11" fmla="*/ 209550 h 1571625"/>
              <a:gd name="connsiteX12" fmla="*/ 1378871 w 2393248"/>
              <a:gd name="connsiteY12" fmla="*/ 219075 h 1571625"/>
              <a:gd name="connsiteX13" fmla="*/ 1436021 w 2393248"/>
              <a:gd name="connsiteY13" fmla="*/ 247650 h 1571625"/>
              <a:gd name="connsiteX14" fmla="*/ 1483646 w 2393248"/>
              <a:gd name="connsiteY14" fmla="*/ 333375 h 1571625"/>
              <a:gd name="connsiteX15" fmla="*/ 1474121 w 2393248"/>
              <a:gd name="connsiteY15" fmla="*/ 476250 h 1571625"/>
              <a:gd name="connsiteX16" fmla="*/ 1483646 w 2393248"/>
              <a:gd name="connsiteY16" fmla="*/ 514350 h 1571625"/>
              <a:gd name="connsiteX17" fmla="*/ 1512221 w 2393248"/>
              <a:gd name="connsiteY17" fmla="*/ 523875 h 1571625"/>
              <a:gd name="connsiteX18" fmla="*/ 1521746 w 2393248"/>
              <a:gd name="connsiteY18" fmla="*/ 828675 h 1571625"/>
              <a:gd name="connsiteX19" fmla="*/ 1531271 w 2393248"/>
              <a:gd name="connsiteY19" fmla="*/ 857250 h 1571625"/>
              <a:gd name="connsiteX20" fmla="*/ 1493171 w 2393248"/>
              <a:gd name="connsiteY20" fmla="*/ 866775 h 1571625"/>
              <a:gd name="connsiteX21" fmla="*/ 1483646 w 2393248"/>
              <a:gd name="connsiteY21" fmla="*/ 895350 h 1571625"/>
              <a:gd name="connsiteX22" fmla="*/ 1483646 w 2393248"/>
              <a:gd name="connsiteY22" fmla="*/ 895350 h 1571625"/>
              <a:gd name="connsiteX23" fmla="*/ 1569371 w 2393248"/>
              <a:gd name="connsiteY23" fmla="*/ 885825 h 1571625"/>
              <a:gd name="connsiteX24" fmla="*/ 1778921 w 2393248"/>
              <a:gd name="connsiteY24" fmla="*/ 904875 h 1571625"/>
              <a:gd name="connsiteX25" fmla="*/ 1788446 w 2393248"/>
              <a:gd name="connsiteY25" fmla="*/ 962025 h 1571625"/>
              <a:gd name="connsiteX26" fmla="*/ 1797971 w 2393248"/>
              <a:gd name="connsiteY26" fmla="*/ 1000125 h 1571625"/>
              <a:gd name="connsiteX27" fmla="*/ 2264696 w 2393248"/>
              <a:gd name="connsiteY27" fmla="*/ 1009650 h 1571625"/>
              <a:gd name="connsiteX28" fmla="*/ 2293271 w 2393248"/>
              <a:gd name="connsiteY28" fmla="*/ 1028700 h 1571625"/>
              <a:gd name="connsiteX29" fmla="*/ 2312321 w 2393248"/>
              <a:gd name="connsiteY29" fmla="*/ 1085850 h 1571625"/>
              <a:gd name="connsiteX30" fmla="*/ 2321846 w 2393248"/>
              <a:gd name="connsiteY30" fmla="*/ 1209675 h 1571625"/>
              <a:gd name="connsiteX31" fmla="*/ 2378996 w 2393248"/>
              <a:gd name="connsiteY31" fmla="*/ 1228725 h 1571625"/>
              <a:gd name="connsiteX32" fmla="*/ 2378996 w 2393248"/>
              <a:gd name="connsiteY32" fmla="*/ 1390650 h 1571625"/>
              <a:gd name="connsiteX33" fmla="*/ 2350421 w 2393248"/>
              <a:gd name="connsiteY33" fmla="*/ 1447800 h 1571625"/>
              <a:gd name="connsiteX34" fmla="*/ 2293271 w 2393248"/>
              <a:gd name="connsiteY34" fmla="*/ 1476375 h 1571625"/>
              <a:gd name="connsiteX35" fmla="*/ 2217071 w 2393248"/>
              <a:gd name="connsiteY35" fmla="*/ 1543050 h 1571625"/>
              <a:gd name="connsiteX36" fmla="*/ 2159921 w 2393248"/>
              <a:gd name="connsiteY36" fmla="*/ 1562100 h 1571625"/>
              <a:gd name="connsiteX37" fmla="*/ 2131346 w 2393248"/>
              <a:gd name="connsiteY37" fmla="*/ 1571625 h 1571625"/>
              <a:gd name="connsiteX38" fmla="*/ 2026571 w 2393248"/>
              <a:gd name="connsiteY38" fmla="*/ 1562100 h 1571625"/>
              <a:gd name="connsiteX39" fmla="*/ 1997996 w 2393248"/>
              <a:gd name="connsiteY39" fmla="*/ 1543050 h 1571625"/>
              <a:gd name="connsiteX40" fmla="*/ 1969421 w 2393248"/>
              <a:gd name="connsiteY40" fmla="*/ 1533525 h 1571625"/>
              <a:gd name="connsiteX41" fmla="*/ 1902746 w 2393248"/>
              <a:gd name="connsiteY41" fmla="*/ 1514475 h 1571625"/>
              <a:gd name="connsiteX42" fmla="*/ 1874171 w 2393248"/>
              <a:gd name="connsiteY42" fmla="*/ 1495425 h 1571625"/>
              <a:gd name="connsiteX43" fmla="*/ 1836071 w 2393248"/>
              <a:gd name="connsiteY43" fmla="*/ 1485900 h 1571625"/>
              <a:gd name="connsiteX44" fmla="*/ 1731296 w 2393248"/>
              <a:gd name="connsiteY44" fmla="*/ 1466850 h 1571625"/>
              <a:gd name="connsiteX45" fmla="*/ 1693196 w 2393248"/>
              <a:gd name="connsiteY45" fmla="*/ 1428750 h 1571625"/>
              <a:gd name="connsiteX46" fmla="*/ 1664621 w 2393248"/>
              <a:gd name="connsiteY46" fmla="*/ 1419225 h 1571625"/>
              <a:gd name="connsiteX47" fmla="*/ 1607471 w 2393248"/>
              <a:gd name="connsiteY47" fmla="*/ 1371600 h 1571625"/>
              <a:gd name="connsiteX48" fmla="*/ 1578896 w 2393248"/>
              <a:gd name="connsiteY48" fmla="*/ 1362075 h 1571625"/>
              <a:gd name="connsiteX49" fmla="*/ 1550321 w 2393248"/>
              <a:gd name="connsiteY49" fmla="*/ 1343025 h 1571625"/>
              <a:gd name="connsiteX50" fmla="*/ 1540796 w 2393248"/>
              <a:gd name="connsiteY50" fmla="*/ 1314450 h 1571625"/>
              <a:gd name="connsiteX51" fmla="*/ 1531271 w 2393248"/>
              <a:gd name="connsiteY51" fmla="*/ 1200150 h 1571625"/>
              <a:gd name="connsiteX52" fmla="*/ 1483646 w 2393248"/>
              <a:gd name="connsiteY52" fmla="*/ 1152525 h 1571625"/>
              <a:gd name="connsiteX53" fmla="*/ 1464596 w 2393248"/>
              <a:gd name="connsiteY53" fmla="*/ 1123950 h 1571625"/>
              <a:gd name="connsiteX54" fmla="*/ 1407446 w 2393248"/>
              <a:gd name="connsiteY54" fmla="*/ 1076325 h 1571625"/>
              <a:gd name="connsiteX55" fmla="*/ 1388396 w 2393248"/>
              <a:gd name="connsiteY55" fmla="*/ 1019175 h 1571625"/>
              <a:gd name="connsiteX56" fmla="*/ 1331246 w 2393248"/>
              <a:gd name="connsiteY56" fmla="*/ 990600 h 1571625"/>
              <a:gd name="connsiteX57" fmla="*/ 1302671 w 2393248"/>
              <a:gd name="connsiteY57" fmla="*/ 971550 h 1571625"/>
              <a:gd name="connsiteX58" fmla="*/ 1235996 w 2393248"/>
              <a:gd name="connsiteY58" fmla="*/ 990600 h 1571625"/>
              <a:gd name="connsiteX59" fmla="*/ 1207421 w 2393248"/>
              <a:gd name="connsiteY59" fmla="*/ 1009650 h 1571625"/>
              <a:gd name="connsiteX60" fmla="*/ 1159796 w 2393248"/>
              <a:gd name="connsiteY60" fmla="*/ 1019175 h 1571625"/>
              <a:gd name="connsiteX61" fmla="*/ 1083596 w 2393248"/>
              <a:gd name="connsiteY61" fmla="*/ 1038225 h 1571625"/>
              <a:gd name="connsiteX62" fmla="*/ 1007396 w 2393248"/>
              <a:gd name="connsiteY62" fmla="*/ 1057275 h 1571625"/>
              <a:gd name="connsiteX63" fmla="*/ 997871 w 2393248"/>
              <a:gd name="connsiteY63" fmla="*/ 1085850 h 1571625"/>
              <a:gd name="connsiteX64" fmla="*/ 969296 w 2393248"/>
              <a:gd name="connsiteY64" fmla="*/ 1095375 h 1571625"/>
              <a:gd name="connsiteX65" fmla="*/ 788321 w 2393248"/>
              <a:gd name="connsiteY65" fmla="*/ 1104900 h 1571625"/>
              <a:gd name="connsiteX66" fmla="*/ 740696 w 2393248"/>
              <a:gd name="connsiteY66" fmla="*/ 1114425 h 1571625"/>
              <a:gd name="connsiteX67" fmla="*/ 712121 w 2393248"/>
              <a:gd name="connsiteY67" fmla="*/ 1133475 h 1571625"/>
              <a:gd name="connsiteX68" fmla="*/ 559721 w 2393248"/>
              <a:gd name="connsiteY68" fmla="*/ 1123950 h 1571625"/>
              <a:gd name="connsiteX69" fmla="*/ 540671 w 2393248"/>
              <a:gd name="connsiteY69" fmla="*/ 1095375 h 1571625"/>
              <a:gd name="connsiteX70" fmla="*/ 512096 w 2393248"/>
              <a:gd name="connsiteY70" fmla="*/ 1085850 h 1571625"/>
              <a:gd name="connsiteX71" fmla="*/ 435896 w 2393248"/>
              <a:gd name="connsiteY71" fmla="*/ 1076325 h 1571625"/>
              <a:gd name="connsiteX72" fmla="*/ 407321 w 2393248"/>
              <a:gd name="connsiteY72" fmla="*/ 1057275 h 1571625"/>
              <a:gd name="connsiteX73" fmla="*/ 350171 w 2393248"/>
              <a:gd name="connsiteY73" fmla="*/ 1038225 h 1571625"/>
              <a:gd name="connsiteX74" fmla="*/ 321596 w 2393248"/>
              <a:gd name="connsiteY74" fmla="*/ 1028700 h 1571625"/>
              <a:gd name="connsiteX75" fmla="*/ 235871 w 2393248"/>
              <a:gd name="connsiteY75" fmla="*/ 1019175 h 1571625"/>
              <a:gd name="connsiteX76" fmla="*/ 207296 w 2393248"/>
              <a:gd name="connsiteY76" fmla="*/ 1000125 h 1571625"/>
              <a:gd name="connsiteX77" fmla="*/ 178721 w 2393248"/>
              <a:gd name="connsiteY77" fmla="*/ 990600 h 1571625"/>
              <a:gd name="connsiteX78" fmla="*/ 159671 w 2393248"/>
              <a:gd name="connsiteY78" fmla="*/ 962025 h 1571625"/>
              <a:gd name="connsiteX79" fmla="*/ 112046 w 2393248"/>
              <a:gd name="connsiteY79" fmla="*/ 904875 h 1571625"/>
              <a:gd name="connsiteX80" fmla="*/ 102521 w 2393248"/>
              <a:gd name="connsiteY80" fmla="*/ 876300 h 1571625"/>
              <a:gd name="connsiteX81" fmla="*/ 73946 w 2393248"/>
              <a:gd name="connsiteY81" fmla="*/ 866775 h 1571625"/>
              <a:gd name="connsiteX82" fmla="*/ 54896 w 2393248"/>
              <a:gd name="connsiteY82" fmla="*/ 781050 h 1571625"/>
              <a:gd name="connsiteX83" fmla="*/ 45371 w 2393248"/>
              <a:gd name="connsiteY83" fmla="*/ 752475 h 1571625"/>
              <a:gd name="connsiteX84" fmla="*/ 16796 w 2393248"/>
              <a:gd name="connsiteY84" fmla="*/ 742950 h 1571625"/>
              <a:gd name="connsiteX85" fmla="*/ 16796 w 2393248"/>
              <a:gd name="connsiteY85" fmla="*/ 600075 h 1571625"/>
              <a:gd name="connsiteX86" fmla="*/ 45371 w 2393248"/>
              <a:gd name="connsiteY86" fmla="*/ 609600 h 1571625"/>
              <a:gd name="connsiteX87" fmla="*/ 54896 w 2393248"/>
              <a:gd name="connsiteY87" fmla="*/ 647700 h 1571625"/>
              <a:gd name="connsiteX88" fmla="*/ 578771 w 2393248"/>
              <a:gd name="connsiteY88" fmla="*/ 600075 h 1571625"/>
              <a:gd name="connsiteX89" fmla="*/ 578771 w 2393248"/>
              <a:gd name="connsiteY89" fmla="*/ 600075 h 1571625"/>
              <a:gd name="connsiteX90" fmla="*/ 702596 w 2393248"/>
              <a:gd name="connsiteY90" fmla="*/ 514350 h 1571625"/>
              <a:gd name="connsiteX91" fmla="*/ 797846 w 2393248"/>
              <a:gd name="connsiteY91" fmla="*/ 323850 h 1571625"/>
              <a:gd name="connsiteX92" fmla="*/ 759746 w 2393248"/>
              <a:gd name="connsiteY92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2393248" h="1571625">
                <a:moveTo>
                  <a:pt x="759746" y="0"/>
                </a:moveTo>
                <a:lnTo>
                  <a:pt x="759746" y="0"/>
                </a:lnTo>
                <a:cubicBezTo>
                  <a:pt x="816896" y="3175"/>
                  <a:pt x="874400" y="2425"/>
                  <a:pt x="931196" y="9525"/>
                </a:cubicBezTo>
                <a:cubicBezTo>
                  <a:pt x="951121" y="12016"/>
                  <a:pt x="988346" y="28575"/>
                  <a:pt x="988346" y="28575"/>
                </a:cubicBezTo>
                <a:cubicBezTo>
                  <a:pt x="991521" y="38100"/>
                  <a:pt x="989701" y="51314"/>
                  <a:pt x="997871" y="57150"/>
                </a:cubicBezTo>
                <a:cubicBezTo>
                  <a:pt x="1010358" y="66069"/>
                  <a:pt x="1072753" y="80633"/>
                  <a:pt x="1093121" y="85725"/>
                </a:cubicBezTo>
                <a:cubicBezTo>
                  <a:pt x="1102646" y="92075"/>
                  <a:pt x="1111235" y="100126"/>
                  <a:pt x="1121696" y="104775"/>
                </a:cubicBezTo>
                <a:cubicBezTo>
                  <a:pt x="1140046" y="112930"/>
                  <a:pt x="1159796" y="117475"/>
                  <a:pt x="1178846" y="123825"/>
                </a:cubicBezTo>
                <a:cubicBezTo>
                  <a:pt x="1188371" y="127000"/>
                  <a:pt x="1199067" y="127781"/>
                  <a:pt x="1207421" y="133350"/>
                </a:cubicBezTo>
                <a:lnTo>
                  <a:pt x="1235996" y="152400"/>
                </a:lnTo>
                <a:cubicBezTo>
                  <a:pt x="1272708" y="207468"/>
                  <a:pt x="1233498" y="164033"/>
                  <a:pt x="1321721" y="190500"/>
                </a:cubicBezTo>
                <a:cubicBezTo>
                  <a:pt x="1332686" y="193789"/>
                  <a:pt x="1340057" y="204430"/>
                  <a:pt x="1350296" y="209550"/>
                </a:cubicBezTo>
                <a:cubicBezTo>
                  <a:pt x="1359276" y="214040"/>
                  <a:pt x="1369891" y="214585"/>
                  <a:pt x="1378871" y="219075"/>
                </a:cubicBezTo>
                <a:cubicBezTo>
                  <a:pt x="1452729" y="256004"/>
                  <a:pt x="1364197" y="223709"/>
                  <a:pt x="1436021" y="247650"/>
                </a:cubicBezTo>
                <a:cubicBezTo>
                  <a:pt x="1479690" y="313154"/>
                  <a:pt x="1466881" y="283080"/>
                  <a:pt x="1483646" y="333375"/>
                </a:cubicBezTo>
                <a:cubicBezTo>
                  <a:pt x="1480471" y="381000"/>
                  <a:pt x="1474121" y="428519"/>
                  <a:pt x="1474121" y="476250"/>
                </a:cubicBezTo>
                <a:cubicBezTo>
                  <a:pt x="1474121" y="489341"/>
                  <a:pt x="1475468" y="504128"/>
                  <a:pt x="1483646" y="514350"/>
                </a:cubicBezTo>
                <a:cubicBezTo>
                  <a:pt x="1489918" y="522190"/>
                  <a:pt x="1502696" y="520700"/>
                  <a:pt x="1512221" y="523875"/>
                </a:cubicBezTo>
                <a:cubicBezTo>
                  <a:pt x="1515396" y="625475"/>
                  <a:pt x="1515947" y="727191"/>
                  <a:pt x="1521746" y="828675"/>
                </a:cubicBezTo>
                <a:cubicBezTo>
                  <a:pt x="1522319" y="838699"/>
                  <a:pt x="1537295" y="849218"/>
                  <a:pt x="1531271" y="857250"/>
                </a:cubicBezTo>
                <a:cubicBezTo>
                  <a:pt x="1523416" y="867723"/>
                  <a:pt x="1505871" y="863600"/>
                  <a:pt x="1493171" y="866775"/>
                </a:cubicBezTo>
                <a:lnTo>
                  <a:pt x="1483646" y="895350"/>
                </a:lnTo>
                <a:lnTo>
                  <a:pt x="1483646" y="895350"/>
                </a:lnTo>
                <a:cubicBezTo>
                  <a:pt x="1512221" y="892175"/>
                  <a:pt x="1540620" y="885825"/>
                  <a:pt x="1569371" y="885825"/>
                </a:cubicBezTo>
                <a:cubicBezTo>
                  <a:pt x="1712887" y="885825"/>
                  <a:pt x="1694670" y="883812"/>
                  <a:pt x="1778921" y="904875"/>
                </a:cubicBezTo>
                <a:cubicBezTo>
                  <a:pt x="1818528" y="964285"/>
                  <a:pt x="1788446" y="902872"/>
                  <a:pt x="1788446" y="962025"/>
                </a:cubicBezTo>
                <a:cubicBezTo>
                  <a:pt x="1788446" y="975116"/>
                  <a:pt x="1784945" y="998822"/>
                  <a:pt x="1797971" y="1000125"/>
                </a:cubicBezTo>
                <a:cubicBezTo>
                  <a:pt x="1952806" y="1015609"/>
                  <a:pt x="2109121" y="1006475"/>
                  <a:pt x="2264696" y="1009650"/>
                </a:cubicBezTo>
                <a:cubicBezTo>
                  <a:pt x="2274221" y="1016000"/>
                  <a:pt x="2287204" y="1018992"/>
                  <a:pt x="2293271" y="1028700"/>
                </a:cubicBezTo>
                <a:cubicBezTo>
                  <a:pt x="2303914" y="1045728"/>
                  <a:pt x="2312321" y="1085850"/>
                  <a:pt x="2312321" y="1085850"/>
                </a:cubicBezTo>
                <a:cubicBezTo>
                  <a:pt x="2315496" y="1127125"/>
                  <a:pt x="2304340" y="1172162"/>
                  <a:pt x="2321846" y="1209675"/>
                </a:cubicBezTo>
                <a:cubicBezTo>
                  <a:pt x="2330338" y="1227872"/>
                  <a:pt x="2378996" y="1228725"/>
                  <a:pt x="2378996" y="1228725"/>
                </a:cubicBezTo>
                <a:cubicBezTo>
                  <a:pt x="2401510" y="1296266"/>
                  <a:pt x="2394134" y="1261978"/>
                  <a:pt x="2378996" y="1390650"/>
                </a:cubicBezTo>
                <a:cubicBezTo>
                  <a:pt x="2376930" y="1408210"/>
                  <a:pt x="2362408" y="1435813"/>
                  <a:pt x="2350421" y="1447800"/>
                </a:cubicBezTo>
                <a:cubicBezTo>
                  <a:pt x="2331957" y="1466264"/>
                  <a:pt x="2316512" y="1468628"/>
                  <a:pt x="2293271" y="1476375"/>
                </a:cubicBezTo>
                <a:cubicBezTo>
                  <a:pt x="2271046" y="1509713"/>
                  <a:pt x="2264696" y="1527175"/>
                  <a:pt x="2217071" y="1543050"/>
                </a:cubicBezTo>
                <a:lnTo>
                  <a:pt x="2159921" y="1562100"/>
                </a:lnTo>
                <a:lnTo>
                  <a:pt x="2131346" y="1571625"/>
                </a:lnTo>
                <a:cubicBezTo>
                  <a:pt x="2096421" y="1568450"/>
                  <a:pt x="2060862" y="1569448"/>
                  <a:pt x="2026571" y="1562100"/>
                </a:cubicBezTo>
                <a:cubicBezTo>
                  <a:pt x="2015377" y="1559701"/>
                  <a:pt x="2008235" y="1548170"/>
                  <a:pt x="1997996" y="1543050"/>
                </a:cubicBezTo>
                <a:cubicBezTo>
                  <a:pt x="1989016" y="1538560"/>
                  <a:pt x="1979075" y="1536283"/>
                  <a:pt x="1969421" y="1533525"/>
                </a:cubicBezTo>
                <a:cubicBezTo>
                  <a:pt x="1955179" y="1529456"/>
                  <a:pt x="1917971" y="1522088"/>
                  <a:pt x="1902746" y="1514475"/>
                </a:cubicBezTo>
                <a:cubicBezTo>
                  <a:pt x="1892507" y="1509355"/>
                  <a:pt x="1884693" y="1499934"/>
                  <a:pt x="1874171" y="1495425"/>
                </a:cubicBezTo>
                <a:cubicBezTo>
                  <a:pt x="1862139" y="1490268"/>
                  <a:pt x="1848658" y="1489496"/>
                  <a:pt x="1836071" y="1485900"/>
                </a:cubicBezTo>
                <a:cubicBezTo>
                  <a:pt x="1767550" y="1466323"/>
                  <a:pt x="1857389" y="1482612"/>
                  <a:pt x="1731296" y="1466850"/>
                </a:cubicBezTo>
                <a:cubicBezTo>
                  <a:pt x="1655096" y="1441450"/>
                  <a:pt x="1743996" y="1479550"/>
                  <a:pt x="1693196" y="1428750"/>
                </a:cubicBezTo>
                <a:cubicBezTo>
                  <a:pt x="1686096" y="1421650"/>
                  <a:pt x="1673601" y="1423715"/>
                  <a:pt x="1664621" y="1419225"/>
                </a:cubicBezTo>
                <a:cubicBezTo>
                  <a:pt x="1602295" y="1388062"/>
                  <a:pt x="1670668" y="1413731"/>
                  <a:pt x="1607471" y="1371600"/>
                </a:cubicBezTo>
                <a:cubicBezTo>
                  <a:pt x="1599117" y="1366031"/>
                  <a:pt x="1587876" y="1366565"/>
                  <a:pt x="1578896" y="1362075"/>
                </a:cubicBezTo>
                <a:cubicBezTo>
                  <a:pt x="1568657" y="1356955"/>
                  <a:pt x="1559846" y="1349375"/>
                  <a:pt x="1550321" y="1343025"/>
                </a:cubicBezTo>
                <a:cubicBezTo>
                  <a:pt x="1547146" y="1333500"/>
                  <a:pt x="1542123" y="1324402"/>
                  <a:pt x="1540796" y="1314450"/>
                </a:cubicBezTo>
                <a:cubicBezTo>
                  <a:pt x="1535743" y="1276553"/>
                  <a:pt x="1538769" y="1237640"/>
                  <a:pt x="1531271" y="1200150"/>
                </a:cubicBezTo>
                <a:cubicBezTo>
                  <a:pt x="1526386" y="1175727"/>
                  <a:pt x="1501231" y="1164248"/>
                  <a:pt x="1483646" y="1152525"/>
                </a:cubicBezTo>
                <a:cubicBezTo>
                  <a:pt x="1477296" y="1143000"/>
                  <a:pt x="1471925" y="1132744"/>
                  <a:pt x="1464596" y="1123950"/>
                </a:cubicBezTo>
                <a:cubicBezTo>
                  <a:pt x="1441677" y="1096448"/>
                  <a:pt x="1435543" y="1095056"/>
                  <a:pt x="1407446" y="1076325"/>
                </a:cubicBezTo>
                <a:cubicBezTo>
                  <a:pt x="1401096" y="1057275"/>
                  <a:pt x="1405104" y="1030314"/>
                  <a:pt x="1388396" y="1019175"/>
                </a:cubicBezTo>
                <a:cubicBezTo>
                  <a:pt x="1306504" y="964580"/>
                  <a:pt x="1410116" y="1030035"/>
                  <a:pt x="1331246" y="990600"/>
                </a:cubicBezTo>
                <a:cubicBezTo>
                  <a:pt x="1321007" y="985480"/>
                  <a:pt x="1312196" y="977900"/>
                  <a:pt x="1302671" y="971550"/>
                </a:cubicBezTo>
                <a:cubicBezTo>
                  <a:pt x="1290464" y="974602"/>
                  <a:pt x="1249661" y="983768"/>
                  <a:pt x="1235996" y="990600"/>
                </a:cubicBezTo>
                <a:cubicBezTo>
                  <a:pt x="1225757" y="995720"/>
                  <a:pt x="1218140" y="1005630"/>
                  <a:pt x="1207421" y="1009650"/>
                </a:cubicBezTo>
                <a:cubicBezTo>
                  <a:pt x="1192262" y="1015334"/>
                  <a:pt x="1175571" y="1015535"/>
                  <a:pt x="1159796" y="1019175"/>
                </a:cubicBezTo>
                <a:cubicBezTo>
                  <a:pt x="1134285" y="1025062"/>
                  <a:pt x="1109269" y="1033090"/>
                  <a:pt x="1083596" y="1038225"/>
                </a:cubicBezTo>
                <a:cubicBezTo>
                  <a:pt x="1026126" y="1049719"/>
                  <a:pt x="1051330" y="1042630"/>
                  <a:pt x="1007396" y="1057275"/>
                </a:cubicBezTo>
                <a:cubicBezTo>
                  <a:pt x="1004221" y="1066800"/>
                  <a:pt x="1004971" y="1078750"/>
                  <a:pt x="997871" y="1085850"/>
                </a:cubicBezTo>
                <a:cubicBezTo>
                  <a:pt x="990771" y="1092950"/>
                  <a:pt x="979295" y="1094466"/>
                  <a:pt x="969296" y="1095375"/>
                </a:cubicBezTo>
                <a:cubicBezTo>
                  <a:pt x="909136" y="1100844"/>
                  <a:pt x="848646" y="1101725"/>
                  <a:pt x="788321" y="1104900"/>
                </a:cubicBezTo>
                <a:cubicBezTo>
                  <a:pt x="772446" y="1108075"/>
                  <a:pt x="755855" y="1108741"/>
                  <a:pt x="740696" y="1114425"/>
                </a:cubicBezTo>
                <a:cubicBezTo>
                  <a:pt x="729977" y="1118445"/>
                  <a:pt x="723553" y="1132873"/>
                  <a:pt x="712121" y="1133475"/>
                </a:cubicBezTo>
                <a:lnTo>
                  <a:pt x="559721" y="1123950"/>
                </a:lnTo>
                <a:cubicBezTo>
                  <a:pt x="553371" y="1114425"/>
                  <a:pt x="549610" y="1102526"/>
                  <a:pt x="540671" y="1095375"/>
                </a:cubicBezTo>
                <a:cubicBezTo>
                  <a:pt x="532831" y="1089103"/>
                  <a:pt x="521974" y="1087646"/>
                  <a:pt x="512096" y="1085850"/>
                </a:cubicBezTo>
                <a:cubicBezTo>
                  <a:pt x="486911" y="1081271"/>
                  <a:pt x="461296" y="1079500"/>
                  <a:pt x="435896" y="1076325"/>
                </a:cubicBezTo>
                <a:cubicBezTo>
                  <a:pt x="426371" y="1069975"/>
                  <a:pt x="417782" y="1061924"/>
                  <a:pt x="407321" y="1057275"/>
                </a:cubicBezTo>
                <a:cubicBezTo>
                  <a:pt x="388971" y="1049120"/>
                  <a:pt x="369221" y="1044575"/>
                  <a:pt x="350171" y="1038225"/>
                </a:cubicBezTo>
                <a:cubicBezTo>
                  <a:pt x="340646" y="1035050"/>
                  <a:pt x="331575" y="1029809"/>
                  <a:pt x="321596" y="1028700"/>
                </a:cubicBezTo>
                <a:lnTo>
                  <a:pt x="235871" y="1019175"/>
                </a:lnTo>
                <a:cubicBezTo>
                  <a:pt x="226346" y="1012825"/>
                  <a:pt x="217535" y="1005245"/>
                  <a:pt x="207296" y="1000125"/>
                </a:cubicBezTo>
                <a:cubicBezTo>
                  <a:pt x="198316" y="995635"/>
                  <a:pt x="186561" y="996872"/>
                  <a:pt x="178721" y="990600"/>
                </a:cubicBezTo>
                <a:cubicBezTo>
                  <a:pt x="169782" y="983449"/>
                  <a:pt x="167000" y="970819"/>
                  <a:pt x="159671" y="962025"/>
                </a:cubicBezTo>
                <a:cubicBezTo>
                  <a:pt x="133339" y="930427"/>
                  <a:pt x="129783" y="940348"/>
                  <a:pt x="112046" y="904875"/>
                </a:cubicBezTo>
                <a:cubicBezTo>
                  <a:pt x="107556" y="895895"/>
                  <a:pt x="109621" y="883400"/>
                  <a:pt x="102521" y="876300"/>
                </a:cubicBezTo>
                <a:cubicBezTo>
                  <a:pt x="95421" y="869200"/>
                  <a:pt x="83471" y="869950"/>
                  <a:pt x="73946" y="866775"/>
                </a:cubicBezTo>
                <a:cubicBezTo>
                  <a:pt x="52504" y="802449"/>
                  <a:pt x="77247" y="881630"/>
                  <a:pt x="54896" y="781050"/>
                </a:cubicBezTo>
                <a:cubicBezTo>
                  <a:pt x="52718" y="771249"/>
                  <a:pt x="52471" y="759575"/>
                  <a:pt x="45371" y="752475"/>
                </a:cubicBezTo>
                <a:cubicBezTo>
                  <a:pt x="38271" y="745375"/>
                  <a:pt x="26321" y="746125"/>
                  <a:pt x="16796" y="742950"/>
                </a:cubicBezTo>
                <a:cubicBezTo>
                  <a:pt x="-443" y="691234"/>
                  <a:pt x="-10227" y="674388"/>
                  <a:pt x="16796" y="600075"/>
                </a:cubicBezTo>
                <a:cubicBezTo>
                  <a:pt x="20227" y="590639"/>
                  <a:pt x="35846" y="606425"/>
                  <a:pt x="45371" y="609600"/>
                </a:cubicBezTo>
                <a:cubicBezTo>
                  <a:pt x="55900" y="641187"/>
                  <a:pt x="54896" y="628135"/>
                  <a:pt x="54896" y="647700"/>
                </a:cubicBezTo>
                <a:lnTo>
                  <a:pt x="578771" y="600075"/>
                </a:lnTo>
                <a:lnTo>
                  <a:pt x="578771" y="600075"/>
                </a:lnTo>
                <a:lnTo>
                  <a:pt x="702596" y="514350"/>
                </a:lnTo>
                <a:lnTo>
                  <a:pt x="797846" y="323850"/>
                </a:lnTo>
                <a:lnTo>
                  <a:pt x="759746" y="0"/>
                </a:lnTo>
                <a:close/>
              </a:path>
            </a:pathLst>
          </a:cu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700"/>
          </a:p>
        </p:txBody>
      </p:sp>
      <p:sp>
        <p:nvSpPr>
          <p:cNvPr id="54" name="ZoneTexte 53"/>
          <p:cNvSpPr txBox="1"/>
          <p:nvPr/>
        </p:nvSpPr>
        <p:spPr>
          <a:xfrm>
            <a:off x="11769962" y="269893"/>
            <a:ext cx="60150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dirty="0">
                <a:solidFill>
                  <a:srgbClr val="FF0000"/>
                </a:solidFill>
              </a:rPr>
              <a:t>4 bassins de formation.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96BD8988-F27E-28AE-18FB-534B8E4492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63493" cy="10409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421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7300" y="450055"/>
            <a:ext cx="16764000" cy="1143000"/>
          </a:xfrm>
        </p:spPr>
        <p:txBody>
          <a:bodyPr>
            <a:normAutofit fontScale="90000"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4“micro </a:t>
            </a:r>
            <a:r>
              <a:rPr lang="en-US" sz="6000" dirty="0" err="1">
                <a:solidFill>
                  <a:srgbClr val="FF0000"/>
                </a:solidFill>
              </a:rPr>
              <a:t>bassins</a:t>
            </a:r>
            <a:r>
              <a:rPr lang="en-US" sz="6000" dirty="0">
                <a:solidFill>
                  <a:srgbClr val="FF0000"/>
                </a:solidFill>
              </a:rPr>
              <a:t> “ </a:t>
            </a:r>
            <a:r>
              <a:rPr lang="en-US" sz="6000" dirty="0" err="1">
                <a:solidFill>
                  <a:srgbClr val="FF0000"/>
                </a:solidFill>
              </a:rPr>
              <a:t>autonomes</a:t>
            </a:r>
            <a:r>
              <a:rPr lang="en-US" sz="6000" dirty="0">
                <a:solidFill>
                  <a:srgbClr val="FF0000"/>
                </a:solidFill>
              </a:rPr>
              <a:t> pour </a:t>
            </a:r>
            <a:r>
              <a:rPr lang="en-US" sz="6000" dirty="0" err="1">
                <a:solidFill>
                  <a:srgbClr val="FF0000"/>
                </a:solidFill>
              </a:rPr>
              <a:t>une</a:t>
            </a:r>
            <a:r>
              <a:rPr lang="en-US" sz="6000" dirty="0">
                <a:solidFill>
                  <a:srgbClr val="FF0000"/>
                </a:solidFill>
              </a:rPr>
              <a:t> </a:t>
            </a:r>
            <a:r>
              <a:rPr lang="en-US" sz="6000" dirty="0" err="1">
                <a:solidFill>
                  <a:srgbClr val="FF0000"/>
                </a:solidFill>
              </a:rPr>
              <a:t>mutualisation</a:t>
            </a:r>
            <a:r>
              <a:rPr lang="en-US" sz="6000" dirty="0">
                <a:solidFill>
                  <a:srgbClr val="FF0000"/>
                </a:solidFill>
              </a:rPr>
              <a:t> des </a:t>
            </a:r>
            <a:r>
              <a:rPr lang="en-US" sz="6000" dirty="0" err="1">
                <a:solidFill>
                  <a:srgbClr val="FF0000"/>
                </a:solidFill>
              </a:rPr>
              <a:t>informations</a:t>
            </a:r>
            <a:r>
              <a:rPr lang="en-US" sz="6000" dirty="0">
                <a:solidFill>
                  <a:srgbClr val="FF0000"/>
                </a:solidFill>
              </a:rPr>
              <a:t> au </a:t>
            </a:r>
            <a:r>
              <a:rPr lang="en-US" sz="6000" dirty="0" err="1">
                <a:solidFill>
                  <a:srgbClr val="FF0000"/>
                </a:solidFill>
              </a:rPr>
              <a:t>bénéfice</a:t>
            </a:r>
            <a:r>
              <a:rPr lang="en-US" sz="6000" dirty="0">
                <a:solidFill>
                  <a:srgbClr val="FF0000"/>
                </a:solidFill>
              </a:rPr>
              <a:t> de </a:t>
            </a:r>
            <a:r>
              <a:rPr lang="en-US" sz="6000" dirty="0" err="1">
                <a:solidFill>
                  <a:srgbClr val="FF0000"/>
                </a:solidFill>
              </a:rPr>
              <a:t>tous</a:t>
            </a:r>
            <a:r>
              <a:rPr lang="en-US" sz="6000" dirty="0">
                <a:solidFill>
                  <a:srgbClr val="FF0000"/>
                </a:solidFill>
              </a:rPr>
              <a:t> les </a:t>
            </a:r>
            <a:r>
              <a:rPr lang="en-US" sz="6000" dirty="0" err="1">
                <a:solidFill>
                  <a:srgbClr val="FF0000"/>
                </a:solidFill>
              </a:rPr>
              <a:t>élèves</a:t>
            </a:r>
            <a:endParaRPr lang="fr-FR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041169"/>
              </p:ext>
            </p:extLst>
          </p:nvPr>
        </p:nvGraphicFramePr>
        <p:xfrm>
          <a:off x="1257300" y="2738438"/>
          <a:ext cx="15773400" cy="65270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700F60BE-F456-B4F4-B534-3959BB5E78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63493" cy="10409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185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40914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66" b="-666"/>
            </a:stretch>
          </a:blipFill>
        </p:spPr>
        <p:txBody>
          <a:bodyPr/>
          <a:lstStyle/>
          <a:p>
            <a:pPr algn="ctr"/>
            <a:r>
              <a:rPr lang="fr-FR" sz="2800" dirty="0">
                <a:solidFill>
                  <a:srgbClr val="FF0000"/>
                </a:solidFill>
              </a:rPr>
              <a:t>.</a:t>
            </a:r>
            <a:endParaRPr lang="aa-ET" sz="2800" dirty="0"/>
          </a:p>
        </p:txBody>
      </p:sp>
      <p:sp>
        <p:nvSpPr>
          <p:cNvPr id="13" name="Titre 5">
            <a:extLst>
              <a:ext uri="{FF2B5EF4-FFF2-40B4-BE49-F238E27FC236}">
                <a16:creationId xmlns:a16="http://schemas.microsoft.com/office/drawing/2014/main" xmlns="" id="{7081BA4A-50CD-B855-63D2-08929BB77726}"/>
              </a:ext>
            </a:extLst>
          </p:cNvPr>
          <p:cNvSpPr txBox="1">
            <a:spLocks/>
          </p:cNvSpPr>
          <p:nvPr/>
        </p:nvSpPr>
        <p:spPr>
          <a:xfrm>
            <a:off x="3581400" y="122140"/>
            <a:ext cx="11734800" cy="308643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0" b="1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xmlns="" id="{7201AF32-8AD2-4E29-A91A-306D858723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63493" cy="10409140"/>
          </a:xfrm>
          <a:prstGeom prst="rect">
            <a:avLst/>
          </a:prstGeom>
        </p:spPr>
      </p:pic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xmlns="" id="{14B652DF-0831-CAFD-2DFC-94B19EC3C651}"/>
              </a:ext>
            </a:extLst>
          </p:cNvPr>
          <p:cNvSpPr txBox="1">
            <a:spLocks/>
          </p:cNvSpPr>
          <p:nvPr/>
        </p:nvSpPr>
        <p:spPr>
          <a:xfrm>
            <a:off x="1621431" y="1690689"/>
            <a:ext cx="16666569" cy="726281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err="1"/>
              <a:t>Désenclaver</a:t>
            </a:r>
            <a:r>
              <a:rPr lang="en-US" sz="3600" dirty="0"/>
              <a:t> les </a:t>
            </a:r>
            <a:r>
              <a:rPr lang="en-US" sz="3600" dirty="0" err="1"/>
              <a:t>archipels</a:t>
            </a:r>
            <a:r>
              <a:rPr lang="en-US" sz="3600" dirty="0"/>
              <a:t> </a:t>
            </a:r>
            <a:r>
              <a:rPr lang="en-US" sz="3600" dirty="0" err="1"/>
              <a:t>éloignés</a:t>
            </a:r>
            <a:r>
              <a:rPr lang="en-US" sz="3600" dirty="0"/>
              <a:t>,</a:t>
            </a:r>
          </a:p>
          <a:p>
            <a:r>
              <a:rPr lang="en-US" sz="3600" dirty="0" err="1"/>
              <a:t>Enrichir</a:t>
            </a:r>
            <a:r>
              <a:rPr lang="en-US" sz="3600" dirty="0"/>
              <a:t> les pratiques </a:t>
            </a:r>
            <a:r>
              <a:rPr lang="en-US" sz="3600" dirty="0" err="1"/>
              <a:t>professionnelles</a:t>
            </a:r>
            <a:r>
              <a:rPr lang="en-US" sz="3600" dirty="0"/>
              <a:t> par des apports </a:t>
            </a:r>
            <a:r>
              <a:rPr lang="en-US" sz="3600" dirty="0" err="1"/>
              <a:t>diversifiés</a:t>
            </a:r>
            <a:r>
              <a:rPr lang="en-US" sz="3600" dirty="0"/>
              <a:t> </a:t>
            </a:r>
            <a:r>
              <a:rPr lang="en-US" sz="3600" dirty="0" err="1"/>
              <a:t>prenant</a:t>
            </a:r>
            <a:r>
              <a:rPr lang="en-US" sz="3600" dirty="0"/>
              <a:t> </a:t>
            </a:r>
            <a:r>
              <a:rPr lang="en-US" sz="3600" dirty="0" err="1"/>
              <a:t>en</a:t>
            </a:r>
            <a:r>
              <a:rPr lang="en-US" sz="3600" dirty="0"/>
              <a:t> </a:t>
            </a:r>
            <a:r>
              <a:rPr lang="en-US" sz="3600" dirty="0" err="1"/>
              <a:t>considération</a:t>
            </a:r>
            <a:r>
              <a:rPr lang="en-US" sz="3600" dirty="0"/>
              <a:t> </a:t>
            </a:r>
            <a:r>
              <a:rPr lang="en-US" sz="3600" dirty="0" err="1"/>
              <a:t>l’ensemble</a:t>
            </a:r>
            <a:r>
              <a:rPr lang="en-US" sz="3600" dirty="0"/>
              <a:t> du public </a:t>
            </a:r>
            <a:r>
              <a:rPr lang="en-US" sz="3600" dirty="0" err="1"/>
              <a:t>scolaire</a:t>
            </a:r>
            <a:r>
              <a:rPr lang="en-US" sz="3600" dirty="0"/>
              <a:t> </a:t>
            </a:r>
            <a:r>
              <a:rPr lang="en-US" sz="3600" dirty="0" err="1"/>
              <a:t>polynésien</a:t>
            </a:r>
            <a:r>
              <a:rPr lang="en-US" sz="3600" dirty="0"/>
              <a:t>,</a:t>
            </a:r>
          </a:p>
          <a:p>
            <a:r>
              <a:rPr lang="en-US" sz="3600" dirty="0" err="1"/>
              <a:t>Faciliter</a:t>
            </a:r>
            <a:r>
              <a:rPr lang="en-US" sz="3600" dirty="0"/>
              <a:t> les transitions pour les </a:t>
            </a:r>
            <a:r>
              <a:rPr lang="en-US" sz="3600" dirty="0" err="1"/>
              <a:t>élèves</a:t>
            </a:r>
            <a:r>
              <a:rPr lang="en-US" sz="3600" dirty="0"/>
              <a:t> des </a:t>
            </a:r>
            <a:r>
              <a:rPr lang="en-US" sz="3600" dirty="0" err="1"/>
              <a:t>archipels</a:t>
            </a:r>
            <a:r>
              <a:rPr lang="en-US" sz="3600" dirty="0"/>
              <a:t> </a:t>
            </a:r>
            <a:r>
              <a:rPr lang="en-US" sz="3600" dirty="0" err="1"/>
              <a:t>accueillis</a:t>
            </a:r>
            <a:r>
              <a:rPr lang="en-US" sz="3600" dirty="0"/>
              <a:t> </a:t>
            </a:r>
            <a:r>
              <a:rPr lang="en-US" sz="3600" dirty="0" err="1"/>
              <a:t>en</a:t>
            </a:r>
            <a:r>
              <a:rPr lang="en-US" sz="3600" dirty="0"/>
              <a:t> dehors de </a:t>
            </a:r>
            <a:r>
              <a:rPr lang="en-US" sz="3600" dirty="0" err="1"/>
              <a:t>leurs</a:t>
            </a:r>
            <a:r>
              <a:rPr lang="en-US" sz="3600" dirty="0"/>
              <a:t> </a:t>
            </a:r>
            <a:r>
              <a:rPr lang="en-US" sz="3600" dirty="0" err="1"/>
              <a:t>îles</a:t>
            </a:r>
            <a:r>
              <a:rPr lang="en-US" sz="3600" dirty="0"/>
              <a:t> pour la </a:t>
            </a:r>
            <a:r>
              <a:rPr lang="en-US" sz="3600" dirty="0" err="1"/>
              <a:t>poursuite</a:t>
            </a:r>
            <a:r>
              <a:rPr lang="en-US" sz="3600" dirty="0"/>
              <a:t> de </a:t>
            </a:r>
            <a:r>
              <a:rPr lang="en-US" sz="3600" dirty="0" err="1"/>
              <a:t>leur</a:t>
            </a:r>
            <a:r>
              <a:rPr lang="en-US" sz="3600" dirty="0"/>
              <a:t> </a:t>
            </a:r>
            <a:r>
              <a:rPr lang="en-US" sz="3600" dirty="0" err="1"/>
              <a:t>parcours</a:t>
            </a:r>
            <a:r>
              <a:rPr lang="en-US" sz="3600" dirty="0"/>
              <a:t> </a:t>
            </a:r>
            <a:r>
              <a:rPr lang="en-US" sz="3600" dirty="0" err="1"/>
              <a:t>scolaire</a:t>
            </a:r>
            <a:r>
              <a:rPr lang="en-US" sz="3600" dirty="0"/>
              <a:t>,</a:t>
            </a:r>
          </a:p>
          <a:p>
            <a:r>
              <a:rPr lang="en-US" sz="3600" dirty="0" err="1"/>
              <a:t>Favoriser</a:t>
            </a:r>
            <a:r>
              <a:rPr lang="en-US" sz="3600" dirty="0"/>
              <a:t> la </a:t>
            </a:r>
            <a:r>
              <a:rPr lang="en-US" sz="3600" dirty="0" err="1"/>
              <a:t>persévérance</a:t>
            </a:r>
            <a:r>
              <a:rPr lang="en-US" sz="3600" dirty="0"/>
              <a:t> et </a:t>
            </a:r>
            <a:r>
              <a:rPr lang="en-US" sz="3600" dirty="0" err="1"/>
              <a:t>l’ambition</a:t>
            </a:r>
            <a:r>
              <a:rPr lang="en-US" sz="3600" dirty="0"/>
              <a:t> </a:t>
            </a:r>
            <a:r>
              <a:rPr lang="en-US" sz="3600" dirty="0" err="1"/>
              <a:t>scolaires</a:t>
            </a:r>
            <a:r>
              <a:rPr lang="en-US" sz="3600" dirty="0"/>
              <a:t>,</a:t>
            </a:r>
          </a:p>
          <a:p>
            <a:r>
              <a:rPr lang="en-US" sz="3600" dirty="0" err="1"/>
              <a:t>Permettre</a:t>
            </a:r>
            <a:r>
              <a:rPr lang="en-US" sz="3600" dirty="0"/>
              <a:t> aux </a:t>
            </a:r>
            <a:r>
              <a:rPr lang="en-US" sz="3600" dirty="0" err="1"/>
              <a:t>établissements</a:t>
            </a:r>
            <a:r>
              <a:rPr lang="en-US" sz="3600" dirty="0"/>
              <a:t> des </a:t>
            </a:r>
            <a:r>
              <a:rPr lang="en-US" sz="3600" dirty="0" err="1"/>
              <a:t>îles</a:t>
            </a:r>
            <a:r>
              <a:rPr lang="en-US" sz="3600" dirty="0"/>
              <a:t> </a:t>
            </a:r>
            <a:r>
              <a:rPr lang="en-US" sz="3600" dirty="0" err="1"/>
              <a:t>d’avoir</a:t>
            </a:r>
            <a:r>
              <a:rPr lang="en-US" sz="3600" dirty="0"/>
              <a:t> </a:t>
            </a:r>
            <a:r>
              <a:rPr lang="en-US" sz="3600" dirty="0" err="1"/>
              <a:t>accès</a:t>
            </a:r>
            <a:r>
              <a:rPr lang="en-US" sz="3600" dirty="0"/>
              <a:t> aux </a:t>
            </a:r>
            <a:r>
              <a:rPr lang="en-US" sz="3600" dirty="0" err="1"/>
              <a:t>partenariats</a:t>
            </a:r>
            <a:r>
              <a:rPr lang="en-US" sz="3600" dirty="0"/>
              <a:t> </a:t>
            </a:r>
            <a:r>
              <a:rPr lang="en-US" sz="3600" dirty="0" err="1"/>
              <a:t>noués</a:t>
            </a:r>
            <a:r>
              <a:rPr lang="en-US" sz="3600" dirty="0"/>
              <a:t> dans le cadre de </a:t>
            </a:r>
            <a:r>
              <a:rPr lang="en-US" sz="3600" dirty="0" err="1"/>
              <a:t>chaque</a:t>
            </a:r>
            <a:r>
              <a:rPr lang="en-US" sz="3600" dirty="0"/>
              <a:t> </a:t>
            </a:r>
            <a:r>
              <a:rPr lang="en-US" sz="3600" dirty="0" err="1"/>
              <a:t>bassin</a:t>
            </a:r>
            <a:r>
              <a:rPr lang="en-US" sz="3600" dirty="0"/>
              <a:t>, </a:t>
            </a:r>
          </a:p>
          <a:p>
            <a:r>
              <a:rPr lang="en-US" sz="3600" dirty="0" err="1"/>
              <a:t>Ouvrir</a:t>
            </a:r>
            <a:r>
              <a:rPr lang="en-US" sz="3600" dirty="0"/>
              <a:t> au </a:t>
            </a:r>
            <a:r>
              <a:rPr lang="en-US" sz="3600" dirty="0" err="1"/>
              <a:t>privé</a:t>
            </a:r>
            <a:r>
              <a:rPr lang="en-US" sz="3600" dirty="0"/>
              <a:t>.</a:t>
            </a:r>
            <a:endParaRPr lang="fr-FR" sz="3600" dirty="0"/>
          </a:p>
          <a:p>
            <a:pPr marL="0" indent="0">
              <a:buFont typeface="Arial" pitchFamily="34" charset="0"/>
              <a:buNone/>
              <a:defRPr/>
            </a:pPr>
            <a:endParaRPr lang="fr-FR" dirty="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xmlns="" id="{2419405E-61AA-A97C-AEE6-D909DA9A2449}"/>
              </a:ext>
            </a:extLst>
          </p:cNvPr>
          <p:cNvSpPr txBox="1">
            <a:spLocks/>
          </p:cNvSpPr>
          <p:nvPr/>
        </p:nvSpPr>
        <p:spPr>
          <a:xfrm>
            <a:off x="3886200" y="39795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FF0000"/>
                </a:solidFill>
              </a:rPr>
              <a:t>Les </a:t>
            </a:r>
            <a:r>
              <a:rPr lang="en-US" dirty="0" err="1">
                <a:solidFill>
                  <a:srgbClr val="FF0000"/>
                </a:solidFill>
              </a:rPr>
              <a:t>avantages</a:t>
            </a:r>
            <a:r>
              <a:rPr lang="en-US" dirty="0">
                <a:solidFill>
                  <a:srgbClr val="FF0000"/>
                </a:solidFill>
              </a:rPr>
              <a:t> de </a:t>
            </a:r>
            <a:r>
              <a:rPr lang="en-US" dirty="0" err="1">
                <a:solidFill>
                  <a:srgbClr val="FF0000"/>
                </a:solidFill>
              </a:rPr>
              <a:t>cette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organisation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02516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66" b="-666"/>
            </a:stretch>
          </a:blipFill>
        </p:spPr>
      </p:sp>
      <p:grpSp>
        <p:nvGrpSpPr>
          <p:cNvPr id="8" name="Group 3">
            <a:extLst>
              <a:ext uri="{FF2B5EF4-FFF2-40B4-BE49-F238E27FC236}">
                <a16:creationId xmlns:a16="http://schemas.microsoft.com/office/drawing/2014/main" xmlns="" id="{E34C57D4-75AC-74F2-DDF8-967B05A691F9}"/>
              </a:ext>
            </a:extLst>
          </p:cNvPr>
          <p:cNvGrpSpPr/>
          <p:nvPr/>
        </p:nvGrpSpPr>
        <p:grpSpPr>
          <a:xfrm>
            <a:off x="1371600" y="2276332"/>
            <a:ext cx="4973403" cy="5856475"/>
            <a:chOff x="0" y="0"/>
            <a:chExt cx="9946805" cy="11712950"/>
          </a:xfrm>
        </p:grpSpPr>
        <p:pic>
          <p:nvPicPr>
            <p:cNvPr id="9" name="Picture 4">
              <a:extLst>
                <a:ext uri="{FF2B5EF4-FFF2-40B4-BE49-F238E27FC236}">
                  <a16:creationId xmlns:a16="http://schemas.microsoft.com/office/drawing/2014/main" xmlns="" id="{3DDFE36B-0B70-A979-789D-A28759D6C3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2382" b="2382"/>
            <a:stretch>
              <a:fillRect/>
            </a:stretch>
          </p:blipFill>
          <p:spPr>
            <a:xfrm>
              <a:off x="0" y="0"/>
              <a:ext cx="9946805" cy="11712950"/>
            </a:xfrm>
            <a:prstGeom prst="rect">
              <a:avLst/>
            </a:prstGeom>
          </p:spPr>
        </p:pic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BDAC6ADE-F18B-F9B2-74EF-49C1D9D698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63493" cy="10409140"/>
          </a:xfrm>
          <a:prstGeom prst="rect">
            <a:avLst/>
          </a:prstGeom>
        </p:spPr>
      </p:pic>
      <p:sp>
        <p:nvSpPr>
          <p:cNvPr id="11" name="TextBox 11">
            <a:extLst>
              <a:ext uri="{FF2B5EF4-FFF2-40B4-BE49-F238E27FC236}">
                <a16:creationId xmlns:a16="http://schemas.microsoft.com/office/drawing/2014/main" xmlns="" id="{06A1DC70-798D-A588-94F0-9B39035A5140}"/>
              </a:ext>
            </a:extLst>
          </p:cNvPr>
          <p:cNvSpPr txBox="1"/>
          <p:nvPr/>
        </p:nvSpPr>
        <p:spPr>
          <a:xfrm>
            <a:off x="9814221" y="3136366"/>
            <a:ext cx="5044316" cy="1423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76"/>
              </a:lnSpc>
            </a:pPr>
            <a:r>
              <a:rPr lang="en-US" sz="3372" b="1" dirty="0">
                <a:solidFill>
                  <a:srgbClr val="F62525"/>
                </a:solidFill>
                <a:latin typeface="Poppins Heavy"/>
                <a:ea typeface="Poppins Heavy"/>
                <a:cs typeface="Poppins Heavy"/>
                <a:sym typeface="Poppins Heavy"/>
              </a:rPr>
              <a:t>ORGANISATION DU PREMIER DEGRÉ EN POLYNÉSIE FRANÇAISE</a:t>
            </a: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xmlns="" id="{C108E990-0C31-0DE5-FDF0-698FFF201BA1}"/>
              </a:ext>
            </a:extLst>
          </p:cNvPr>
          <p:cNvSpPr txBox="1"/>
          <p:nvPr/>
        </p:nvSpPr>
        <p:spPr>
          <a:xfrm>
            <a:off x="5181600" y="1043039"/>
            <a:ext cx="12623908" cy="9143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94"/>
              </a:lnSpc>
              <a:spcBef>
                <a:spcPct val="0"/>
              </a:spcBef>
            </a:pPr>
            <a:r>
              <a:rPr lang="en-US" sz="3600" dirty="0">
                <a:solidFill>
                  <a:srgbClr val="FF0000"/>
                </a:solidFill>
                <a:latin typeface="Poppins"/>
                <a:ea typeface="Poppins"/>
                <a:cs typeface="Poppins"/>
                <a:sym typeface="Poppins"/>
              </a:rPr>
              <a:t>Direction Générale de </a:t>
            </a:r>
            <a:r>
              <a:rPr lang="en-US" sz="3600" dirty="0" err="1">
                <a:solidFill>
                  <a:srgbClr val="FF0000"/>
                </a:solidFill>
                <a:latin typeface="Poppins"/>
                <a:ea typeface="Poppins"/>
                <a:cs typeface="Poppins"/>
                <a:sym typeface="Poppins"/>
              </a:rPr>
              <a:t>l’enseignement</a:t>
            </a:r>
            <a:r>
              <a:rPr lang="en-US" sz="3600" dirty="0">
                <a:solidFill>
                  <a:srgbClr val="FF0000"/>
                </a:solidFill>
                <a:latin typeface="Poppins"/>
                <a:ea typeface="Poppins"/>
                <a:cs typeface="Poppins"/>
                <a:sym typeface="Poppins"/>
              </a:rPr>
              <a:t> et de  </a:t>
            </a:r>
            <a:r>
              <a:rPr lang="en-US" sz="3600" dirty="0" err="1">
                <a:solidFill>
                  <a:srgbClr val="FF0000"/>
                </a:solidFill>
                <a:latin typeface="Poppins"/>
                <a:ea typeface="Poppins"/>
                <a:cs typeface="Poppins"/>
                <a:sym typeface="Poppins"/>
              </a:rPr>
              <a:t>l'Éducation</a:t>
            </a:r>
            <a:r>
              <a:rPr lang="en-US" sz="3600" dirty="0">
                <a:solidFill>
                  <a:srgbClr val="FF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  <a:p>
            <a:pPr algn="ctr">
              <a:lnSpc>
                <a:spcPts val="2194"/>
              </a:lnSpc>
              <a:spcBef>
                <a:spcPct val="0"/>
              </a:spcBef>
            </a:pPr>
            <a:endParaRPr lang="en-US" sz="3600" dirty="0">
              <a:solidFill>
                <a:srgbClr val="FF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2194"/>
              </a:lnSpc>
              <a:spcBef>
                <a:spcPct val="0"/>
              </a:spcBef>
            </a:pPr>
            <a:r>
              <a:rPr lang="en-US" sz="3600" dirty="0">
                <a:solidFill>
                  <a:srgbClr val="FF0000"/>
                </a:solidFill>
                <a:latin typeface="Poppins"/>
                <a:ea typeface="Poppins"/>
                <a:cs typeface="Poppins"/>
                <a:sym typeface="Poppins"/>
              </a:rPr>
              <a:t>de </a:t>
            </a:r>
            <a:r>
              <a:rPr lang="en-US" sz="3600" dirty="0" err="1">
                <a:solidFill>
                  <a:srgbClr val="FF0000"/>
                </a:solidFill>
                <a:latin typeface="Poppins"/>
                <a:ea typeface="Poppins"/>
                <a:cs typeface="Poppins"/>
                <a:sym typeface="Poppins"/>
              </a:rPr>
              <a:t>Polynésie</a:t>
            </a:r>
            <a:r>
              <a:rPr lang="en-US" sz="3600" dirty="0">
                <a:solidFill>
                  <a:srgbClr val="FF0000"/>
                </a:solidFill>
                <a:latin typeface="Poppins"/>
                <a:ea typeface="Poppins"/>
                <a:cs typeface="Poppins"/>
                <a:sym typeface="Poppins"/>
              </a:rPr>
              <a:t> française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79E6AC0-B833-7E63-056C-E6B17EF94EF6}"/>
              </a:ext>
            </a:extLst>
          </p:cNvPr>
          <p:cNvSpPr txBox="1"/>
          <p:nvPr/>
        </p:nvSpPr>
        <p:spPr>
          <a:xfrm>
            <a:off x="7823308" y="5182399"/>
            <a:ext cx="12344400" cy="2904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37"/>
              </a:lnSpc>
              <a:spcBef>
                <a:spcPct val="0"/>
              </a:spcBef>
            </a:pPr>
            <a:r>
              <a:rPr lang="en-US" sz="2000" dirty="0">
                <a:solidFill>
                  <a:schemeClr val="bg1"/>
                </a:solidFill>
                <a:latin typeface="Poppins Light"/>
                <a:ea typeface="Poppins Light"/>
                <a:cs typeface="Poppins Light"/>
                <a:sym typeface="Poppins Light"/>
              </a:rPr>
              <a:t>12 </a:t>
            </a:r>
            <a:r>
              <a:rPr lang="en-US" sz="2000" dirty="0" err="1">
                <a:solidFill>
                  <a:schemeClr val="bg1"/>
                </a:solidFill>
                <a:latin typeface="Poppins Light"/>
                <a:ea typeface="Poppins Light"/>
                <a:cs typeface="Poppins Light"/>
                <a:sym typeface="Poppins Light"/>
              </a:rPr>
              <a:t>circonscriptions</a:t>
            </a:r>
            <a:r>
              <a:rPr lang="en-US" sz="2000" dirty="0">
                <a:solidFill>
                  <a:schemeClr val="bg1"/>
                </a:solidFill>
                <a:latin typeface="Poppins Light"/>
                <a:ea typeface="Poppins Light"/>
                <a:cs typeface="Poppins Light"/>
                <a:sym typeface="Poppins Light"/>
              </a:rPr>
              <a:t>, IEN, CPAIEN, </a:t>
            </a:r>
            <a:r>
              <a:rPr lang="en-US" sz="2000" dirty="0" err="1">
                <a:solidFill>
                  <a:schemeClr val="bg1"/>
                </a:solidFill>
                <a:latin typeface="Poppins Light"/>
                <a:ea typeface="Poppins Light"/>
                <a:cs typeface="Poppins Light"/>
                <a:sym typeface="Poppins Light"/>
              </a:rPr>
              <a:t>enseignants</a:t>
            </a:r>
            <a:r>
              <a:rPr lang="en-US" sz="2000" dirty="0">
                <a:solidFill>
                  <a:schemeClr val="bg1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Poppins Light"/>
                <a:ea typeface="Poppins Light"/>
                <a:cs typeface="Poppins Light"/>
                <a:sym typeface="Poppins Light"/>
              </a:rPr>
              <a:t>référents</a:t>
            </a:r>
            <a:r>
              <a:rPr lang="en-US" sz="2000" dirty="0">
                <a:solidFill>
                  <a:schemeClr val="bg1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Poppins Light"/>
                <a:ea typeface="Poppins Light"/>
                <a:cs typeface="Poppins Light"/>
                <a:sym typeface="Poppins Light"/>
              </a:rPr>
              <a:t>Langues</a:t>
            </a:r>
            <a:r>
              <a:rPr lang="en-US" sz="2000" dirty="0">
                <a:solidFill>
                  <a:schemeClr val="bg1"/>
                </a:solidFill>
                <a:latin typeface="Poppins Light"/>
                <a:ea typeface="Poppins Light"/>
                <a:cs typeface="Poppins Light"/>
                <a:sym typeface="Poppins Light"/>
              </a:rPr>
              <a:t>, ERUN</a:t>
            </a:r>
            <a:r>
              <a:rPr lang="en-US" sz="2800" dirty="0">
                <a:solidFill>
                  <a:schemeClr val="bg1"/>
                </a:solidFill>
                <a:latin typeface="Poppins Light"/>
                <a:ea typeface="Poppins Light"/>
                <a:cs typeface="Poppins Light"/>
                <a:sym typeface="Poppins Light"/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7"/>
          <p:cNvSpPr/>
          <p:nvPr/>
        </p:nvSpPr>
        <p:spPr>
          <a:xfrm>
            <a:off x="1520849" y="9686471"/>
            <a:ext cx="3146921" cy="0"/>
          </a:xfrm>
          <a:prstGeom prst="line">
            <a:avLst/>
          </a:prstGeom>
          <a:ln w="28575" cap="rnd">
            <a:solidFill>
              <a:srgbClr val="FFC3C3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0" name="Group 10"/>
          <p:cNvGrpSpPr/>
          <p:nvPr/>
        </p:nvGrpSpPr>
        <p:grpSpPr>
          <a:xfrm>
            <a:off x="9547945" y="4526110"/>
            <a:ext cx="1520534" cy="1520534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62525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9547945" y="1838152"/>
            <a:ext cx="1520534" cy="1520534"/>
            <a:chOff x="0" y="0"/>
            <a:chExt cx="6350000" cy="63500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62525"/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9547945" y="7214068"/>
            <a:ext cx="1520534" cy="1520534"/>
            <a:chOff x="0" y="0"/>
            <a:chExt cx="6350000" cy="63500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62525"/>
            </a:solidFill>
          </p:spPr>
        </p:sp>
      </p:grpSp>
      <p:sp>
        <p:nvSpPr>
          <p:cNvPr id="16" name="AutoShape 16"/>
          <p:cNvSpPr/>
          <p:nvPr/>
        </p:nvSpPr>
        <p:spPr>
          <a:xfrm>
            <a:off x="1409700" y="4514711"/>
            <a:ext cx="2101215" cy="0"/>
          </a:xfrm>
          <a:prstGeom prst="line">
            <a:avLst/>
          </a:prstGeom>
          <a:ln w="76200" cap="rnd">
            <a:solidFill>
              <a:srgbClr val="F62525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7" name="TextBox 17"/>
          <p:cNvSpPr txBox="1"/>
          <p:nvPr/>
        </p:nvSpPr>
        <p:spPr>
          <a:xfrm>
            <a:off x="1409701" y="1742996"/>
            <a:ext cx="6787592" cy="25585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617"/>
              </a:lnSpc>
            </a:pPr>
            <a:r>
              <a:rPr lang="en-US" sz="6822" b="1">
                <a:solidFill>
                  <a:srgbClr val="F62525"/>
                </a:solidFill>
                <a:latin typeface="Poppins Heavy"/>
                <a:ea typeface="Poppins Heavy"/>
                <a:cs typeface="Poppins Heavy"/>
                <a:sym typeface="Poppins Heavy"/>
              </a:rPr>
              <a:t>STRUCTURE GÉNÉRALE DU PREMIER DEGRÉ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409701" y="5683050"/>
            <a:ext cx="6787592" cy="2022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222"/>
              </a:lnSpc>
            </a:pPr>
            <a:r>
              <a:rPr lang="en-US" sz="230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L'organisation du premier degré en Polynésie française repose sur une structure claire et hiérarchisée, permettant un pilotage efficace de l'enseignement sur l'ensemble du territoire.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547945" y="1998902"/>
            <a:ext cx="1520534" cy="951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36"/>
              </a:lnSpc>
            </a:pPr>
            <a:r>
              <a:rPr lang="en-US" sz="5669" b="1">
                <a:solidFill>
                  <a:srgbClr val="FFFFFF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01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9547945" y="4686860"/>
            <a:ext cx="1520534" cy="951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36"/>
              </a:lnSpc>
            </a:pPr>
            <a:r>
              <a:rPr lang="en-US" sz="5669" b="1">
                <a:solidFill>
                  <a:srgbClr val="FFFFFF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02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547945" y="7374818"/>
            <a:ext cx="1520534" cy="951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36"/>
              </a:lnSpc>
            </a:pPr>
            <a:r>
              <a:rPr lang="en-US" sz="5669" b="1">
                <a:solidFill>
                  <a:srgbClr val="FFFFFF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03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1501942" y="1962259"/>
            <a:ext cx="5376359" cy="15608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93"/>
              </a:lnSpc>
            </a:pPr>
            <a:r>
              <a:rPr lang="en-US" sz="221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12 circonscriptions au total, chacune dirigée par 1 IEN (Inspecteur de l'Éducation Nationale) responsable du pilotage local.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1501942" y="4650218"/>
            <a:ext cx="5376359" cy="15608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93"/>
              </a:lnSpc>
            </a:pPr>
            <a:r>
              <a:rPr lang="en-US" sz="221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3 CPAIEN assurent un appui pédagogique transversal et accompagnent les équipes enseignantes dans leurs pratiques.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1501942" y="7338176"/>
            <a:ext cx="5376359" cy="19583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93"/>
              </a:lnSpc>
            </a:pPr>
            <a:r>
              <a:rPr lang="en-US" sz="221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1 référent langues et 1 ERUN (Enseignant Référent aux Usages du Numérique) apportent un soutien spécialisé à toutes les circonscriptions.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xmlns="" id="{1E7812B7-9FAA-318A-C0DA-44B6CADA8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63493" cy="1040914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1062</Words>
  <Application>Microsoft Office PowerPoint</Application>
  <PresentationFormat>Personnalisé</PresentationFormat>
  <Paragraphs>201</Paragraphs>
  <Slides>17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31" baseType="lpstr">
      <vt:lpstr>Montserrat</vt:lpstr>
      <vt:lpstr>Poppins Heavy</vt:lpstr>
      <vt:lpstr>TT Hoves Bold</vt:lpstr>
      <vt:lpstr>TT Hoves</vt:lpstr>
      <vt:lpstr>Poppins Light</vt:lpstr>
      <vt:lpstr>ＭＳ 明朝</vt:lpstr>
      <vt:lpstr>Arial</vt:lpstr>
      <vt:lpstr>Wingdings</vt:lpstr>
      <vt:lpstr>Calibri</vt:lpstr>
      <vt:lpstr>Times New Roman</vt:lpstr>
      <vt:lpstr>Poppins</vt:lpstr>
      <vt:lpstr>Poppins Ultra-Bold</vt:lpstr>
      <vt:lpstr>Poppins Semi-Bold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4“micro bassins “ autonomes pour une mutualisation des informations au bénéfice de tous les élèves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Les grands enjeux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Réunion d'accueil – Écoles Polynésie française</dc:title>
  <dc:creator>sophie.neyret</dc:creator>
  <cp:lastModifiedBy>sophie.neyret</cp:lastModifiedBy>
  <cp:revision>12</cp:revision>
  <dcterms:created xsi:type="dcterms:W3CDTF">2006-08-16T00:00:00Z</dcterms:created>
  <dcterms:modified xsi:type="dcterms:W3CDTF">2026-07-29T00:43:07Z</dcterms:modified>
  <dc:identifier>DAHJ_OwxLls</dc:identifier>
</cp:coreProperties>
</file>