
<file path=[Content_Types].xml><?xml version="1.0" encoding="utf-8"?>
<Types xmlns="http://schemas.openxmlformats.org/package/2006/content-types">
  <Default Extension="docx" ContentType="application/vnd.openxmlformats-officedocument.wordprocessingml.document"/>
  <Default Extension="emf" ContentType="image/x-emf"/>
  <Default Extension="jpeg" ContentType="image/jpeg"/>
  <Default Extension="jpg" ContentType="image/jpeg"/>
  <Default Extension="png" ContentType="image/png"/>
  <Default Extension="rels" ContentType="application/vnd.openxmlformats-package.relationships+xml"/>
  <Default Extension="xlsm" ContentType="application/vnd.ms-excel.sheet.macroEnabled.12"/>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7.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72" r:id="rId1"/>
  </p:sldMasterIdLst>
  <p:notesMasterIdLst>
    <p:notesMasterId r:id="rId41"/>
  </p:notesMasterIdLst>
  <p:sldIdLst>
    <p:sldId id="256" r:id="rId2"/>
    <p:sldId id="541" r:id="rId3"/>
    <p:sldId id="813" r:id="rId4"/>
    <p:sldId id="720" r:id="rId5"/>
    <p:sldId id="795" r:id="rId6"/>
    <p:sldId id="679" r:id="rId7"/>
    <p:sldId id="497" r:id="rId8"/>
    <p:sldId id="698" r:id="rId9"/>
    <p:sldId id="721" r:id="rId10"/>
    <p:sldId id="793" r:id="rId11"/>
    <p:sldId id="796" r:id="rId12"/>
    <p:sldId id="803" r:id="rId13"/>
    <p:sldId id="551" r:id="rId14"/>
    <p:sldId id="648" r:id="rId15"/>
    <p:sldId id="685" r:id="rId16"/>
    <p:sldId id="470" r:id="rId17"/>
    <p:sldId id="468" r:id="rId18"/>
    <p:sldId id="701" r:id="rId19"/>
    <p:sldId id="547" r:id="rId20"/>
    <p:sldId id="370" r:id="rId21"/>
    <p:sldId id="674" r:id="rId22"/>
    <p:sldId id="628" r:id="rId23"/>
    <p:sldId id="601" r:id="rId24"/>
    <p:sldId id="626" r:id="rId25"/>
    <p:sldId id="713" r:id="rId26"/>
    <p:sldId id="743" r:id="rId27"/>
    <p:sldId id="791" r:id="rId28"/>
    <p:sldId id="812" r:id="rId29"/>
    <p:sldId id="710" r:id="rId30"/>
    <p:sldId id="374" r:id="rId31"/>
    <p:sldId id="661" r:id="rId32"/>
    <p:sldId id="792" r:id="rId33"/>
    <p:sldId id="465" r:id="rId34"/>
    <p:sldId id="302" r:id="rId35"/>
    <p:sldId id="538" r:id="rId36"/>
    <p:sldId id="583" r:id="rId37"/>
    <p:sldId id="704" r:id="rId38"/>
    <p:sldId id="550" r:id="rId39"/>
    <p:sldId id="264" r:id="rId40"/>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505E3EF-67EA-436B-97B2-0124C06EBD24}" styleName="Style moyen 4 - Accentuation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7167"/>
    <p:restoredTop sz="77184"/>
  </p:normalViewPr>
  <p:slideViewPr>
    <p:cSldViewPr snapToGrid="0" snapToObjects="1">
      <p:cViewPr varScale="1">
        <p:scale>
          <a:sx n="89" d="100"/>
          <a:sy n="89" d="100"/>
        </p:scale>
        <p:origin x="168" y="208"/>
      </p:cViewPr>
      <p:guideLst>
        <p:guide orient="horz" pos="2160"/>
        <p:guide pos="384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0" Type="http://schemas.openxmlformats.org/officeDocument/2006/relationships/slide" Target="slides/slide19.xml"/><Relationship Id="rId41"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3" Type="http://schemas.openxmlformats.org/officeDocument/2006/relationships/package" Target="../embeddings/Feuille_de_calcul_Microsoft_Excel_prenant_en_charge_les_macros.xlsm"/><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Feuille_de_calcul_Microsoft_Excel_prenant_en_charge_les_macros5.xlsm"/><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tx>
            <c:strRef>
              <c:f>Feuil1!$B$1</c:f>
              <c:strCache>
                <c:ptCount val="1"/>
                <c:pt idx="0">
                  <c:v>compétence déclarée dans une langue polynésienne</c:v>
                </c:pt>
              </c:strCache>
            </c:strRef>
          </c:tx>
          <c:spPr>
            <a:pattFill prst="narHorz">
              <a:fgClr>
                <a:schemeClr val="accent2"/>
              </a:fgClr>
              <a:bgClr>
                <a:schemeClr val="accent2">
                  <a:lumMod val="20000"/>
                  <a:lumOff val="80000"/>
                </a:schemeClr>
              </a:bgClr>
            </a:pattFill>
            <a:ln>
              <a:noFill/>
            </a:ln>
            <a:effectLst>
              <a:innerShdw blurRad="114300">
                <a:schemeClr val="accent2"/>
              </a:innerShdw>
            </a:effectLst>
          </c:spPr>
          <c:invertIfNegative val="0"/>
          <c:trendline>
            <c:spPr>
              <a:ln w="19050" cap="rnd">
                <a:solidFill>
                  <a:schemeClr val="accent2"/>
                </a:solidFill>
              </a:ln>
              <a:effectLst/>
            </c:spPr>
            <c:trendlineType val="linear"/>
            <c:dispRSqr val="0"/>
            <c:dispEq val="0"/>
          </c:trendline>
          <c:cat>
            <c:strRef>
              <c:f>Feuil1!$A$2:$A$8</c:f>
              <c:strCache>
                <c:ptCount val="7"/>
                <c:pt idx="0">
                  <c:v>80 et plus</c:v>
                </c:pt>
                <c:pt idx="1">
                  <c:v>70-79</c:v>
                </c:pt>
                <c:pt idx="2">
                  <c:v>60-69</c:v>
                </c:pt>
                <c:pt idx="3">
                  <c:v>50-59</c:v>
                </c:pt>
                <c:pt idx="4">
                  <c:v>40-49</c:v>
                </c:pt>
                <c:pt idx="5">
                  <c:v>30-39</c:v>
                </c:pt>
                <c:pt idx="6">
                  <c:v>20-29</c:v>
                </c:pt>
              </c:strCache>
            </c:strRef>
          </c:cat>
          <c:val>
            <c:numRef>
              <c:f>Feuil1!$B$2:$B$8</c:f>
              <c:numCache>
                <c:formatCode>0%</c:formatCode>
                <c:ptCount val="7"/>
                <c:pt idx="0">
                  <c:v>0.68</c:v>
                </c:pt>
                <c:pt idx="1">
                  <c:v>0.71</c:v>
                </c:pt>
                <c:pt idx="2">
                  <c:v>0.74</c:v>
                </c:pt>
                <c:pt idx="3">
                  <c:v>0.74</c:v>
                </c:pt>
                <c:pt idx="4">
                  <c:v>0.71</c:v>
                </c:pt>
                <c:pt idx="5">
                  <c:v>0.68</c:v>
                </c:pt>
                <c:pt idx="6">
                  <c:v>0.68</c:v>
                </c:pt>
              </c:numCache>
            </c:numRef>
          </c:val>
          <c:extLst>
            <c:ext xmlns:c16="http://schemas.microsoft.com/office/drawing/2014/chart" uri="{C3380CC4-5D6E-409C-BE32-E72D297353CC}">
              <c16:uniqueId val="{00000001-5F7A-3548-862D-DBBDA19F2172}"/>
            </c:ext>
          </c:extLst>
        </c:ser>
        <c:ser>
          <c:idx val="1"/>
          <c:order val="1"/>
          <c:tx>
            <c:strRef>
              <c:f>Feuil1!$C$1</c:f>
              <c:strCache>
                <c:ptCount val="1"/>
                <c:pt idx="0">
                  <c:v>Pratique déclarée d'une langue polynésienne à la maison</c:v>
                </c:pt>
              </c:strCache>
            </c:strRef>
          </c:tx>
          <c:spPr>
            <a:pattFill prst="narHorz">
              <a:fgClr>
                <a:schemeClr val="accent4"/>
              </a:fgClr>
              <a:bgClr>
                <a:schemeClr val="accent4">
                  <a:lumMod val="20000"/>
                  <a:lumOff val="80000"/>
                </a:schemeClr>
              </a:bgClr>
            </a:pattFill>
            <a:ln>
              <a:noFill/>
            </a:ln>
            <a:effectLst>
              <a:innerShdw blurRad="114300">
                <a:schemeClr val="accent4"/>
              </a:innerShdw>
            </a:effectLst>
          </c:spPr>
          <c:invertIfNegative val="0"/>
          <c:trendline>
            <c:spPr>
              <a:ln w="19050" cap="rnd">
                <a:solidFill>
                  <a:schemeClr val="accent4"/>
                </a:solidFill>
              </a:ln>
              <a:effectLst/>
            </c:spPr>
            <c:trendlineType val="linear"/>
            <c:dispRSqr val="0"/>
            <c:dispEq val="0"/>
          </c:trendline>
          <c:cat>
            <c:strRef>
              <c:f>Feuil1!$A$2:$A$8</c:f>
              <c:strCache>
                <c:ptCount val="7"/>
                <c:pt idx="0">
                  <c:v>80 et plus</c:v>
                </c:pt>
                <c:pt idx="1">
                  <c:v>70-79</c:v>
                </c:pt>
                <c:pt idx="2">
                  <c:v>60-69</c:v>
                </c:pt>
                <c:pt idx="3">
                  <c:v>50-59</c:v>
                </c:pt>
                <c:pt idx="4">
                  <c:v>40-49</c:v>
                </c:pt>
                <c:pt idx="5">
                  <c:v>30-39</c:v>
                </c:pt>
                <c:pt idx="6">
                  <c:v>20-29</c:v>
                </c:pt>
              </c:strCache>
            </c:strRef>
          </c:cat>
          <c:val>
            <c:numRef>
              <c:f>Feuil1!$C$2:$C$8</c:f>
              <c:numCache>
                <c:formatCode>0%</c:formatCode>
                <c:ptCount val="7"/>
                <c:pt idx="0">
                  <c:v>0.44</c:v>
                </c:pt>
                <c:pt idx="1">
                  <c:v>0.45</c:v>
                </c:pt>
                <c:pt idx="2">
                  <c:v>0.4</c:v>
                </c:pt>
                <c:pt idx="3">
                  <c:v>0.35</c:v>
                </c:pt>
                <c:pt idx="4">
                  <c:v>0.27</c:v>
                </c:pt>
                <c:pt idx="5">
                  <c:v>0.18</c:v>
                </c:pt>
                <c:pt idx="6">
                  <c:v>0.15</c:v>
                </c:pt>
              </c:numCache>
            </c:numRef>
          </c:val>
          <c:extLst>
            <c:ext xmlns:c16="http://schemas.microsoft.com/office/drawing/2014/chart" uri="{C3380CC4-5D6E-409C-BE32-E72D297353CC}">
              <c16:uniqueId val="{00000003-5F7A-3548-862D-DBBDA19F2172}"/>
            </c:ext>
          </c:extLst>
        </c:ser>
        <c:dLbls>
          <c:showLegendKey val="0"/>
          <c:showVal val="0"/>
          <c:showCatName val="0"/>
          <c:showSerName val="0"/>
          <c:showPercent val="0"/>
          <c:showBubbleSize val="0"/>
        </c:dLbls>
        <c:gapWidth val="164"/>
        <c:overlap val="-22"/>
        <c:axId val="-615058912"/>
        <c:axId val="-615056784"/>
      </c:barChart>
      <c:catAx>
        <c:axId val="-615058912"/>
        <c:scaling>
          <c:orientation val="minMax"/>
        </c:scaling>
        <c:delete val="0"/>
        <c:axPos val="b"/>
        <c:title>
          <c:tx>
            <c:rich>
              <a:bodyPr rot="0" spcFirstLastPara="1" vertOverflow="ellipsis" vert="horz" wrap="square" anchor="ctr" anchorCtr="1"/>
              <a:lstStyle/>
              <a:p>
                <a:pPr>
                  <a:defRPr sz="1197" b="1" i="0" u="none" strike="noStrike" kern="1200" baseline="0">
                    <a:solidFill>
                      <a:schemeClr val="tx1">
                        <a:lumMod val="65000"/>
                        <a:lumOff val="35000"/>
                      </a:schemeClr>
                    </a:solidFill>
                    <a:latin typeface="+mn-lt"/>
                    <a:ea typeface="+mn-ea"/>
                    <a:cs typeface="+mn-cs"/>
                  </a:defRPr>
                </a:pPr>
                <a:r>
                  <a:rPr lang="en-US"/>
                  <a:t>groupe d’âge</a:t>
                </a:r>
              </a:p>
            </c:rich>
          </c:tx>
          <c:overlay val="0"/>
          <c:spPr>
            <a:noFill/>
            <a:ln>
              <a:noFill/>
            </a:ln>
            <a:effectLst/>
          </c:spPr>
          <c:txPr>
            <a:bodyPr rot="0" spcFirstLastPara="1" vertOverflow="ellipsis" vert="horz" wrap="square" anchor="ctr" anchorCtr="1"/>
            <a:lstStyle/>
            <a:p>
              <a:pPr>
                <a:defRPr sz="1197" b="1" i="0" u="none" strike="noStrike" kern="1200" baseline="0">
                  <a:solidFill>
                    <a:schemeClr val="tx1">
                      <a:lumMod val="65000"/>
                      <a:lumOff val="35000"/>
                    </a:schemeClr>
                  </a:solidFill>
                  <a:latin typeface="+mn-lt"/>
                  <a:ea typeface="+mn-ea"/>
                  <a:cs typeface="+mn-cs"/>
                </a:defRPr>
              </a:pPr>
              <a:endParaRPr lang="fr-PF"/>
            </a:p>
          </c:txPr>
        </c:title>
        <c:numFmt formatCode="General" sourceLinked="1"/>
        <c:majorTickMark val="none"/>
        <c:minorTickMark val="none"/>
        <c:tickLblPos val="nextTo"/>
        <c:spPr>
          <a:noFill/>
          <a:ln w="19050" cap="flat" cmpd="sng" algn="ctr">
            <a:solidFill>
              <a:schemeClr val="tx1">
                <a:lumMod val="25000"/>
                <a:lumOff val="7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fr-PF"/>
          </a:p>
        </c:txPr>
        <c:crossAx val="-615056784"/>
        <c:crosses val="autoZero"/>
        <c:auto val="1"/>
        <c:lblAlgn val="ctr"/>
        <c:lblOffset val="100"/>
        <c:noMultiLvlLbl val="0"/>
      </c:catAx>
      <c:valAx>
        <c:axId val="-615056784"/>
        <c:scaling>
          <c:orientation val="minMax"/>
        </c:scaling>
        <c:delete val="0"/>
        <c:axPos val="l"/>
        <c:title>
          <c:tx>
            <c:rich>
              <a:bodyPr rot="-5400000" spcFirstLastPara="1" vertOverflow="ellipsis" vert="horz" wrap="square" anchor="ctr" anchorCtr="1"/>
              <a:lstStyle/>
              <a:p>
                <a:pPr>
                  <a:defRPr sz="1197" b="1" i="0" u="none" strike="noStrike" kern="1200" baseline="0">
                    <a:solidFill>
                      <a:schemeClr val="tx1">
                        <a:lumMod val="65000"/>
                        <a:lumOff val="35000"/>
                      </a:schemeClr>
                    </a:solidFill>
                    <a:latin typeface="+mn-lt"/>
                    <a:ea typeface="+mn-ea"/>
                    <a:cs typeface="+mn-cs"/>
                  </a:defRPr>
                </a:pPr>
                <a:r>
                  <a:rPr lang="en-US"/>
                  <a:t>proportion du groupe d’âge</a:t>
                </a:r>
              </a:p>
            </c:rich>
          </c:tx>
          <c:overlay val="0"/>
          <c:spPr>
            <a:noFill/>
            <a:ln>
              <a:noFill/>
            </a:ln>
            <a:effectLst/>
          </c:spPr>
          <c:txPr>
            <a:bodyPr rot="-5400000" spcFirstLastPara="1" vertOverflow="ellipsis" vert="horz" wrap="square" anchor="ctr" anchorCtr="1"/>
            <a:lstStyle/>
            <a:p>
              <a:pPr>
                <a:defRPr sz="1197" b="1" i="0" u="none" strike="noStrike" kern="1200" baseline="0">
                  <a:solidFill>
                    <a:schemeClr val="tx1">
                      <a:lumMod val="65000"/>
                      <a:lumOff val="35000"/>
                    </a:schemeClr>
                  </a:solidFill>
                  <a:latin typeface="+mn-lt"/>
                  <a:ea typeface="+mn-ea"/>
                  <a:cs typeface="+mn-cs"/>
                </a:defRPr>
              </a:pPr>
              <a:endParaRPr lang="fr-PF"/>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fr-PF"/>
          </a:p>
        </c:txPr>
        <c:crossAx val="-615058912"/>
        <c:crosses val="autoZero"/>
        <c:crossBetween val="between"/>
      </c:valAx>
      <c:spPr>
        <a:noFill/>
        <a:ln>
          <a:noFill/>
        </a:ln>
        <a:effectLst/>
      </c:spPr>
    </c:plotArea>
    <c:legend>
      <c:legendPos val="t"/>
      <c:legendEntry>
        <c:idx val="2"/>
        <c:delete val="1"/>
      </c:legendEntry>
      <c:legendEntry>
        <c:idx val="3"/>
        <c:delete val="1"/>
      </c:legendEntry>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fr-PF"/>
        </a:p>
      </c:txPr>
    </c:legend>
    <c:plotVisOnly val="1"/>
    <c:dispBlanksAs val="gap"/>
    <c:showDLblsOverMax val="0"/>
  </c:chart>
  <c:spPr>
    <a:noFill/>
    <a:ln>
      <a:noFill/>
    </a:ln>
    <a:effectLst/>
  </c:spPr>
  <c:txPr>
    <a:bodyPr/>
    <a:lstStyle/>
    <a:p>
      <a:pPr>
        <a:defRPr/>
      </a:pPr>
      <a:endParaRPr lang="fr-PF"/>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Feuil1!$B$1</c:f>
              <c:strCache>
                <c:ptCount val="1"/>
                <c:pt idx="0">
                  <c:v>français</c:v>
                </c:pt>
              </c:strCache>
            </c:strRef>
          </c:tx>
          <c:spPr>
            <a:pattFill prst="narHorz">
              <a:fgClr>
                <a:schemeClr val="accent1"/>
              </a:fgClr>
              <a:bgClr>
                <a:schemeClr val="accent1">
                  <a:lumMod val="20000"/>
                  <a:lumOff val="80000"/>
                </a:schemeClr>
              </a:bgClr>
            </a:pattFill>
            <a:ln>
              <a:noFill/>
            </a:ln>
            <a:effectLst>
              <a:innerShdw blurRad="114300">
                <a:schemeClr val="accent1"/>
              </a:innerShdw>
            </a:effectLst>
          </c:spPr>
          <c:invertIfNegative val="0"/>
          <c:cat>
            <c:strRef>
              <c:f>Feuil1!$A$2:$A$6</c:f>
              <c:strCache>
                <c:ptCount val="5"/>
                <c:pt idx="0">
                  <c:v>IDV</c:v>
                </c:pt>
                <c:pt idx="1">
                  <c:v>ISV</c:v>
                </c:pt>
                <c:pt idx="2">
                  <c:v>Marquises</c:v>
                </c:pt>
                <c:pt idx="3">
                  <c:v>Australes</c:v>
                </c:pt>
                <c:pt idx="4">
                  <c:v>Tuamotu-Gambier</c:v>
                </c:pt>
              </c:strCache>
            </c:strRef>
          </c:cat>
          <c:val>
            <c:numRef>
              <c:f>Feuil1!$B$2:$B$6</c:f>
              <c:numCache>
                <c:formatCode>0%</c:formatCode>
                <c:ptCount val="5"/>
                <c:pt idx="0">
                  <c:v>0.8</c:v>
                </c:pt>
                <c:pt idx="1">
                  <c:v>0.59</c:v>
                </c:pt>
                <c:pt idx="2">
                  <c:v>0.3</c:v>
                </c:pt>
                <c:pt idx="3">
                  <c:v>0.43</c:v>
                </c:pt>
                <c:pt idx="4">
                  <c:v>0.63</c:v>
                </c:pt>
              </c:numCache>
            </c:numRef>
          </c:val>
          <c:extLst>
            <c:ext xmlns:c16="http://schemas.microsoft.com/office/drawing/2014/chart" uri="{C3380CC4-5D6E-409C-BE32-E72D297353CC}">
              <c16:uniqueId val="{00000001-5F7A-3548-862D-DBBDA19F2172}"/>
            </c:ext>
          </c:extLst>
        </c:ser>
        <c:ser>
          <c:idx val="1"/>
          <c:order val="1"/>
          <c:tx>
            <c:strRef>
              <c:f>Feuil1!$C$1</c:f>
              <c:strCache>
                <c:ptCount val="1"/>
                <c:pt idx="0">
                  <c:v>langue polynésienne</c:v>
                </c:pt>
              </c:strCache>
            </c:strRef>
          </c:tx>
          <c:spPr>
            <a:pattFill prst="narHorz">
              <a:fgClr>
                <a:schemeClr val="accent2"/>
              </a:fgClr>
              <a:bgClr>
                <a:schemeClr val="accent2">
                  <a:lumMod val="20000"/>
                  <a:lumOff val="80000"/>
                </a:schemeClr>
              </a:bgClr>
            </a:pattFill>
            <a:ln>
              <a:noFill/>
            </a:ln>
            <a:effectLst>
              <a:innerShdw blurRad="114300">
                <a:schemeClr val="accent2"/>
              </a:innerShdw>
            </a:effectLst>
          </c:spPr>
          <c:invertIfNegative val="0"/>
          <c:cat>
            <c:strRef>
              <c:f>Feuil1!$A$2:$A$6</c:f>
              <c:strCache>
                <c:ptCount val="5"/>
                <c:pt idx="0">
                  <c:v>IDV</c:v>
                </c:pt>
                <c:pt idx="1">
                  <c:v>ISV</c:v>
                </c:pt>
                <c:pt idx="2">
                  <c:v>Marquises</c:v>
                </c:pt>
                <c:pt idx="3">
                  <c:v>Australes</c:v>
                </c:pt>
                <c:pt idx="4">
                  <c:v>Tuamotu-Gambier</c:v>
                </c:pt>
              </c:strCache>
            </c:strRef>
          </c:cat>
          <c:val>
            <c:numRef>
              <c:f>Feuil1!$C$2:$C$6</c:f>
              <c:numCache>
                <c:formatCode>0%</c:formatCode>
                <c:ptCount val="5"/>
                <c:pt idx="0">
                  <c:v>0.19</c:v>
                </c:pt>
                <c:pt idx="1">
                  <c:v>0.4</c:v>
                </c:pt>
                <c:pt idx="2">
                  <c:v>0.69</c:v>
                </c:pt>
                <c:pt idx="3">
                  <c:v>0.56999999999999995</c:v>
                </c:pt>
                <c:pt idx="4">
                  <c:v>0.36</c:v>
                </c:pt>
              </c:numCache>
            </c:numRef>
          </c:val>
          <c:extLst>
            <c:ext xmlns:c16="http://schemas.microsoft.com/office/drawing/2014/chart" uri="{C3380CC4-5D6E-409C-BE32-E72D297353CC}">
              <c16:uniqueId val="{00000003-5F7A-3548-862D-DBBDA19F2172}"/>
            </c:ext>
          </c:extLst>
        </c:ser>
        <c:dLbls>
          <c:showLegendKey val="0"/>
          <c:showVal val="0"/>
          <c:showCatName val="0"/>
          <c:showSerName val="0"/>
          <c:showPercent val="0"/>
          <c:showBubbleSize val="0"/>
        </c:dLbls>
        <c:gapWidth val="75"/>
        <c:overlap val="-25"/>
        <c:axId val="-615058912"/>
        <c:axId val="-615056784"/>
      </c:barChart>
      <c:catAx>
        <c:axId val="-615058912"/>
        <c:scaling>
          <c:orientation val="minMax"/>
        </c:scaling>
        <c:delete val="0"/>
        <c:axPos val="b"/>
        <c:numFmt formatCode="General" sourceLinked="1"/>
        <c:majorTickMark val="none"/>
        <c:minorTickMark val="none"/>
        <c:tickLblPos val="nextTo"/>
        <c:spPr>
          <a:noFill/>
          <a:ln w="19050" cap="flat" cmpd="sng" algn="ctr">
            <a:solidFill>
              <a:schemeClr val="tx1">
                <a:lumMod val="25000"/>
                <a:lumOff val="7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fr-PF"/>
          </a:p>
        </c:txPr>
        <c:crossAx val="-615056784"/>
        <c:crosses val="autoZero"/>
        <c:auto val="1"/>
        <c:lblAlgn val="ctr"/>
        <c:lblOffset val="100"/>
        <c:noMultiLvlLbl val="0"/>
      </c:catAx>
      <c:valAx>
        <c:axId val="-615056784"/>
        <c:scaling>
          <c:orientation val="minMax"/>
        </c:scaling>
        <c:delete val="0"/>
        <c:axPos val="l"/>
        <c:majorGridlines>
          <c:spPr>
            <a:ln>
              <a:solidFill>
                <a:schemeClr val="tx1">
                  <a:lumMod val="15000"/>
                  <a:lumOff val="85000"/>
                </a:schemeClr>
              </a:solidFill>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fr-PF"/>
          </a:p>
        </c:txPr>
        <c:crossAx val="-61505891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fr-PF"/>
        </a:p>
      </c:txPr>
    </c:legend>
    <c:plotVisOnly val="1"/>
    <c:dispBlanksAs val="gap"/>
    <c:showDLblsOverMax val="0"/>
  </c:chart>
  <c:spPr>
    <a:noFill/>
    <a:ln>
      <a:noFill/>
    </a:ln>
    <a:effectLst/>
  </c:spPr>
  <c:txPr>
    <a:bodyPr/>
    <a:lstStyle/>
    <a:p>
      <a:pPr>
        <a:defRPr/>
      </a:pPr>
      <a:endParaRPr lang="fr-PF"/>
    </a:p>
  </c:txPr>
  <c:externalData r:id="rId3">
    <c:autoUpdate val="0"/>
  </c:externalData>
</c:chartSpace>
</file>

<file path=ppt/charts/colors1.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3">
  <cs:axisTitle>
    <cs:lnRef idx="0"/>
    <cs:fillRef idx="0"/>
    <cs:effectRef idx="0"/>
    <cs:fontRef idx="minor">
      <a:schemeClr val="tx1">
        <a:lumMod val="65000"/>
        <a:lumOff val="35000"/>
      </a:schemeClr>
    </cs:fontRef>
    <cs:defRPr sz="1197" b="1" kern="1200"/>
  </cs:axisTitle>
  <cs:categoryAxis>
    <cs:lnRef idx="0"/>
    <cs:fillRef idx="0"/>
    <cs:effectRef idx="0"/>
    <cs:fontRef idx="minor">
      <a:schemeClr val="tx1">
        <a:lumMod val="65000"/>
        <a:lumOff val="35000"/>
      </a:schemeClr>
    </cs:fontRef>
    <cs:spPr>
      <a:ln w="19050"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styleClr val="auto"/>
    </cs:effectRef>
    <cs:fontRef idx="minor">
      <a:schemeClr val="dk1"/>
    </cs:fontRef>
    <cs:spPr>
      <a:pattFill prst="narHorz">
        <a:fgClr>
          <a:schemeClr val="phClr"/>
        </a:fgClr>
        <a:bgClr>
          <a:schemeClr val="phClr">
            <a:lumMod val="20000"/>
            <a:lumOff val="80000"/>
          </a:schemeClr>
        </a:bgClr>
      </a:pattFill>
      <a:effectLst>
        <a:innerShdw blurRad="114300">
          <a:schemeClr val="phClr"/>
        </a:innerShdw>
      </a:effectLst>
    </cs:spPr>
  </cs:dataPoint>
  <cs:dataPoint3D>
    <cs:lnRef idx="0"/>
    <cs:fillRef idx="0">
      <cs:styleClr val="auto"/>
    </cs:fillRef>
    <cs:effectRef idx="0"/>
    <cs:fontRef idx="minor">
      <a:schemeClr val="dk1"/>
    </cs:fontRef>
    <cs:spPr>
      <a:pattFill prst="narHorz">
        <a:fgClr>
          <a:schemeClr val="phClr"/>
        </a:fgClr>
        <a:bgClr>
          <a:schemeClr val="phClr">
            <a:lumMod val="20000"/>
            <a:lumOff val="80000"/>
          </a:schemeClr>
        </a:bgClr>
      </a:pattFill>
      <a:effectLst>
        <a:innerShdw blurRad="114300">
          <a:schemeClr val="phClr"/>
        </a:innerShdw>
      </a:effectLst>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round/>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a:solidFill>
          <a:schemeClr val="tx1">
            <a:lumMod val="15000"/>
            <a:lumOff val="85000"/>
          </a:schemeClr>
        </a:solidFill>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35000"/>
            <a:lumOff val="65000"/>
          </a:schemeClr>
        </a:solidFill>
        <a:round/>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50000"/>
        <a:lumOff val="50000"/>
      </a:schemeClr>
    </cs:fontRef>
    <cs:defRPr sz="2200" b="1" kern="1200" cap="all" spc="15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03">
  <cs:axisTitle>
    <cs:lnRef idx="0"/>
    <cs:fillRef idx="0"/>
    <cs:effectRef idx="0"/>
    <cs:fontRef idx="minor">
      <a:schemeClr val="tx1">
        <a:lumMod val="65000"/>
        <a:lumOff val="35000"/>
      </a:schemeClr>
    </cs:fontRef>
    <cs:defRPr sz="1197" b="1" kern="1200"/>
  </cs:axisTitle>
  <cs:categoryAxis>
    <cs:lnRef idx="0"/>
    <cs:fillRef idx="0"/>
    <cs:effectRef idx="0"/>
    <cs:fontRef idx="minor">
      <a:schemeClr val="tx1">
        <a:lumMod val="65000"/>
        <a:lumOff val="35000"/>
      </a:schemeClr>
    </cs:fontRef>
    <cs:spPr>
      <a:ln w="19050"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styleClr val="auto"/>
    </cs:effectRef>
    <cs:fontRef idx="minor">
      <a:schemeClr val="dk1"/>
    </cs:fontRef>
    <cs:spPr>
      <a:pattFill prst="narHorz">
        <a:fgClr>
          <a:schemeClr val="phClr"/>
        </a:fgClr>
        <a:bgClr>
          <a:schemeClr val="phClr">
            <a:lumMod val="20000"/>
            <a:lumOff val="80000"/>
          </a:schemeClr>
        </a:bgClr>
      </a:pattFill>
      <a:effectLst>
        <a:innerShdw blurRad="114300">
          <a:schemeClr val="phClr"/>
        </a:innerShdw>
      </a:effectLst>
    </cs:spPr>
  </cs:dataPoint>
  <cs:dataPoint3D>
    <cs:lnRef idx="0"/>
    <cs:fillRef idx="0">
      <cs:styleClr val="auto"/>
    </cs:fillRef>
    <cs:effectRef idx="0"/>
    <cs:fontRef idx="minor">
      <a:schemeClr val="dk1"/>
    </cs:fontRef>
    <cs:spPr>
      <a:pattFill prst="narHorz">
        <a:fgClr>
          <a:schemeClr val="phClr"/>
        </a:fgClr>
        <a:bgClr>
          <a:schemeClr val="phClr">
            <a:lumMod val="20000"/>
            <a:lumOff val="80000"/>
          </a:schemeClr>
        </a:bgClr>
      </a:pattFill>
      <a:effectLst>
        <a:innerShdw blurRad="114300">
          <a:schemeClr val="phClr"/>
        </a:innerShdw>
      </a:effectLst>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round/>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a:solidFill>
          <a:schemeClr val="tx1">
            <a:lumMod val="15000"/>
            <a:lumOff val="85000"/>
          </a:schemeClr>
        </a:solidFill>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35000"/>
            <a:lumOff val="65000"/>
          </a:schemeClr>
        </a:solidFill>
        <a:round/>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50000"/>
        <a:lumOff val="50000"/>
      </a:schemeClr>
    </cs:fontRef>
    <cs:defRPr sz="2200" b="1" kern="1200" cap="all" spc="15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E43DB64-490F-C644-8033-54B415022061}" type="doc">
      <dgm:prSet loTypeId="urn:microsoft.com/office/officeart/2005/8/layout/process1" loCatId="process" qsTypeId="urn:microsoft.com/office/officeart/2005/8/quickstyle/simple4" qsCatId="simple" csTypeId="urn:microsoft.com/office/officeart/2005/8/colors/accent1_2" csCatId="accent1" phldr="1"/>
      <dgm:spPr/>
      <dgm:t>
        <a:bodyPr/>
        <a:lstStyle/>
        <a:p>
          <a:endParaRPr lang="fr-FR"/>
        </a:p>
      </dgm:t>
    </dgm:pt>
    <dgm:pt modelId="{164D0CEB-9987-304D-A91E-1E4AEB5B0DE2}">
      <dgm:prSet/>
      <dgm:spPr/>
      <dgm:t>
        <a:bodyPr/>
        <a:lstStyle/>
        <a:p>
          <a:pPr rtl="0"/>
          <a:r>
            <a:rPr lang="fr-FR" dirty="0"/>
            <a:t>valorisation du bilinguisme</a:t>
          </a:r>
        </a:p>
      </dgm:t>
    </dgm:pt>
    <dgm:pt modelId="{43156D95-5CE1-F34B-985B-F7B3B350A20B}" type="parTrans" cxnId="{ECF6B9BF-206D-B74B-827F-E56143B99663}">
      <dgm:prSet/>
      <dgm:spPr/>
      <dgm:t>
        <a:bodyPr/>
        <a:lstStyle/>
        <a:p>
          <a:endParaRPr lang="fr-FR"/>
        </a:p>
      </dgm:t>
    </dgm:pt>
    <dgm:pt modelId="{2FECE3E7-00D5-8944-A038-4B997E6129A4}" type="sibTrans" cxnId="{ECF6B9BF-206D-B74B-827F-E56143B99663}">
      <dgm:prSet/>
      <dgm:spPr/>
      <dgm:t>
        <a:bodyPr/>
        <a:lstStyle/>
        <a:p>
          <a:endParaRPr lang="fr-FR"/>
        </a:p>
      </dgm:t>
    </dgm:pt>
    <dgm:pt modelId="{2B5384A9-94C6-A64A-A36C-D5C7CD9C1827}">
      <dgm:prSet/>
      <dgm:spPr/>
      <dgm:t>
        <a:bodyPr/>
        <a:lstStyle/>
        <a:p>
          <a:pPr rtl="0"/>
          <a:r>
            <a:rPr lang="fr-FR" dirty="0"/>
            <a:t>développement des compétences métalinguistiques</a:t>
          </a:r>
        </a:p>
      </dgm:t>
    </dgm:pt>
    <dgm:pt modelId="{C572763E-9300-C444-8C4B-3D7A9E0F5936}" type="parTrans" cxnId="{769A3393-42CF-744E-9E86-3F91CDF25258}">
      <dgm:prSet/>
      <dgm:spPr/>
      <dgm:t>
        <a:bodyPr/>
        <a:lstStyle/>
        <a:p>
          <a:endParaRPr lang="fr-FR"/>
        </a:p>
      </dgm:t>
    </dgm:pt>
    <dgm:pt modelId="{221E78A1-320B-D945-9E6D-6565557D230C}" type="sibTrans" cxnId="{769A3393-42CF-744E-9E86-3F91CDF25258}">
      <dgm:prSet/>
      <dgm:spPr/>
      <dgm:t>
        <a:bodyPr/>
        <a:lstStyle/>
        <a:p>
          <a:endParaRPr lang="fr-FR"/>
        </a:p>
      </dgm:t>
    </dgm:pt>
    <dgm:pt modelId="{B22189A9-FA07-4846-B9FD-0459B4C210A3}">
      <dgm:prSet/>
      <dgm:spPr/>
      <dgm:t>
        <a:bodyPr/>
        <a:lstStyle/>
        <a:p>
          <a:pPr rtl="0"/>
          <a:r>
            <a:rPr lang="fr-FR" dirty="0"/>
            <a:t>effets positifs sur la </a:t>
          </a:r>
          <a:r>
            <a:rPr lang="fr-FR" dirty="0" err="1"/>
            <a:t>littéracie</a:t>
          </a:r>
          <a:endParaRPr lang="fr-FR" dirty="0"/>
        </a:p>
      </dgm:t>
    </dgm:pt>
    <dgm:pt modelId="{B211851A-C49D-6B49-9C47-E451B71B6E7E}" type="parTrans" cxnId="{1A96B769-9A1D-4949-80D1-08AAC977A553}">
      <dgm:prSet/>
      <dgm:spPr/>
      <dgm:t>
        <a:bodyPr/>
        <a:lstStyle/>
        <a:p>
          <a:endParaRPr lang="fr-FR"/>
        </a:p>
      </dgm:t>
    </dgm:pt>
    <dgm:pt modelId="{0CBC13C1-ACF7-5840-A5FB-D6908557A1F5}" type="sibTrans" cxnId="{1A96B769-9A1D-4949-80D1-08AAC977A553}">
      <dgm:prSet/>
      <dgm:spPr/>
      <dgm:t>
        <a:bodyPr/>
        <a:lstStyle/>
        <a:p>
          <a:endParaRPr lang="fr-FR"/>
        </a:p>
      </dgm:t>
    </dgm:pt>
    <dgm:pt modelId="{3B044447-B765-5240-8835-46B6DC194AF4}" type="pres">
      <dgm:prSet presAssocID="{3E43DB64-490F-C644-8033-54B415022061}" presName="Name0" presStyleCnt="0">
        <dgm:presLayoutVars>
          <dgm:dir/>
          <dgm:resizeHandles val="exact"/>
        </dgm:presLayoutVars>
      </dgm:prSet>
      <dgm:spPr/>
    </dgm:pt>
    <dgm:pt modelId="{BE65B72C-4E7F-7248-B900-95E3B37CE974}" type="pres">
      <dgm:prSet presAssocID="{164D0CEB-9987-304D-A91E-1E4AEB5B0DE2}" presName="node" presStyleLbl="node1" presStyleIdx="0" presStyleCnt="3">
        <dgm:presLayoutVars>
          <dgm:bulletEnabled val="1"/>
        </dgm:presLayoutVars>
      </dgm:prSet>
      <dgm:spPr/>
    </dgm:pt>
    <dgm:pt modelId="{5647FF82-5113-2040-9470-61CE5BAB140A}" type="pres">
      <dgm:prSet presAssocID="{2FECE3E7-00D5-8944-A038-4B997E6129A4}" presName="sibTrans" presStyleLbl="sibTrans2D1" presStyleIdx="0" presStyleCnt="2"/>
      <dgm:spPr/>
    </dgm:pt>
    <dgm:pt modelId="{8BA4D696-B55A-C34F-9A26-1611EC56FFC9}" type="pres">
      <dgm:prSet presAssocID="{2FECE3E7-00D5-8944-A038-4B997E6129A4}" presName="connectorText" presStyleLbl="sibTrans2D1" presStyleIdx="0" presStyleCnt="2"/>
      <dgm:spPr/>
    </dgm:pt>
    <dgm:pt modelId="{11EE1D70-E52E-684A-AB37-A392A32DA485}" type="pres">
      <dgm:prSet presAssocID="{2B5384A9-94C6-A64A-A36C-D5C7CD9C1827}" presName="node" presStyleLbl="node1" presStyleIdx="1" presStyleCnt="3">
        <dgm:presLayoutVars>
          <dgm:bulletEnabled val="1"/>
        </dgm:presLayoutVars>
      </dgm:prSet>
      <dgm:spPr/>
    </dgm:pt>
    <dgm:pt modelId="{5C7905E4-0290-EE48-A873-E246D66798AC}" type="pres">
      <dgm:prSet presAssocID="{221E78A1-320B-D945-9E6D-6565557D230C}" presName="sibTrans" presStyleLbl="sibTrans2D1" presStyleIdx="1" presStyleCnt="2"/>
      <dgm:spPr/>
    </dgm:pt>
    <dgm:pt modelId="{35277CA7-550C-C840-BD78-91007F1290C6}" type="pres">
      <dgm:prSet presAssocID="{221E78A1-320B-D945-9E6D-6565557D230C}" presName="connectorText" presStyleLbl="sibTrans2D1" presStyleIdx="1" presStyleCnt="2"/>
      <dgm:spPr/>
    </dgm:pt>
    <dgm:pt modelId="{E8C0F0BC-A651-EF42-B4B3-AA780E78126E}" type="pres">
      <dgm:prSet presAssocID="{B22189A9-FA07-4846-B9FD-0459B4C210A3}" presName="node" presStyleLbl="node1" presStyleIdx="2" presStyleCnt="3">
        <dgm:presLayoutVars>
          <dgm:bulletEnabled val="1"/>
        </dgm:presLayoutVars>
      </dgm:prSet>
      <dgm:spPr/>
    </dgm:pt>
  </dgm:ptLst>
  <dgm:cxnLst>
    <dgm:cxn modelId="{F2F0BA13-3747-7944-9B5A-3C4E66469190}" type="presOf" srcId="{B22189A9-FA07-4846-B9FD-0459B4C210A3}" destId="{E8C0F0BC-A651-EF42-B4B3-AA780E78126E}" srcOrd="0" destOrd="0" presId="urn:microsoft.com/office/officeart/2005/8/layout/process1"/>
    <dgm:cxn modelId="{2687F25A-D837-5D48-A5B5-EC99D6272A25}" type="presOf" srcId="{2FECE3E7-00D5-8944-A038-4B997E6129A4}" destId="{5647FF82-5113-2040-9470-61CE5BAB140A}" srcOrd="0" destOrd="0" presId="urn:microsoft.com/office/officeart/2005/8/layout/process1"/>
    <dgm:cxn modelId="{7C16A668-8A87-764D-80C4-2C0FB40A9009}" type="presOf" srcId="{2B5384A9-94C6-A64A-A36C-D5C7CD9C1827}" destId="{11EE1D70-E52E-684A-AB37-A392A32DA485}" srcOrd="0" destOrd="0" presId="urn:microsoft.com/office/officeart/2005/8/layout/process1"/>
    <dgm:cxn modelId="{1A96B769-9A1D-4949-80D1-08AAC977A553}" srcId="{3E43DB64-490F-C644-8033-54B415022061}" destId="{B22189A9-FA07-4846-B9FD-0459B4C210A3}" srcOrd="2" destOrd="0" parTransId="{B211851A-C49D-6B49-9C47-E451B71B6E7E}" sibTransId="{0CBC13C1-ACF7-5840-A5FB-D6908557A1F5}"/>
    <dgm:cxn modelId="{2C431F92-A1A7-8947-8CD1-03C49CBDFCE4}" type="presOf" srcId="{2FECE3E7-00D5-8944-A038-4B997E6129A4}" destId="{8BA4D696-B55A-C34F-9A26-1611EC56FFC9}" srcOrd="1" destOrd="0" presId="urn:microsoft.com/office/officeart/2005/8/layout/process1"/>
    <dgm:cxn modelId="{769A3393-42CF-744E-9E86-3F91CDF25258}" srcId="{3E43DB64-490F-C644-8033-54B415022061}" destId="{2B5384A9-94C6-A64A-A36C-D5C7CD9C1827}" srcOrd="1" destOrd="0" parTransId="{C572763E-9300-C444-8C4B-3D7A9E0F5936}" sibTransId="{221E78A1-320B-D945-9E6D-6565557D230C}"/>
    <dgm:cxn modelId="{F9EACE95-F19E-994D-AD3B-C7BA3B1B9351}" type="presOf" srcId="{221E78A1-320B-D945-9E6D-6565557D230C}" destId="{5C7905E4-0290-EE48-A873-E246D66798AC}" srcOrd="0" destOrd="0" presId="urn:microsoft.com/office/officeart/2005/8/layout/process1"/>
    <dgm:cxn modelId="{A961B6B4-21D1-B24F-ABF8-9F0953A83E7A}" type="presOf" srcId="{164D0CEB-9987-304D-A91E-1E4AEB5B0DE2}" destId="{BE65B72C-4E7F-7248-B900-95E3B37CE974}" srcOrd="0" destOrd="0" presId="urn:microsoft.com/office/officeart/2005/8/layout/process1"/>
    <dgm:cxn modelId="{ECF6B9BF-206D-B74B-827F-E56143B99663}" srcId="{3E43DB64-490F-C644-8033-54B415022061}" destId="{164D0CEB-9987-304D-A91E-1E4AEB5B0DE2}" srcOrd="0" destOrd="0" parTransId="{43156D95-5CE1-F34B-985B-F7B3B350A20B}" sibTransId="{2FECE3E7-00D5-8944-A038-4B997E6129A4}"/>
    <dgm:cxn modelId="{344D28F2-35ED-7A44-B2CE-868048BAAF8E}" type="presOf" srcId="{3E43DB64-490F-C644-8033-54B415022061}" destId="{3B044447-B765-5240-8835-46B6DC194AF4}" srcOrd="0" destOrd="0" presId="urn:microsoft.com/office/officeart/2005/8/layout/process1"/>
    <dgm:cxn modelId="{AF094FFE-32F6-C04D-947A-3F35AEF9BC21}" type="presOf" srcId="{221E78A1-320B-D945-9E6D-6565557D230C}" destId="{35277CA7-550C-C840-BD78-91007F1290C6}" srcOrd="1" destOrd="0" presId="urn:microsoft.com/office/officeart/2005/8/layout/process1"/>
    <dgm:cxn modelId="{C8237A75-69F2-D14B-9F4E-40B8DF2C97F5}" type="presParOf" srcId="{3B044447-B765-5240-8835-46B6DC194AF4}" destId="{BE65B72C-4E7F-7248-B900-95E3B37CE974}" srcOrd="0" destOrd="0" presId="urn:microsoft.com/office/officeart/2005/8/layout/process1"/>
    <dgm:cxn modelId="{8D9C7647-9849-E74D-BAFF-E3604C143E13}" type="presParOf" srcId="{3B044447-B765-5240-8835-46B6DC194AF4}" destId="{5647FF82-5113-2040-9470-61CE5BAB140A}" srcOrd="1" destOrd="0" presId="urn:microsoft.com/office/officeart/2005/8/layout/process1"/>
    <dgm:cxn modelId="{334D7B75-5CC7-C640-ACE9-59FE8F0AE62F}" type="presParOf" srcId="{5647FF82-5113-2040-9470-61CE5BAB140A}" destId="{8BA4D696-B55A-C34F-9A26-1611EC56FFC9}" srcOrd="0" destOrd="0" presId="urn:microsoft.com/office/officeart/2005/8/layout/process1"/>
    <dgm:cxn modelId="{294AB416-4199-AB44-A17E-1BC907E3634C}" type="presParOf" srcId="{3B044447-B765-5240-8835-46B6DC194AF4}" destId="{11EE1D70-E52E-684A-AB37-A392A32DA485}" srcOrd="2" destOrd="0" presId="urn:microsoft.com/office/officeart/2005/8/layout/process1"/>
    <dgm:cxn modelId="{27AED3ED-9512-8B4E-A430-875B947097C0}" type="presParOf" srcId="{3B044447-B765-5240-8835-46B6DC194AF4}" destId="{5C7905E4-0290-EE48-A873-E246D66798AC}" srcOrd="3" destOrd="0" presId="urn:microsoft.com/office/officeart/2005/8/layout/process1"/>
    <dgm:cxn modelId="{0F07E043-87C9-2D49-A376-DEFE46D98C54}" type="presParOf" srcId="{5C7905E4-0290-EE48-A873-E246D66798AC}" destId="{35277CA7-550C-C840-BD78-91007F1290C6}" srcOrd="0" destOrd="0" presId="urn:microsoft.com/office/officeart/2005/8/layout/process1"/>
    <dgm:cxn modelId="{112C2C93-8C1D-494F-B9AE-528C9351DE5D}" type="presParOf" srcId="{3B044447-B765-5240-8835-46B6DC194AF4}" destId="{E8C0F0BC-A651-EF42-B4B3-AA780E78126E}" srcOrd="4"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E65B72C-4E7F-7248-B900-95E3B37CE974}">
      <dsp:nvSpPr>
        <dsp:cNvPr id="0" name=""/>
        <dsp:cNvSpPr/>
      </dsp:nvSpPr>
      <dsp:spPr>
        <a:xfrm>
          <a:off x="6407" y="27755"/>
          <a:ext cx="1915100" cy="1149060"/>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rtl="0">
            <a:lnSpc>
              <a:spcPct val="90000"/>
            </a:lnSpc>
            <a:spcBef>
              <a:spcPct val="0"/>
            </a:spcBef>
            <a:spcAft>
              <a:spcPct val="35000"/>
            </a:spcAft>
            <a:buNone/>
          </a:pPr>
          <a:r>
            <a:rPr lang="fr-FR" sz="1800" kern="1200" dirty="0"/>
            <a:t>valorisation du bilinguisme</a:t>
          </a:r>
        </a:p>
      </dsp:txBody>
      <dsp:txXfrm>
        <a:off x="40062" y="61410"/>
        <a:ext cx="1847790" cy="1081750"/>
      </dsp:txXfrm>
    </dsp:sp>
    <dsp:sp modelId="{5647FF82-5113-2040-9470-61CE5BAB140A}">
      <dsp:nvSpPr>
        <dsp:cNvPr id="0" name=""/>
        <dsp:cNvSpPr/>
      </dsp:nvSpPr>
      <dsp:spPr>
        <a:xfrm>
          <a:off x="2113018" y="364813"/>
          <a:ext cx="406001" cy="474944"/>
        </a:xfrm>
        <a:prstGeom prst="rightArrow">
          <a:avLst>
            <a:gd name="adj1" fmla="val 60000"/>
            <a:gd name="adj2" fmla="val 50000"/>
          </a:avLst>
        </a:prstGeom>
        <a:gradFill rotWithShape="0">
          <a:gsLst>
            <a:gs pos="0">
              <a:schemeClr val="accent1">
                <a:tint val="60000"/>
                <a:hueOff val="0"/>
                <a:satOff val="0"/>
                <a:lumOff val="0"/>
                <a:alphaOff val="0"/>
                <a:satMod val="103000"/>
                <a:lumMod val="102000"/>
                <a:tint val="94000"/>
              </a:schemeClr>
            </a:gs>
            <a:gs pos="50000">
              <a:schemeClr val="accent1">
                <a:tint val="60000"/>
                <a:hueOff val="0"/>
                <a:satOff val="0"/>
                <a:lumOff val="0"/>
                <a:alphaOff val="0"/>
                <a:satMod val="110000"/>
                <a:lumMod val="100000"/>
                <a:shade val="100000"/>
              </a:schemeClr>
            </a:gs>
            <a:gs pos="100000">
              <a:schemeClr val="accent1">
                <a:tint val="6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fr-FR" sz="1400" kern="1200"/>
        </a:p>
      </dsp:txBody>
      <dsp:txXfrm>
        <a:off x="2113018" y="459802"/>
        <a:ext cx="284201" cy="284966"/>
      </dsp:txXfrm>
    </dsp:sp>
    <dsp:sp modelId="{11EE1D70-E52E-684A-AB37-A392A32DA485}">
      <dsp:nvSpPr>
        <dsp:cNvPr id="0" name=""/>
        <dsp:cNvSpPr/>
      </dsp:nvSpPr>
      <dsp:spPr>
        <a:xfrm>
          <a:off x="2687548" y="27755"/>
          <a:ext cx="1915100" cy="1149060"/>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rtl="0">
            <a:lnSpc>
              <a:spcPct val="90000"/>
            </a:lnSpc>
            <a:spcBef>
              <a:spcPct val="0"/>
            </a:spcBef>
            <a:spcAft>
              <a:spcPct val="35000"/>
            </a:spcAft>
            <a:buNone/>
          </a:pPr>
          <a:r>
            <a:rPr lang="fr-FR" sz="1800" kern="1200" dirty="0"/>
            <a:t>développement des compétences métalinguistiques</a:t>
          </a:r>
        </a:p>
      </dsp:txBody>
      <dsp:txXfrm>
        <a:off x="2721203" y="61410"/>
        <a:ext cx="1847790" cy="1081750"/>
      </dsp:txXfrm>
    </dsp:sp>
    <dsp:sp modelId="{5C7905E4-0290-EE48-A873-E246D66798AC}">
      <dsp:nvSpPr>
        <dsp:cNvPr id="0" name=""/>
        <dsp:cNvSpPr/>
      </dsp:nvSpPr>
      <dsp:spPr>
        <a:xfrm>
          <a:off x="4794158" y="364813"/>
          <a:ext cx="406001" cy="474944"/>
        </a:xfrm>
        <a:prstGeom prst="rightArrow">
          <a:avLst>
            <a:gd name="adj1" fmla="val 60000"/>
            <a:gd name="adj2" fmla="val 50000"/>
          </a:avLst>
        </a:prstGeom>
        <a:gradFill rotWithShape="0">
          <a:gsLst>
            <a:gs pos="0">
              <a:schemeClr val="accent1">
                <a:tint val="60000"/>
                <a:hueOff val="0"/>
                <a:satOff val="0"/>
                <a:lumOff val="0"/>
                <a:alphaOff val="0"/>
                <a:satMod val="103000"/>
                <a:lumMod val="102000"/>
                <a:tint val="94000"/>
              </a:schemeClr>
            </a:gs>
            <a:gs pos="50000">
              <a:schemeClr val="accent1">
                <a:tint val="60000"/>
                <a:hueOff val="0"/>
                <a:satOff val="0"/>
                <a:lumOff val="0"/>
                <a:alphaOff val="0"/>
                <a:satMod val="110000"/>
                <a:lumMod val="100000"/>
                <a:shade val="100000"/>
              </a:schemeClr>
            </a:gs>
            <a:gs pos="100000">
              <a:schemeClr val="accent1">
                <a:tint val="6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fr-FR" sz="1400" kern="1200"/>
        </a:p>
      </dsp:txBody>
      <dsp:txXfrm>
        <a:off x="4794158" y="459802"/>
        <a:ext cx="284201" cy="284966"/>
      </dsp:txXfrm>
    </dsp:sp>
    <dsp:sp modelId="{E8C0F0BC-A651-EF42-B4B3-AA780E78126E}">
      <dsp:nvSpPr>
        <dsp:cNvPr id="0" name=""/>
        <dsp:cNvSpPr/>
      </dsp:nvSpPr>
      <dsp:spPr>
        <a:xfrm>
          <a:off x="5368689" y="27755"/>
          <a:ext cx="1915100" cy="1149060"/>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rtl="0">
            <a:lnSpc>
              <a:spcPct val="90000"/>
            </a:lnSpc>
            <a:spcBef>
              <a:spcPct val="0"/>
            </a:spcBef>
            <a:spcAft>
              <a:spcPct val="35000"/>
            </a:spcAft>
            <a:buNone/>
          </a:pPr>
          <a:r>
            <a:rPr lang="fr-FR" sz="1800" kern="1200" dirty="0"/>
            <a:t>effets positifs sur la </a:t>
          </a:r>
          <a:r>
            <a:rPr lang="fr-FR" sz="1800" kern="1200" dirty="0" err="1"/>
            <a:t>littéracie</a:t>
          </a:r>
          <a:endParaRPr lang="fr-FR" sz="1800" kern="1200" dirty="0"/>
        </a:p>
      </dsp:txBody>
      <dsp:txXfrm>
        <a:off x="5402344" y="61410"/>
        <a:ext cx="1847790" cy="1081750"/>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3038475" cy="46513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970338" y="0"/>
            <a:ext cx="3038475" cy="465138"/>
          </a:xfrm>
          <a:prstGeom prst="rect">
            <a:avLst/>
          </a:prstGeom>
        </p:spPr>
        <p:txBody>
          <a:bodyPr vert="horz" lIns="91440" tIns="45720" rIns="91440" bIns="45720" rtlCol="0"/>
          <a:lstStyle>
            <a:lvl1pPr algn="r">
              <a:defRPr sz="1200"/>
            </a:lvl1pPr>
          </a:lstStyle>
          <a:p>
            <a:fld id="{BD00C3E4-DFA5-794E-BE12-250CB461F53A}" type="datetimeFigureOut">
              <a:rPr lang="fr-FR" smtClean="0"/>
              <a:t>06/08/2024</a:t>
            </a:fld>
            <a:endParaRPr lang="fr-FR"/>
          </a:p>
        </p:txBody>
      </p:sp>
      <p:sp>
        <p:nvSpPr>
          <p:cNvPr id="4" name="Espace réservé de l'image des diapositives 3"/>
          <p:cNvSpPr>
            <a:spLocks noGrp="1" noRot="1" noChangeAspect="1"/>
          </p:cNvSpPr>
          <p:nvPr>
            <p:ph type="sldImg" idx="2"/>
          </p:nvPr>
        </p:nvSpPr>
        <p:spPr>
          <a:xfrm>
            <a:off x="406400" y="696913"/>
            <a:ext cx="6197600" cy="348615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701675" y="4416425"/>
            <a:ext cx="5607050" cy="4183063"/>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829675"/>
            <a:ext cx="3038475" cy="465138"/>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970338" y="8829675"/>
            <a:ext cx="3038475" cy="465138"/>
          </a:xfrm>
          <a:prstGeom prst="rect">
            <a:avLst/>
          </a:prstGeom>
        </p:spPr>
        <p:txBody>
          <a:bodyPr vert="horz" lIns="91440" tIns="45720" rIns="91440" bIns="45720" rtlCol="0" anchor="b"/>
          <a:lstStyle>
            <a:lvl1pPr algn="r">
              <a:defRPr sz="1200"/>
            </a:lvl1pPr>
          </a:lstStyle>
          <a:p>
            <a:fld id="{9EA1BA8C-D96D-4B41-B6E1-306DF98A7B64}" type="slidenum">
              <a:rPr lang="fr-FR" smtClean="0"/>
              <a:t>‹N°›</a:t>
            </a:fld>
            <a:endParaRPr lang="fr-FR"/>
          </a:p>
        </p:txBody>
      </p:sp>
    </p:spTree>
    <p:extLst>
      <p:ext uri="{BB962C8B-B14F-4D97-AF65-F5344CB8AC3E}">
        <p14:creationId xmlns:p14="http://schemas.microsoft.com/office/powerpoint/2010/main" val="3412715961"/>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Bienvenue</a:t>
            </a:r>
          </a:p>
          <a:p>
            <a:r>
              <a:rPr lang="fr-FR" dirty="0"/>
              <a:t>Une commande </a:t>
            </a:r>
            <a:r>
              <a:rPr lang="fr-FR" dirty="0" err="1"/>
              <a:t>ré-orientée</a:t>
            </a:r>
            <a:r>
              <a:rPr lang="fr-FR" dirty="0"/>
              <a:t> vers des questions de langues : je vous propose donc d’aborder cette question du contexte polynésien à travers le prisme de ma spécialité, la linguistique</a:t>
            </a:r>
          </a:p>
          <a:p>
            <a:r>
              <a:rPr lang="fr-FR" dirty="0"/>
              <a:t>La question du langage et des langues est à mon sens pertinente car vous avez vocation à transmettre des savoirs. Or les savoirs se transmettent essentiellement via le langage et il est utile que vous ayez une idée du contexte sociolinguistique dans lequel vous exercer vos fonctions. Quelle(s) langue(s) parlent vos élèves ? Le français, les langues polynésiennes, d’autres langues ? Quelle histoire nous racontent ces langues ? Sur le peuplement, sur la colonisation, sur la situation contemporaine ? Quelles représentations les élèves ont-ils de ces langues, et en particulier sur la langue principale d’enseignement, le français ? Et comment donc enseigner plus efficacement en évitant les stigmatisations inutiles, les malentendus ? En favorisant la connaissance objective et l’estime de soi.</a:t>
            </a:r>
          </a:p>
          <a:p>
            <a:endParaRPr lang="fr-FR" dirty="0"/>
          </a:p>
        </p:txBody>
      </p:sp>
      <p:sp>
        <p:nvSpPr>
          <p:cNvPr id="4" name="Espace réservé du numéro de diapositive 3"/>
          <p:cNvSpPr>
            <a:spLocks noGrp="1"/>
          </p:cNvSpPr>
          <p:nvPr>
            <p:ph type="sldNum" sz="quarter" idx="10"/>
          </p:nvPr>
        </p:nvSpPr>
        <p:spPr/>
        <p:txBody>
          <a:bodyPr/>
          <a:lstStyle/>
          <a:p>
            <a:fld id="{9EA1BA8C-D96D-4B41-B6E1-306DF98A7B64}" type="slidenum">
              <a:rPr lang="fr-FR" smtClean="0"/>
              <a:t>1</a:t>
            </a:fld>
            <a:endParaRPr lang="fr-FR"/>
          </a:p>
        </p:txBody>
      </p:sp>
    </p:spTree>
    <p:extLst>
      <p:ext uri="{BB962C8B-B14F-4D97-AF65-F5344CB8AC3E}">
        <p14:creationId xmlns:p14="http://schemas.microsoft.com/office/powerpoint/2010/main" val="10524674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PF" dirty="0"/>
          </a:p>
          <a:p>
            <a:r>
              <a:rPr lang="fr-PF" dirty="0"/>
              <a:t>3 mai 1860, séance d’ouverture de l’Assemblée législative des Etats du Protectorat </a:t>
            </a:r>
          </a:p>
          <a:p>
            <a:endParaRPr lang="fr-PF" dirty="0"/>
          </a:p>
          <a:p>
            <a:r>
              <a:rPr lang="fr-PF" dirty="0"/>
              <a:t>Cf. </a:t>
            </a:r>
            <a:r>
              <a:rPr lang="fr-FR" sz="1800" dirty="0">
                <a:effectLst/>
                <a:latin typeface="Garamond" panose="02020404030301010803" pitchFamily="18" charset="0"/>
                <a:ea typeface="Calibri" panose="020F0502020204030204" pitchFamily="34" charset="0"/>
                <a:cs typeface="Times New Roman" panose="02020603050405020304" pitchFamily="18" charset="0"/>
              </a:rPr>
              <a:t>Jules Ferry à la tribune du parlement en 1885 : </a:t>
            </a:r>
            <a:r>
              <a:rPr lang="fr-FR" sz="1800" i="0" dirty="0">
                <a:effectLst/>
                <a:latin typeface="Garamond" panose="02020404030301010803" pitchFamily="18" charset="0"/>
                <a:ea typeface="Calibri" panose="020F0502020204030204" pitchFamily="34" charset="0"/>
                <a:cs typeface="Times New Roman" panose="02020603050405020304" pitchFamily="18" charset="0"/>
              </a:rPr>
              <a:t>« Il faut dire ouvertement que les races supérieures ont un droit vis-à-vis des races inférieures. Je vous répète qu’il y a pour les races supérieures un droit, parce qu’il y a un devoir pour elles. Elles ont le devoir de civiliser les races inférieures. »</a:t>
            </a:r>
            <a:endParaRPr lang="fr-PF" dirty="0"/>
          </a:p>
        </p:txBody>
      </p:sp>
      <p:sp>
        <p:nvSpPr>
          <p:cNvPr id="4" name="Espace réservé du numéro de diapositive 3"/>
          <p:cNvSpPr>
            <a:spLocks noGrp="1"/>
          </p:cNvSpPr>
          <p:nvPr>
            <p:ph type="sldNum" sz="quarter" idx="5"/>
          </p:nvPr>
        </p:nvSpPr>
        <p:spPr/>
        <p:txBody>
          <a:bodyPr/>
          <a:lstStyle/>
          <a:p>
            <a:fld id="{9EA1BA8C-D96D-4B41-B6E1-306DF98A7B64}" type="slidenum">
              <a:rPr lang="fr-FR" smtClean="0"/>
              <a:t>15</a:t>
            </a:fld>
            <a:endParaRPr lang="fr-FR"/>
          </a:p>
        </p:txBody>
      </p:sp>
    </p:spTree>
    <p:extLst>
      <p:ext uri="{BB962C8B-B14F-4D97-AF65-F5344CB8AC3E}">
        <p14:creationId xmlns:p14="http://schemas.microsoft.com/office/powerpoint/2010/main" val="34762552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406400" y="696913"/>
            <a:ext cx="6197600" cy="3486150"/>
          </a:xfrm>
        </p:spPr>
      </p:sp>
      <p:sp>
        <p:nvSpPr>
          <p:cNvPr id="3" name="Espace réservé des commentaires 2"/>
          <p:cNvSpPr>
            <a:spLocks noGrp="1"/>
          </p:cNvSpPr>
          <p:nvPr>
            <p:ph type="body" idx="1"/>
          </p:nvPr>
        </p:nvSpPr>
        <p:spPr/>
        <p:txBody>
          <a:bodyPr/>
          <a:lstStyle/>
          <a:p>
            <a:r>
              <a:rPr lang="fr-FR" dirty="0"/>
              <a:t>écart entre l’injonction</a:t>
            </a:r>
            <a:r>
              <a:rPr lang="fr-FR" baseline="0" dirty="0"/>
              <a:t> de francisation et la réalité du terrain</a:t>
            </a:r>
            <a:endParaRPr lang="fr-FR" dirty="0"/>
          </a:p>
        </p:txBody>
      </p:sp>
      <p:sp>
        <p:nvSpPr>
          <p:cNvPr id="4" name="Espace réservé du numéro de diapositive 3"/>
          <p:cNvSpPr>
            <a:spLocks noGrp="1"/>
          </p:cNvSpPr>
          <p:nvPr>
            <p:ph type="sldNum" sz="quarter" idx="10"/>
          </p:nvPr>
        </p:nvSpPr>
        <p:spPr/>
        <p:txBody>
          <a:bodyPr/>
          <a:lstStyle/>
          <a:p>
            <a:fld id="{9EA1BA8C-D96D-4B41-B6E1-306DF98A7B64}" type="slidenum">
              <a:rPr lang="fr-FR" smtClean="0"/>
              <a:t>16</a:t>
            </a:fld>
            <a:endParaRPr lang="fr-FR"/>
          </a:p>
        </p:txBody>
      </p:sp>
    </p:spTree>
    <p:extLst>
      <p:ext uri="{BB962C8B-B14F-4D97-AF65-F5344CB8AC3E}">
        <p14:creationId xmlns:p14="http://schemas.microsoft.com/office/powerpoint/2010/main" val="21988951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fr-FR" sz="1200" kern="1200" dirty="0">
                <a:solidFill>
                  <a:schemeClr val="tx1"/>
                </a:solidFill>
                <a:effectLst/>
                <a:latin typeface="+mn-lt"/>
                <a:ea typeface="+mn-ea"/>
                <a:cs typeface="+mn-cs"/>
              </a:rPr>
              <a:t>implantation du CEP</a:t>
            </a:r>
            <a:r>
              <a:rPr lang="fr-FR" sz="1200" kern="1200" baseline="0" dirty="0">
                <a:solidFill>
                  <a:schemeClr val="tx1"/>
                </a:solidFill>
                <a:effectLst/>
                <a:latin typeface="+mn-lt"/>
                <a:ea typeface="+mn-ea"/>
                <a:cs typeface="+mn-cs"/>
              </a:rPr>
              <a:t> : 1963. E</a:t>
            </a:r>
            <a:r>
              <a:rPr lang="fr-FR" sz="1200" kern="1200" dirty="0">
                <a:solidFill>
                  <a:schemeClr val="tx1"/>
                </a:solidFill>
                <a:effectLst/>
                <a:latin typeface="+mn-lt"/>
                <a:ea typeface="+mn-ea"/>
                <a:cs typeface="+mn-cs"/>
              </a:rPr>
              <a:t>n 1968, le CEP employait 43% de la population active du territoire.</a:t>
            </a:r>
            <a:endParaRPr lang="fr-FR" dirty="0"/>
          </a:p>
        </p:txBody>
      </p:sp>
      <p:sp>
        <p:nvSpPr>
          <p:cNvPr id="4" name="Espace réservé du numéro de diapositive 3"/>
          <p:cNvSpPr>
            <a:spLocks noGrp="1"/>
          </p:cNvSpPr>
          <p:nvPr>
            <p:ph type="sldNum" sz="quarter" idx="10"/>
          </p:nvPr>
        </p:nvSpPr>
        <p:spPr/>
        <p:txBody>
          <a:bodyPr/>
          <a:lstStyle/>
          <a:p>
            <a:fld id="{9EA1BA8C-D96D-4B41-B6E1-306DF98A7B64}" type="slidenum">
              <a:rPr lang="fr-FR" smtClean="0"/>
              <a:t>19</a:t>
            </a:fld>
            <a:endParaRPr lang="fr-FR"/>
          </a:p>
        </p:txBody>
      </p:sp>
    </p:spTree>
    <p:extLst>
      <p:ext uri="{BB962C8B-B14F-4D97-AF65-F5344CB8AC3E}">
        <p14:creationId xmlns:p14="http://schemas.microsoft.com/office/powerpoint/2010/main" val="5231662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altLang="fr-FR" dirty="0"/>
              <a:t>Le tahitien a acquis le statut de langue </a:t>
            </a:r>
            <a:r>
              <a:rPr lang="fr-FR" altLang="fr-FR" dirty="0" err="1"/>
              <a:t>co</a:t>
            </a:r>
            <a:r>
              <a:rPr lang="fr-FR" altLang="fr-FR" dirty="0"/>
              <a:t>-officielle en 1980.</a:t>
            </a:r>
          </a:p>
          <a:p>
            <a:r>
              <a:rPr lang="fr-FR" altLang="fr-FR" dirty="0"/>
              <a:t>Il l’a perdu en 1992, à la suite de la modification de la Constitution : « </a:t>
            </a:r>
            <a:r>
              <a:rPr lang="fr-FR" altLang="fr-FR" sz="1200" dirty="0">
                <a:ea typeface="ＭＳ Ｐゴシック" charset="-128"/>
              </a:rPr>
              <a:t>Art. 2 - </a:t>
            </a:r>
            <a:r>
              <a:rPr lang="fr-FR" altLang="fr-FR" sz="1200" dirty="0">
                <a:solidFill>
                  <a:srgbClr val="000000"/>
                </a:solidFill>
                <a:ea typeface="ＭＳ Ｐゴシック" charset="-128"/>
              </a:rPr>
              <a:t>La langue de la République est le français. » </a:t>
            </a:r>
            <a:endParaRPr lang="fr-FR" altLang="fr-FR" dirty="0"/>
          </a:p>
        </p:txBody>
      </p:sp>
      <p:sp>
        <p:nvSpPr>
          <p:cNvPr id="4" name="Espace réservé du numéro de diapositive 3"/>
          <p:cNvSpPr>
            <a:spLocks noGrp="1"/>
          </p:cNvSpPr>
          <p:nvPr>
            <p:ph type="sldNum" sz="quarter" idx="10"/>
          </p:nvPr>
        </p:nvSpPr>
        <p:spPr/>
        <p:txBody>
          <a:bodyPr/>
          <a:lstStyle/>
          <a:p>
            <a:fld id="{9EA1BA8C-D96D-4B41-B6E1-306DF98A7B64}" type="slidenum">
              <a:rPr lang="fr-FR" smtClean="0"/>
              <a:t>20</a:t>
            </a:fld>
            <a:endParaRPr lang="fr-FR"/>
          </a:p>
        </p:txBody>
      </p:sp>
    </p:spTree>
    <p:extLst>
      <p:ext uri="{BB962C8B-B14F-4D97-AF65-F5344CB8AC3E}">
        <p14:creationId xmlns:p14="http://schemas.microsoft.com/office/powerpoint/2010/main" val="8531939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406400" y="696913"/>
            <a:ext cx="6197600" cy="3486150"/>
          </a:xfrm>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9EA1BA8C-D96D-4B41-B6E1-306DF98A7B64}" type="slidenum">
              <a:rPr lang="fr-FR" smtClean="0"/>
              <a:t>21</a:t>
            </a:fld>
            <a:endParaRPr lang="fr-FR"/>
          </a:p>
        </p:txBody>
      </p:sp>
    </p:spTree>
    <p:extLst>
      <p:ext uri="{BB962C8B-B14F-4D97-AF65-F5344CB8AC3E}">
        <p14:creationId xmlns:p14="http://schemas.microsoft.com/office/powerpoint/2010/main" val="14831786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406400" y="696913"/>
            <a:ext cx="6197600" cy="3486150"/>
          </a:xfrm>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9EA1BA8C-D96D-4B41-B6E1-306DF98A7B64}" type="slidenum">
              <a:rPr lang="fr-FR" smtClean="0"/>
              <a:t>22</a:t>
            </a:fld>
            <a:endParaRPr lang="fr-FR"/>
          </a:p>
        </p:txBody>
      </p:sp>
    </p:spTree>
    <p:extLst>
      <p:ext uri="{BB962C8B-B14F-4D97-AF65-F5344CB8AC3E}">
        <p14:creationId xmlns:p14="http://schemas.microsoft.com/office/powerpoint/2010/main" val="29093763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Espace réservé de l'image des diapositives 1"/>
          <p:cNvSpPr>
            <a:spLocks noGrp="1" noRot="1" noChangeAspect="1" noTextEdit="1"/>
          </p:cNvSpPr>
          <p:nvPr>
            <p:ph type="sldImg"/>
          </p:nvPr>
        </p:nvSpPr>
        <p:spPr>
          <a:ln/>
        </p:spPr>
      </p:sp>
      <p:sp>
        <p:nvSpPr>
          <p:cNvPr id="80898" name="Espace réservé des commentair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altLang="fr-FR" dirty="0">
              <a:latin typeface="Calibri" charset="0"/>
            </a:endParaRPr>
          </a:p>
        </p:txBody>
      </p:sp>
      <p:sp>
        <p:nvSpPr>
          <p:cNvPr id="80899" name="Espace réservé du numéro de diapositiv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fld id="{DCD0BF2D-896E-BD4F-8AC9-D197E57BE8CB}" type="slidenum">
              <a:rPr lang="fr-FR" altLang="fr-FR" sz="1200"/>
              <a:pPr/>
              <a:t>23</a:t>
            </a:fld>
            <a:endParaRPr lang="fr-FR" altLang="fr-FR" sz="1200"/>
          </a:p>
        </p:txBody>
      </p:sp>
    </p:spTree>
    <p:extLst>
      <p:ext uri="{BB962C8B-B14F-4D97-AF65-F5344CB8AC3E}">
        <p14:creationId xmlns:p14="http://schemas.microsoft.com/office/powerpoint/2010/main" val="208197123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Espace réservé de l'image des diapositives 1"/>
          <p:cNvSpPr>
            <a:spLocks noGrp="1" noRot="1" noChangeAspect="1" noTextEdit="1"/>
          </p:cNvSpPr>
          <p:nvPr>
            <p:ph type="sldImg"/>
          </p:nvPr>
        </p:nvSpPr>
        <p:spPr>
          <a:ln/>
        </p:spPr>
      </p:sp>
      <p:sp>
        <p:nvSpPr>
          <p:cNvPr id="80898" name="Espace réservé des commentair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altLang="fr-FR" dirty="0">
              <a:latin typeface="Calibri" charset="0"/>
            </a:endParaRPr>
          </a:p>
        </p:txBody>
      </p:sp>
      <p:sp>
        <p:nvSpPr>
          <p:cNvPr id="80899" name="Espace réservé du numéro de diapositiv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fld id="{DCD0BF2D-896E-BD4F-8AC9-D197E57BE8CB}" type="slidenum">
              <a:rPr lang="fr-FR" altLang="fr-FR" sz="1200"/>
              <a:pPr/>
              <a:t>24</a:t>
            </a:fld>
            <a:endParaRPr lang="fr-FR" altLang="fr-FR" sz="1200"/>
          </a:p>
        </p:txBody>
      </p:sp>
    </p:spTree>
    <p:extLst>
      <p:ext uri="{BB962C8B-B14F-4D97-AF65-F5344CB8AC3E}">
        <p14:creationId xmlns:p14="http://schemas.microsoft.com/office/powerpoint/2010/main" val="64934481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PF" dirty="0"/>
          </a:p>
        </p:txBody>
      </p:sp>
      <p:sp>
        <p:nvSpPr>
          <p:cNvPr id="4" name="Espace réservé du numéro de diapositive 3"/>
          <p:cNvSpPr>
            <a:spLocks noGrp="1"/>
          </p:cNvSpPr>
          <p:nvPr>
            <p:ph type="sldNum" sz="quarter" idx="5"/>
          </p:nvPr>
        </p:nvSpPr>
        <p:spPr/>
        <p:txBody>
          <a:bodyPr/>
          <a:lstStyle/>
          <a:p>
            <a:fld id="{9EA1BA8C-D96D-4B41-B6E1-306DF98A7B64}" type="slidenum">
              <a:rPr lang="fr-FR" smtClean="0"/>
              <a:t>26</a:t>
            </a:fld>
            <a:endParaRPr lang="fr-FR"/>
          </a:p>
        </p:txBody>
      </p:sp>
    </p:spTree>
    <p:extLst>
      <p:ext uri="{BB962C8B-B14F-4D97-AF65-F5344CB8AC3E}">
        <p14:creationId xmlns:p14="http://schemas.microsoft.com/office/powerpoint/2010/main" val="175540416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Jacques</a:t>
            </a:r>
            <a:r>
              <a:rPr lang="fr-FR" baseline="0" dirty="0"/>
              <a:t> (français)</a:t>
            </a:r>
          </a:p>
          <a:p>
            <a:r>
              <a:rPr lang="fr-FR" baseline="0" dirty="0" err="1"/>
              <a:t>Mirose</a:t>
            </a:r>
            <a:r>
              <a:rPr lang="fr-FR" baseline="0" dirty="0"/>
              <a:t> (synthèse tahitien)</a:t>
            </a:r>
            <a:endParaRPr lang="fr-FR" dirty="0"/>
          </a:p>
        </p:txBody>
      </p:sp>
      <p:sp>
        <p:nvSpPr>
          <p:cNvPr id="4" name="Espace réservé du numéro de diapositive 3"/>
          <p:cNvSpPr>
            <a:spLocks noGrp="1"/>
          </p:cNvSpPr>
          <p:nvPr>
            <p:ph type="sldNum" sz="quarter" idx="10"/>
          </p:nvPr>
        </p:nvSpPr>
        <p:spPr/>
        <p:txBody>
          <a:bodyPr/>
          <a:lstStyle/>
          <a:p>
            <a:fld id="{6DEB730A-D288-5E46-92A4-F0B1E75FB518}" type="slidenum">
              <a:rPr lang="fr-FR" smtClean="0"/>
              <a:t>30</a:t>
            </a:fld>
            <a:endParaRPr lang="fr-FR"/>
          </a:p>
        </p:txBody>
      </p:sp>
    </p:spTree>
    <p:extLst>
      <p:ext uri="{BB962C8B-B14F-4D97-AF65-F5344CB8AC3E}">
        <p14:creationId xmlns:p14="http://schemas.microsoft.com/office/powerpoint/2010/main" val="7000865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200" kern="1200" dirty="0">
                <a:solidFill>
                  <a:schemeClr val="tx1"/>
                </a:solidFill>
                <a:effectLst/>
                <a:latin typeface="+mn-lt"/>
                <a:ea typeface="+mn-ea"/>
                <a:cs typeface="+mn-cs"/>
              </a:rPr>
              <a:t>Charpentier et François (2015, p. 22) indiquent prudemment que « le nombre exact de “langues différentes” parlées traditionnellement en Polynésie française oscille entre cinq et huit ».</a:t>
            </a:r>
            <a:endParaRPr lang="fr-FR" dirty="0"/>
          </a:p>
        </p:txBody>
      </p:sp>
      <p:sp>
        <p:nvSpPr>
          <p:cNvPr id="4" name="Espace réservé du numéro de diapositive 3"/>
          <p:cNvSpPr>
            <a:spLocks noGrp="1"/>
          </p:cNvSpPr>
          <p:nvPr>
            <p:ph type="sldNum" sz="quarter" idx="10"/>
          </p:nvPr>
        </p:nvSpPr>
        <p:spPr/>
        <p:txBody>
          <a:bodyPr/>
          <a:lstStyle/>
          <a:p>
            <a:fld id="{9EA1BA8C-D96D-4B41-B6E1-306DF98A7B64}" type="slidenum">
              <a:rPr lang="fr-FR" smtClean="0"/>
              <a:t>2</a:t>
            </a:fld>
            <a:endParaRPr lang="fr-FR"/>
          </a:p>
        </p:txBody>
      </p:sp>
    </p:spTree>
    <p:extLst>
      <p:ext uri="{BB962C8B-B14F-4D97-AF65-F5344CB8AC3E}">
        <p14:creationId xmlns:p14="http://schemas.microsoft.com/office/powerpoint/2010/main" val="202798456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200" kern="1200" dirty="0">
                <a:solidFill>
                  <a:schemeClr val="tx1"/>
                </a:solidFill>
                <a:effectLst/>
                <a:latin typeface="+mn-lt"/>
                <a:ea typeface="+mn-ea"/>
                <a:cs typeface="+mn-cs"/>
              </a:rPr>
              <a:t>Dans l’état de Californie, Etats-Unis.</a:t>
            </a:r>
          </a:p>
          <a:p>
            <a:r>
              <a:rPr lang="fr-FR" sz="1200" kern="1200" dirty="0">
                <a:solidFill>
                  <a:schemeClr val="tx1"/>
                </a:solidFill>
                <a:effectLst/>
                <a:latin typeface="+mn-lt"/>
                <a:ea typeface="+mn-ea"/>
                <a:cs typeface="+mn-cs"/>
              </a:rPr>
              <a:t>1998 : vote d’une restriction sur les dispositifs bilingues (l’accord explicite des parents est nécessaire)</a:t>
            </a:r>
          </a:p>
          <a:p>
            <a:r>
              <a:rPr lang="fr-FR" sz="1200" kern="1200" dirty="0">
                <a:solidFill>
                  <a:schemeClr val="tx1"/>
                </a:solidFill>
                <a:effectLst/>
                <a:latin typeface="+mn-lt"/>
                <a:ea typeface="+mn-ea"/>
                <a:cs typeface="+mn-cs"/>
              </a:rPr>
              <a:t>2016 : suppression de la restriction</a:t>
            </a:r>
          </a:p>
        </p:txBody>
      </p:sp>
      <p:sp>
        <p:nvSpPr>
          <p:cNvPr id="4" name="Espace réservé du numéro de diapositive 3"/>
          <p:cNvSpPr>
            <a:spLocks noGrp="1"/>
          </p:cNvSpPr>
          <p:nvPr>
            <p:ph type="sldNum" sz="quarter" idx="5"/>
          </p:nvPr>
        </p:nvSpPr>
        <p:spPr/>
        <p:txBody>
          <a:bodyPr/>
          <a:lstStyle/>
          <a:p>
            <a:fld id="{9EA1BA8C-D96D-4B41-B6E1-306DF98A7B64}" type="slidenum">
              <a:rPr lang="fr-FR" smtClean="0"/>
              <a:t>32</a:t>
            </a:fld>
            <a:endParaRPr lang="fr-FR"/>
          </a:p>
        </p:txBody>
      </p:sp>
    </p:spTree>
    <p:extLst>
      <p:ext uri="{BB962C8B-B14F-4D97-AF65-F5344CB8AC3E}">
        <p14:creationId xmlns:p14="http://schemas.microsoft.com/office/powerpoint/2010/main" val="334502920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indent="0">
              <a:lnSpc>
                <a:spcPct val="120000"/>
              </a:lnSpc>
              <a:buNone/>
            </a:pPr>
            <a:r>
              <a:rPr lang="fr-FR" sz="1600" dirty="0"/>
              <a:t>Stanislas Dehaene est professeur au Collège de France, titulaire de la chaire de psychologie cognitive expérimentale, membre de l’Académie des sciences. Il préside le Conseil scientifique de l’Éducation nationale.</a:t>
            </a:r>
          </a:p>
          <a:p>
            <a:endParaRPr lang="fr-PF" sz="1600" dirty="0"/>
          </a:p>
        </p:txBody>
      </p:sp>
      <p:sp>
        <p:nvSpPr>
          <p:cNvPr id="4" name="Espace réservé du numéro de diapositive 3"/>
          <p:cNvSpPr>
            <a:spLocks noGrp="1"/>
          </p:cNvSpPr>
          <p:nvPr>
            <p:ph type="sldNum" sz="quarter" idx="5"/>
          </p:nvPr>
        </p:nvSpPr>
        <p:spPr/>
        <p:txBody>
          <a:bodyPr/>
          <a:lstStyle/>
          <a:p>
            <a:fld id="{9EA1BA8C-D96D-4B41-B6E1-306DF98A7B64}" type="slidenum">
              <a:rPr lang="fr-FR" smtClean="0"/>
              <a:t>33</a:t>
            </a:fld>
            <a:endParaRPr lang="fr-FR"/>
          </a:p>
        </p:txBody>
      </p:sp>
    </p:spTree>
    <p:extLst>
      <p:ext uri="{BB962C8B-B14F-4D97-AF65-F5344CB8AC3E}">
        <p14:creationId xmlns:p14="http://schemas.microsoft.com/office/powerpoint/2010/main" val="27972335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fld id="{397A98D4-0F3C-EB4A-83A1-38D95DD48AD7}" type="slidenum">
              <a:rPr lang="fr-FR" altLang="fr-FR" sz="1200"/>
              <a:pPr/>
              <a:t>34</a:t>
            </a:fld>
            <a:endParaRPr lang="fr-FR" altLang="fr-FR" sz="1200"/>
          </a:p>
        </p:txBody>
      </p:sp>
      <p:sp>
        <p:nvSpPr>
          <p:cNvPr id="53250" name="Rectangle 2"/>
          <p:cNvSpPr>
            <a:spLocks noGrp="1" noRot="1" noChangeAspect="1" noChangeArrowheads="1" noTextEdit="1"/>
          </p:cNvSpPr>
          <p:nvPr>
            <p:ph type="sldImg"/>
          </p:nvPr>
        </p:nvSpPr>
        <p:spPr>
          <a:ln/>
        </p:spPr>
      </p:sp>
      <p:sp>
        <p:nvSpPr>
          <p:cNvPr id="5325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fr-FR" altLang="fr-FR"/>
          </a:p>
        </p:txBody>
      </p:sp>
    </p:spTree>
    <p:extLst>
      <p:ext uri="{BB962C8B-B14F-4D97-AF65-F5344CB8AC3E}">
        <p14:creationId xmlns:p14="http://schemas.microsoft.com/office/powerpoint/2010/main" val="197130361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fld id="{E8E8148B-4ADC-B34A-87C6-B32DB5B63DF8}" type="slidenum">
              <a:rPr lang="fr-FR" altLang="fr-FR" sz="1200"/>
              <a:pPr/>
              <a:t>36</a:t>
            </a:fld>
            <a:endParaRPr lang="fr-FR" altLang="fr-FR" sz="1200"/>
          </a:p>
        </p:txBody>
      </p:sp>
      <p:sp>
        <p:nvSpPr>
          <p:cNvPr id="56322" name="Rectangle 2"/>
          <p:cNvSpPr>
            <a:spLocks noGrp="1" noRot="1" noChangeAspect="1" noChangeArrowheads="1" noTextEdit="1"/>
          </p:cNvSpPr>
          <p:nvPr>
            <p:ph type="sldImg"/>
          </p:nvPr>
        </p:nvSpPr>
        <p:spPr>
          <a:ln/>
        </p:spPr>
      </p:sp>
      <p:sp>
        <p:nvSpPr>
          <p:cNvPr id="5632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fr-FR" altLang="fr-FR"/>
          </a:p>
        </p:txBody>
      </p:sp>
    </p:spTree>
    <p:extLst>
      <p:ext uri="{BB962C8B-B14F-4D97-AF65-F5344CB8AC3E}">
        <p14:creationId xmlns:p14="http://schemas.microsoft.com/office/powerpoint/2010/main" val="164100915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fld id="{E272990A-C2BD-1245-A044-F71CB555744F}" type="slidenum">
              <a:rPr lang="fr-FR" altLang="fr-FR" sz="1200"/>
              <a:pPr/>
              <a:t>37</a:t>
            </a:fld>
            <a:endParaRPr lang="fr-FR" altLang="fr-FR" sz="1200"/>
          </a:p>
        </p:txBody>
      </p:sp>
      <p:sp>
        <p:nvSpPr>
          <p:cNvPr id="58370" name="Rectangle 2"/>
          <p:cNvSpPr>
            <a:spLocks noGrp="1" noRot="1" noChangeAspect="1" noChangeArrowheads="1" noTextEdit="1"/>
          </p:cNvSpPr>
          <p:nvPr>
            <p:ph type="sldImg"/>
          </p:nvPr>
        </p:nvSpPr>
        <p:spPr>
          <a:ln/>
        </p:spPr>
      </p:sp>
      <p:sp>
        <p:nvSpPr>
          <p:cNvPr id="5837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fr-FR" altLang="fr-FR"/>
          </a:p>
        </p:txBody>
      </p:sp>
    </p:spTree>
    <p:extLst>
      <p:ext uri="{BB962C8B-B14F-4D97-AF65-F5344CB8AC3E}">
        <p14:creationId xmlns:p14="http://schemas.microsoft.com/office/powerpoint/2010/main" val="284230996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EC5DEAA0-CEB9-3644-AAFC-3E2227E765A1}" type="slidenum">
              <a:rPr lang="fr-FR" smtClean="0"/>
              <a:t>39</a:t>
            </a:fld>
            <a:endParaRPr lang="fr-FR"/>
          </a:p>
        </p:txBody>
      </p:sp>
    </p:spTree>
    <p:extLst>
      <p:ext uri="{BB962C8B-B14F-4D97-AF65-F5344CB8AC3E}">
        <p14:creationId xmlns:p14="http://schemas.microsoft.com/office/powerpoint/2010/main" val="6639446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Exemples comparatifs</a:t>
            </a:r>
          </a:p>
        </p:txBody>
      </p:sp>
      <p:sp>
        <p:nvSpPr>
          <p:cNvPr id="4" name="Espace réservé du numéro de diapositive 3"/>
          <p:cNvSpPr>
            <a:spLocks noGrp="1"/>
          </p:cNvSpPr>
          <p:nvPr>
            <p:ph type="sldNum" sz="quarter" idx="10"/>
          </p:nvPr>
        </p:nvSpPr>
        <p:spPr/>
        <p:txBody>
          <a:bodyPr/>
          <a:lstStyle/>
          <a:p>
            <a:fld id="{9EA1BA8C-D96D-4B41-B6E1-306DF98A7B64}" type="slidenum">
              <a:rPr lang="fr-FR" smtClean="0"/>
              <a:t>4</a:t>
            </a:fld>
            <a:endParaRPr lang="fr-FR"/>
          </a:p>
        </p:txBody>
      </p:sp>
    </p:spTree>
    <p:extLst>
      <p:ext uri="{BB962C8B-B14F-4D97-AF65-F5344CB8AC3E}">
        <p14:creationId xmlns:p14="http://schemas.microsoft.com/office/powerpoint/2010/main" val="36390595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Exemples comparatifs</a:t>
            </a:r>
          </a:p>
        </p:txBody>
      </p:sp>
      <p:sp>
        <p:nvSpPr>
          <p:cNvPr id="4" name="Espace réservé du numéro de diapositive 3"/>
          <p:cNvSpPr>
            <a:spLocks noGrp="1"/>
          </p:cNvSpPr>
          <p:nvPr>
            <p:ph type="sldNum" sz="quarter" idx="10"/>
          </p:nvPr>
        </p:nvSpPr>
        <p:spPr/>
        <p:txBody>
          <a:bodyPr/>
          <a:lstStyle/>
          <a:p>
            <a:fld id="{9EA1BA8C-D96D-4B41-B6E1-306DF98A7B64}" type="slidenum">
              <a:rPr lang="fr-FR" smtClean="0"/>
              <a:t>5</a:t>
            </a:fld>
            <a:endParaRPr lang="fr-FR"/>
          </a:p>
        </p:txBody>
      </p:sp>
    </p:spTree>
    <p:extLst>
      <p:ext uri="{BB962C8B-B14F-4D97-AF65-F5344CB8AC3E}">
        <p14:creationId xmlns:p14="http://schemas.microsoft.com/office/powerpoint/2010/main" val="17106241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Exemples comparatifs</a:t>
            </a:r>
          </a:p>
        </p:txBody>
      </p:sp>
      <p:sp>
        <p:nvSpPr>
          <p:cNvPr id="4" name="Espace réservé du numéro de diapositive 3"/>
          <p:cNvSpPr>
            <a:spLocks noGrp="1"/>
          </p:cNvSpPr>
          <p:nvPr>
            <p:ph type="sldNum" sz="quarter" idx="10"/>
          </p:nvPr>
        </p:nvSpPr>
        <p:spPr/>
        <p:txBody>
          <a:bodyPr/>
          <a:lstStyle/>
          <a:p>
            <a:fld id="{9EA1BA8C-D96D-4B41-B6E1-306DF98A7B64}" type="slidenum">
              <a:rPr lang="fr-FR" smtClean="0"/>
              <a:t>7</a:t>
            </a:fld>
            <a:endParaRPr lang="fr-FR"/>
          </a:p>
        </p:txBody>
      </p:sp>
    </p:spTree>
    <p:extLst>
      <p:ext uri="{BB962C8B-B14F-4D97-AF65-F5344CB8AC3E}">
        <p14:creationId xmlns:p14="http://schemas.microsoft.com/office/powerpoint/2010/main" val="19386085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PF" dirty="0"/>
              <a:t>Jacques</a:t>
            </a:r>
          </a:p>
        </p:txBody>
      </p:sp>
      <p:sp>
        <p:nvSpPr>
          <p:cNvPr id="4" name="Espace réservé du numéro de diapositive 3"/>
          <p:cNvSpPr>
            <a:spLocks noGrp="1"/>
          </p:cNvSpPr>
          <p:nvPr>
            <p:ph type="sldNum" sz="quarter" idx="5"/>
          </p:nvPr>
        </p:nvSpPr>
        <p:spPr/>
        <p:txBody>
          <a:bodyPr/>
          <a:lstStyle/>
          <a:p>
            <a:fld id="{9EA1BA8C-D96D-4B41-B6E1-306DF98A7B64}" type="slidenum">
              <a:rPr lang="fr-FR" smtClean="0"/>
              <a:t>8</a:t>
            </a:fld>
            <a:endParaRPr lang="fr-FR"/>
          </a:p>
        </p:txBody>
      </p:sp>
    </p:spTree>
    <p:extLst>
      <p:ext uri="{BB962C8B-B14F-4D97-AF65-F5344CB8AC3E}">
        <p14:creationId xmlns:p14="http://schemas.microsoft.com/office/powerpoint/2010/main" val="25472269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Exemples comparatifs</a:t>
            </a:r>
          </a:p>
        </p:txBody>
      </p:sp>
      <p:sp>
        <p:nvSpPr>
          <p:cNvPr id="4" name="Espace réservé du numéro de diapositive 3"/>
          <p:cNvSpPr>
            <a:spLocks noGrp="1"/>
          </p:cNvSpPr>
          <p:nvPr>
            <p:ph type="sldNum" sz="quarter" idx="10"/>
          </p:nvPr>
        </p:nvSpPr>
        <p:spPr/>
        <p:txBody>
          <a:bodyPr/>
          <a:lstStyle/>
          <a:p>
            <a:fld id="{9EA1BA8C-D96D-4B41-B6E1-306DF98A7B64}" type="slidenum">
              <a:rPr lang="fr-FR" smtClean="0"/>
              <a:t>9</a:t>
            </a:fld>
            <a:endParaRPr lang="fr-FR"/>
          </a:p>
        </p:txBody>
      </p:sp>
    </p:spTree>
    <p:extLst>
      <p:ext uri="{BB962C8B-B14F-4D97-AF65-F5344CB8AC3E}">
        <p14:creationId xmlns:p14="http://schemas.microsoft.com/office/powerpoint/2010/main" val="31943579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PF" dirty="0"/>
              <a:t>Jacques</a:t>
            </a:r>
          </a:p>
        </p:txBody>
      </p:sp>
      <p:sp>
        <p:nvSpPr>
          <p:cNvPr id="4" name="Espace réservé du numéro de diapositive 3"/>
          <p:cNvSpPr>
            <a:spLocks noGrp="1"/>
          </p:cNvSpPr>
          <p:nvPr>
            <p:ph type="sldNum" sz="quarter" idx="5"/>
          </p:nvPr>
        </p:nvSpPr>
        <p:spPr/>
        <p:txBody>
          <a:bodyPr/>
          <a:lstStyle/>
          <a:p>
            <a:fld id="{9EA1BA8C-D96D-4B41-B6E1-306DF98A7B64}" type="slidenum">
              <a:rPr lang="fr-FR" smtClean="0"/>
              <a:t>10</a:t>
            </a:fld>
            <a:endParaRPr lang="fr-FR"/>
          </a:p>
        </p:txBody>
      </p:sp>
    </p:spTree>
    <p:extLst>
      <p:ext uri="{BB962C8B-B14F-4D97-AF65-F5344CB8AC3E}">
        <p14:creationId xmlns:p14="http://schemas.microsoft.com/office/powerpoint/2010/main" val="12608135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Black" charset="0"/>
                <a:ea typeface="ＭＳ Ｐゴシック" charset="0"/>
                <a:cs typeface="ＭＳ Ｐゴシック" charset="0"/>
              </a:defRPr>
            </a:lvl1pPr>
            <a:lvl2pPr marL="757066" indent="-291179">
              <a:defRPr sz="2400">
                <a:solidFill>
                  <a:schemeClr val="tx1"/>
                </a:solidFill>
                <a:latin typeface="Arial Black" charset="0"/>
                <a:ea typeface="ＭＳ Ｐゴシック" charset="0"/>
              </a:defRPr>
            </a:lvl2pPr>
            <a:lvl3pPr marL="1164717" indent="-232943">
              <a:defRPr sz="2400">
                <a:solidFill>
                  <a:schemeClr val="tx1"/>
                </a:solidFill>
                <a:latin typeface="Arial Black" charset="0"/>
                <a:ea typeface="ＭＳ Ｐゴシック" charset="0"/>
              </a:defRPr>
            </a:lvl3pPr>
            <a:lvl4pPr marL="1630604" indent="-232943">
              <a:defRPr sz="2400">
                <a:solidFill>
                  <a:schemeClr val="tx1"/>
                </a:solidFill>
                <a:latin typeface="Arial Black" charset="0"/>
                <a:ea typeface="ＭＳ Ｐゴシック" charset="0"/>
              </a:defRPr>
            </a:lvl4pPr>
            <a:lvl5pPr marL="2096491" indent="-232943">
              <a:defRPr sz="2400">
                <a:solidFill>
                  <a:schemeClr val="tx1"/>
                </a:solidFill>
                <a:latin typeface="Arial Black" charset="0"/>
                <a:ea typeface="ＭＳ Ｐゴシック" charset="0"/>
              </a:defRPr>
            </a:lvl5pPr>
            <a:lvl6pPr marL="2562377" indent="-232943" eaLnBrk="0" fontAlgn="base" hangingPunct="0">
              <a:spcBef>
                <a:spcPct val="0"/>
              </a:spcBef>
              <a:spcAft>
                <a:spcPct val="0"/>
              </a:spcAft>
              <a:defRPr sz="2400">
                <a:solidFill>
                  <a:schemeClr val="tx1"/>
                </a:solidFill>
                <a:latin typeface="Arial Black" charset="0"/>
                <a:ea typeface="ＭＳ Ｐゴシック" charset="0"/>
              </a:defRPr>
            </a:lvl6pPr>
            <a:lvl7pPr marL="3028264" indent="-232943" eaLnBrk="0" fontAlgn="base" hangingPunct="0">
              <a:spcBef>
                <a:spcPct val="0"/>
              </a:spcBef>
              <a:spcAft>
                <a:spcPct val="0"/>
              </a:spcAft>
              <a:defRPr sz="2400">
                <a:solidFill>
                  <a:schemeClr val="tx1"/>
                </a:solidFill>
                <a:latin typeface="Arial Black" charset="0"/>
                <a:ea typeface="ＭＳ Ｐゴシック" charset="0"/>
              </a:defRPr>
            </a:lvl7pPr>
            <a:lvl8pPr marL="3494151" indent="-232943" eaLnBrk="0" fontAlgn="base" hangingPunct="0">
              <a:spcBef>
                <a:spcPct val="0"/>
              </a:spcBef>
              <a:spcAft>
                <a:spcPct val="0"/>
              </a:spcAft>
              <a:defRPr sz="2400">
                <a:solidFill>
                  <a:schemeClr val="tx1"/>
                </a:solidFill>
                <a:latin typeface="Arial Black" charset="0"/>
                <a:ea typeface="ＭＳ Ｐゴシック" charset="0"/>
              </a:defRPr>
            </a:lvl8pPr>
            <a:lvl9pPr marL="3960038" indent="-232943" eaLnBrk="0" fontAlgn="base" hangingPunct="0">
              <a:spcBef>
                <a:spcPct val="0"/>
              </a:spcBef>
              <a:spcAft>
                <a:spcPct val="0"/>
              </a:spcAft>
              <a:defRPr sz="2400">
                <a:solidFill>
                  <a:schemeClr val="tx1"/>
                </a:solidFill>
                <a:latin typeface="Arial Black" charset="0"/>
                <a:ea typeface="ＭＳ Ｐゴシック" charset="0"/>
              </a:defRPr>
            </a:lvl9pPr>
          </a:lstStyle>
          <a:p>
            <a:fld id="{CCE81D8C-0036-EE40-B058-AFB940D36364}" type="slidenum">
              <a:rPr lang="fr-FR" sz="1200">
                <a:latin typeface="Arial" charset="0"/>
              </a:rPr>
              <a:pPr/>
              <a:t>13</a:t>
            </a:fld>
            <a:endParaRPr lang="fr-FR" sz="1200">
              <a:latin typeface="Arial" charset="0"/>
            </a:endParaRPr>
          </a:p>
        </p:txBody>
      </p:sp>
      <p:sp>
        <p:nvSpPr>
          <p:cNvPr id="30722" name="Rectangle 2"/>
          <p:cNvSpPr>
            <a:spLocks noGrp="1" noRot="1" noChangeAspect="1" noChangeArrowheads="1" noTextEdit="1"/>
          </p:cNvSpPr>
          <p:nvPr>
            <p:ph type="sldImg"/>
          </p:nvPr>
        </p:nvSpPr>
        <p:spPr>
          <a:ln/>
        </p:spPr>
      </p:sp>
      <p:sp>
        <p:nvSpPr>
          <p:cNvPr id="3072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fr-FR" dirty="0"/>
              <a:t>1521 : Magellan aux Tuamotu (</a:t>
            </a:r>
            <a:r>
              <a:rPr lang="fr-FR" dirty="0" err="1"/>
              <a:t>Puka</a:t>
            </a:r>
            <a:r>
              <a:rPr lang="fr-FR" dirty="0"/>
              <a:t> </a:t>
            </a:r>
            <a:r>
              <a:rPr lang="fr-FR" dirty="0" err="1"/>
              <a:t>Puka</a:t>
            </a:r>
            <a:r>
              <a:rPr lang="fr-FR" dirty="0"/>
              <a:t>)</a:t>
            </a:r>
          </a:p>
          <a:p>
            <a:r>
              <a:rPr lang="fr-FR" dirty="0"/>
              <a:t>1595 : Espagnols </a:t>
            </a:r>
            <a:r>
              <a:rPr lang="fr-FR" dirty="0" err="1"/>
              <a:t>Álvaro</a:t>
            </a:r>
            <a:r>
              <a:rPr lang="fr-FR" dirty="0"/>
              <a:t> de </a:t>
            </a:r>
            <a:r>
              <a:rPr lang="fr-FR" dirty="0" err="1"/>
              <a:t>Mendaña</a:t>
            </a:r>
            <a:r>
              <a:rPr lang="fr-FR" dirty="0"/>
              <a:t> et Pedro Fernández de </a:t>
            </a:r>
            <a:r>
              <a:rPr lang="fr-FR" dirty="0" err="1"/>
              <a:t>Quirós</a:t>
            </a:r>
            <a:r>
              <a:rPr lang="fr-FR" dirty="0"/>
              <a:t> aux îles Marquises</a:t>
            </a:r>
          </a:p>
          <a:p>
            <a:r>
              <a:rPr lang="fr-FR" dirty="0"/>
              <a:t>1767 : Anglais Samuel Wallis à Tahiti</a:t>
            </a:r>
          </a:p>
          <a:p>
            <a:r>
              <a:rPr lang="fr-FR" dirty="0"/>
              <a:t>1797 : premiers missionnaires de la LMS</a:t>
            </a:r>
          </a:p>
          <a:p>
            <a:r>
              <a:rPr lang="fr-FR" dirty="0"/>
              <a:t>1842-1880 : Protectorat français</a:t>
            </a:r>
          </a:p>
          <a:p>
            <a:r>
              <a:rPr lang="fr-FR" dirty="0"/>
              <a:t>1880-1946 : EFO  </a:t>
            </a:r>
          </a:p>
        </p:txBody>
      </p:sp>
    </p:spTree>
    <p:extLst>
      <p:ext uri="{BB962C8B-B14F-4D97-AF65-F5344CB8AC3E}">
        <p14:creationId xmlns:p14="http://schemas.microsoft.com/office/powerpoint/2010/main" val="8972146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D073E4C-C917-284D-9826-D605A704D5C3}"/>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FDD96C05-F153-564E-B99E-F7490B454BD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2B53B541-10B3-334C-B7AF-B398DA55CD2B}"/>
              </a:ext>
            </a:extLst>
          </p:cNvPr>
          <p:cNvSpPr>
            <a:spLocks noGrp="1"/>
          </p:cNvSpPr>
          <p:nvPr>
            <p:ph type="dt" sz="half" idx="10"/>
          </p:nvPr>
        </p:nvSpPr>
        <p:spPr/>
        <p:txBody>
          <a:bodyPr/>
          <a:lstStyle/>
          <a:p>
            <a:fld id="{BCDE2A16-953C-B54D-A926-23E9956F8F99}" type="datetime1">
              <a:rPr lang="fr-FR" smtClean="0"/>
              <a:t>06/08/2024</a:t>
            </a:fld>
            <a:endParaRPr lang="en-US" dirty="0"/>
          </a:p>
        </p:txBody>
      </p:sp>
      <p:sp>
        <p:nvSpPr>
          <p:cNvPr id="5" name="Espace réservé du pied de page 4">
            <a:extLst>
              <a:ext uri="{FF2B5EF4-FFF2-40B4-BE49-F238E27FC236}">
                <a16:creationId xmlns:a16="http://schemas.microsoft.com/office/drawing/2014/main" id="{8959A3A3-071F-8042-BE83-72B93D4658DD}"/>
              </a:ext>
            </a:extLst>
          </p:cNvPr>
          <p:cNvSpPr>
            <a:spLocks noGrp="1"/>
          </p:cNvSpPr>
          <p:nvPr>
            <p:ph type="ftr" sz="quarter" idx="11"/>
          </p:nvPr>
        </p:nvSpPr>
        <p:spPr/>
        <p:txBody>
          <a:bodyPr/>
          <a:lstStyle/>
          <a:p>
            <a:endParaRPr lang="en-US"/>
          </a:p>
        </p:txBody>
      </p:sp>
      <p:sp>
        <p:nvSpPr>
          <p:cNvPr id="6" name="Espace réservé du numéro de diapositive 5">
            <a:extLst>
              <a:ext uri="{FF2B5EF4-FFF2-40B4-BE49-F238E27FC236}">
                <a16:creationId xmlns:a16="http://schemas.microsoft.com/office/drawing/2014/main" id="{F7E8225C-B1CE-1449-8DC3-128837C12C6A}"/>
              </a:ext>
            </a:extLst>
          </p:cNvPr>
          <p:cNvSpPr>
            <a:spLocks noGrp="1"/>
          </p:cNvSpPr>
          <p:nvPr>
            <p:ph type="sldNum" sz="quarter" idx="12"/>
          </p:nvPr>
        </p:nvSpPr>
        <p:spPr/>
        <p:txBody>
          <a:bodyPr/>
          <a:lstStyle/>
          <a:p>
            <a:fld id="{0CFEC368-1D7A-4F81-ABF6-AE0E36BAF64C}" type="slidenum">
              <a:rPr lang="en-US" smtClean="0"/>
              <a:pPr/>
              <a:t>‹N°›</a:t>
            </a:fld>
            <a:endParaRPr lang="en-US"/>
          </a:p>
        </p:txBody>
      </p:sp>
    </p:spTree>
    <p:extLst>
      <p:ext uri="{BB962C8B-B14F-4D97-AF65-F5344CB8AC3E}">
        <p14:creationId xmlns:p14="http://schemas.microsoft.com/office/powerpoint/2010/main" val="33815190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0234933-2F79-E74B-9683-433E3D9038B5}"/>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4D62DB9F-A92A-E643-9BC6-13BE68D688B2}"/>
              </a:ext>
            </a:extLst>
          </p:cNvPr>
          <p:cNvSpPr>
            <a:spLocks noGrp="1"/>
          </p:cNvSpPr>
          <p:nvPr>
            <p:ph type="body" orient="vert" idx="1"/>
          </p:nvPr>
        </p:nvSpPr>
        <p:spPr/>
        <p:txBody>
          <a:bodyPr vert="eaVert"/>
          <a:lstStyle/>
          <a:p>
            <a:r>
              <a:rPr lang="fr-FR"/>
              <a:t>Modifier les styles du texte du masque
Deuxième niveau
Troisième niveau
Quatrième niveau
Cinquième niveau</a:t>
            </a:r>
          </a:p>
        </p:txBody>
      </p:sp>
      <p:sp>
        <p:nvSpPr>
          <p:cNvPr id="4" name="Espace réservé de la date 3">
            <a:extLst>
              <a:ext uri="{FF2B5EF4-FFF2-40B4-BE49-F238E27FC236}">
                <a16:creationId xmlns:a16="http://schemas.microsoft.com/office/drawing/2014/main" id="{DF396299-B42E-EC4A-9AFE-E82BC3FF808C}"/>
              </a:ext>
            </a:extLst>
          </p:cNvPr>
          <p:cNvSpPr>
            <a:spLocks noGrp="1"/>
          </p:cNvSpPr>
          <p:nvPr>
            <p:ph type="dt" sz="half" idx="10"/>
          </p:nvPr>
        </p:nvSpPr>
        <p:spPr/>
        <p:txBody>
          <a:bodyPr/>
          <a:lstStyle/>
          <a:p>
            <a:fld id="{DE2093E2-4EC5-8744-9A61-713534520842}" type="datetime1">
              <a:rPr lang="fr-FR" smtClean="0"/>
              <a:t>06/08/2024</a:t>
            </a:fld>
            <a:endParaRPr lang="en-US"/>
          </a:p>
        </p:txBody>
      </p:sp>
      <p:sp>
        <p:nvSpPr>
          <p:cNvPr id="5" name="Espace réservé du pied de page 4">
            <a:extLst>
              <a:ext uri="{FF2B5EF4-FFF2-40B4-BE49-F238E27FC236}">
                <a16:creationId xmlns:a16="http://schemas.microsoft.com/office/drawing/2014/main" id="{E7397874-C35C-B449-889E-FC6C810BCB49}"/>
              </a:ext>
            </a:extLst>
          </p:cNvPr>
          <p:cNvSpPr>
            <a:spLocks noGrp="1"/>
          </p:cNvSpPr>
          <p:nvPr>
            <p:ph type="ftr" sz="quarter" idx="11"/>
          </p:nvPr>
        </p:nvSpPr>
        <p:spPr/>
        <p:txBody>
          <a:bodyPr/>
          <a:lstStyle/>
          <a:p>
            <a:endParaRPr lang="en-US"/>
          </a:p>
        </p:txBody>
      </p:sp>
      <p:sp>
        <p:nvSpPr>
          <p:cNvPr id="6" name="Espace réservé du numéro de diapositive 5">
            <a:extLst>
              <a:ext uri="{FF2B5EF4-FFF2-40B4-BE49-F238E27FC236}">
                <a16:creationId xmlns:a16="http://schemas.microsoft.com/office/drawing/2014/main" id="{C72FA93E-CEEB-9149-8551-5248BF4864FF}"/>
              </a:ext>
            </a:extLst>
          </p:cNvPr>
          <p:cNvSpPr>
            <a:spLocks noGrp="1"/>
          </p:cNvSpPr>
          <p:nvPr>
            <p:ph type="sldNum" sz="quarter" idx="12"/>
          </p:nvPr>
        </p:nvSpPr>
        <p:spPr/>
        <p:txBody>
          <a:bodyPr/>
          <a:lstStyle/>
          <a:p>
            <a:fld id="{FA84A37A-AFC2-4A01-80A1-FC20F2C0D5BB}" type="slidenum">
              <a:rPr lang="en-US" smtClean="0"/>
              <a:pPr/>
              <a:t>‹N°›</a:t>
            </a:fld>
            <a:endParaRPr lang="en-US"/>
          </a:p>
        </p:txBody>
      </p:sp>
    </p:spTree>
    <p:extLst>
      <p:ext uri="{BB962C8B-B14F-4D97-AF65-F5344CB8AC3E}">
        <p14:creationId xmlns:p14="http://schemas.microsoft.com/office/powerpoint/2010/main" val="15235000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5D445D0A-C571-6A47-8EC0-E695BE860961}"/>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65042335-F110-E84D-A44F-BA9DF34C3192}"/>
              </a:ext>
            </a:extLst>
          </p:cNvPr>
          <p:cNvSpPr>
            <a:spLocks noGrp="1"/>
          </p:cNvSpPr>
          <p:nvPr>
            <p:ph type="body" orient="vert" idx="1"/>
          </p:nvPr>
        </p:nvSpPr>
        <p:spPr>
          <a:xfrm>
            <a:off x="838200" y="365125"/>
            <a:ext cx="7734300" cy="5811838"/>
          </a:xfrm>
        </p:spPr>
        <p:txBody>
          <a:bodyPr vert="eaVert"/>
          <a:lstStyle/>
          <a:p>
            <a:r>
              <a:rPr lang="fr-FR"/>
              <a:t>Modifier les styles du texte du masque
Deuxième niveau
Troisième niveau
Quatrième niveau
Cinquième niveau</a:t>
            </a:r>
          </a:p>
        </p:txBody>
      </p:sp>
      <p:sp>
        <p:nvSpPr>
          <p:cNvPr id="4" name="Espace réservé de la date 3">
            <a:extLst>
              <a:ext uri="{FF2B5EF4-FFF2-40B4-BE49-F238E27FC236}">
                <a16:creationId xmlns:a16="http://schemas.microsoft.com/office/drawing/2014/main" id="{E0F2E0E9-23AA-D840-9309-7937F85BDDE4}"/>
              </a:ext>
            </a:extLst>
          </p:cNvPr>
          <p:cNvSpPr>
            <a:spLocks noGrp="1"/>
          </p:cNvSpPr>
          <p:nvPr>
            <p:ph type="dt" sz="half" idx="10"/>
          </p:nvPr>
        </p:nvSpPr>
        <p:spPr/>
        <p:txBody>
          <a:bodyPr/>
          <a:lstStyle/>
          <a:p>
            <a:fld id="{1F0525BD-5916-A141-A7D8-C018F6DDC49C}" type="datetime1">
              <a:rPr lang="fr-FR" smtClean="0"/>
              <a:t>06/08/2024</a:t>
            </a:fld>
            <a:endParaRPr lang="en-US" dirty="0"/>
          </a:p>
        </p:txBody>
      </p:sp>
      <p:sp>
        <p:nvSpPr>
          <p:cNvPr id="5" name="Espace réservé du pied de page 4">
            <a:extLst>
              <a:ext uri="{FF2B5EF4-FFF2-40B4-BE49-F238E27FC236}">
                <a16:creationId xmlns:a16="http://schemas.microsoft.com/office/drawing/2014/main" id="{642C8C67-B79C-674E-A9A6-A24DAB5493E7}"/>
              </a:ext>
            </a:extLst>
          </p:cNvPr>
          <p:cNvSpPr>
            <a:spLocks noGrp="1"/>
          </p:cNvSpPr>
          <p:nvPr>
            <p:ph type="ftr" sz="quarter" idx="11"/>
          </p:nvPr>
        </p:nvSpPr>
        <p:spPr/>
        <p:txBody>
          <a:bodyPr/>
          <a:lstStyle/>
          <a:p>
            <a:endParaRPr lang="en-US" dirty="0"/>
          </a:p>
        </p:txBody>
      </p:sp>
      <p:sp>
        <p:nvSpPr>
          <p:cNvPr id="6" name="Espace réservé du numéro de diapositive 5">
            <a:extLst>
              <a:ext uri="{FF2B5EF4-FFF2-40B4-BE49-F238E27FC236}">
                <a16:creationId xmlns:a16="http://schemas.microsoft.com/office/drawing/2014/main" id="{20F2CF7B-5BCD-424F-A052-7BFC3590ECDD}"/>
              </a:ext>
            </a:extLst>
          </p:cNvPr>
          <p:cNvSpPr>
            <a:spLocks noGrp="1"/>
          </p:cNvSpPr>
          <p:nvPr>
            <p:ph type="sldNum" sz="quarter" idx="12"/>
          </p:nvPr>
        </p:nvSpPr>
        <p:spPr/>
        <p:txBody>
          <a:bodyPr/>
          <a:lstStyle/>
          <a:p>
            <a:fld id="{FA84A37A-AFC2-4A01-80A1-FC20F2C0D5BB}" type="slidenum">
              <a:rPr lang="en-US" smtClean="0"/>
              <a:pPr/>
              <a:t>‹N°›</a:t>
            </a:fld>
            <a:endParaRPr lang="en-US" dirty="0"/>
          </a:p>
        </p:txBody>
      </p:sp>
    </p:spTree>
    <p:extLst>
      <p:ext uri="{BB962C8B-B14F-4D97-AF65-F5344CB8AC3E}">
        <p14:creationId xmlns:p14="http://schemas.microsoft.com/office/powerpoint/2010/main" val="19643896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845C080-29C7-B34F-99F2-99B0E8D7C068}"/>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D9413ABE-4F17-494F-AD8E-8F5670E16F55}"/>
              </a:ext>
            </a:extLst>
          </p:cNvPr>
          <p:cNvSpPr>
            <a:spLocks noGrp="1"/>
          </p:cNvSpPr>
          <p:nvPr>
            <p:ph idx="1"/>
          </p:nvPr>
        </p:nvSpPr>
        <p:spPr/>
        <p:txBody>
          <a:bodyPr/>
          <a:lstStyle/>
          <a:p>
            <a:r>
              <a:rPr lang="fr-FR"/>
              <a:t>Modifier les styles du texte du masque
Deuxième niveau
Troisième niveau
Quatrième niveau
Cinquième niveau</a:t>
            </a:r>
          </a:p>
        </p:txBody>
      </p:sp>
      <p:sp>
        <p:nvSpPr>
          <p:cNvPr id="4" name="Espace réservé de la date 3">
            <a:extLst>
              <a:ext uri="{FF2B5EF4-FFF2-40B4-BE49-F238E27FC236}">
                <a16:creationId xmlns:a16="http://schemas.microsoft.com/office/drawing/2014/main" id="{997D3CD3-FF85-AA40-830A-FD7F5DC79819}"/>
              </a:ext>
            </a:extLst>
          </p:cNvPr>
          <p:cNvSpPr>
            <a:spLocks noGrp="1"/>
          </p:cNvSpPr>
          <p:nvPr>
            <p:ph type="dt" sz="half" idx="10"/>
          </p:nvPr>
        </p:nvSpPr>
        <p:spPr/>
        <p:txBody>
          <a:bodyPr/>
          <a:lstStyle/>
          <a:p>
            <a:fld id="{FC8C1054-51B4-3145-A25F-C512002D9654}" type="datetime1">
              <a:rPr lang="fr-FR" smtClean="0"/>
              <a:t>06/08/2024</a:t>
            </a:fld>
            <a:endParaRPr lang="en-US"/>
          </a:p>
        </p:txBody>
      </p:sp>
      <p:sp>
        <p:nvSpPr>
          <p:cNvPr id="5" name="Espace réservé du pied de page 4">
            <a:extLst>
              <a:ext uri="{FF2B5EF4-FFF2-40B4-BE49-F238E27FC236}">
                <a16:creationId xmlns:a16="http://schemas.microsoft.com/office/drawing/2014/main" id="{218C06D6-3B35-0949-ABA3-EC23D12FF462}"/>
              </a:ext>
            </a:extLst>
          </p:cNvPr>
          <p:cNvSpPr>
            <a:spLocks noGrp="1"/>
          </p:cNvSpPr>
          <p:nvPr>
            <p:ph type="ftr" sz="quarter" idx="11"/>
          </p:nvPr>
        </p:nvSpPr>
        <p:spPr/>
        <p:txBody>
          <a:bodyPr/>
          <a:lstStyle/>
          <a:p>
            <a:endParaRPr lang="en-US"/>
          </a:p>
        </p:txBody>
      </p:sp>
      <p:sp>
        <p:nvSpPr>
          <p:cNvPr id="6" name="Espace réservé du numéro de diapositive 5">
            <a:extLst>
              <a:ext uri="{FF2B5EF4-FFF2-40B4-BE49-F238E27FC236}">
                <a16:creationId xmlns:a16="http://schemas.microsoft.com/office/drawing/2014/main" id="{B27531AF-CB47-E44C-8598-D487797AF84D}"/>
              </a:ext>
            </a:extLst>
          </p:cNvPr>
          <p:cNvSpPr>
            <a:spLocks noGrp="1"/>
          </p:cNvSpPr>
          <p:nvPr>
            <p:ph type="sldNum" sz="quarter" idx="12"/>
          </p:nvPr>
        </p:nvSpPr>
        <p:spPr/>
        <p:txBody>
          <a:bodyPr/>
          <a:lstStyle/>
          <a:p>
            <a:fld id="{FA84A37A-AFC2-4A01-80A1-FC20F2C0D5BB}" type="slidenum">
              <a:rPr lang="en-US" smtClean="0"/>
              <a:pPr/>
              <a:t>‹N°›</a:t>
            </a:fld>
            <a:endParaRPr lang="en-US"/>
          </a:p>
        </p:txBody>
      </p:sp>
    </p:spTree>
    <p:extLst>
      <p:ext uri="{BB962C8B-B14F-4D97-AF65-F5344CB8AC3E}">
        <p14:creationId xmlns:p14="http://schemas.microsoft.com/office/powerpoint/2010/main" val="889138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57579B1-A082-CB4D-AEC5-C071B3345CF9}"/>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CB29BB8C-0C3A-1944-8C42-E3474BA66A5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fr-FR"/>
              <a:t>Modifier les styles du texte du masque
Deuxième niveau
Troisième niveau
Quatrième niveau
Cinquième niveau</a:t>
            </a:r>
          </a:p>
        </p:txBody>
      </p:sp>
      <p:sp>
        <p:nvSpPr>
          <p:cNvPr id="4" name="Espace réservé de la date 3">
            <a:extLst>
              <a:ext uri="{FF2B5EF4-FFF2-40B4-BE49-F238E27FC236}">
                <a16:creationId xmlns:a16="http://schemas.microsoft.com/office/drawing/2014/main" id="{6B30601D-CEF0-FD43-86E6-0F8F95E8C12C}"/>
              </a:ext>
            </a:extLst>
          </p:cNvPr>
          <p:cNvSpPr>
            <a:spLocks noGrp="1"/>
          </p:cNvSpPr>
          <p:nvPr>
            <p:ph type="dt" sz="half" idx="10"/>
          </p:nvPr>
        </p:nvSpPr>
        <p:spPr/>
        <p:txBody>
          <a:bodyPr/>
          <a:lstStyle/>
          <a:p>
            <a:fld id="{2337A7E8-A10B-AF4C-B824-D269150BB99F}" type="datetime1">
              <a:rPr lang="fr-FR" smtClean="0"/>
              <a:t>06/08/2024</a:t>
            </a:fld>
            <a:endParaRPr lang="en-US" dirty="0"/>
          </a:p>
        </p:txBody>
      </p:sp>
      <p:sp>
        <p:nvSpPr>
          <p:cNvPr id="5" name="Espace réservé du pied de page 4">
            <a:extLst>
              <a:ext uri="{FF2B5EF4-FFF2-40B4-BE49-F238E27FC236}">
                <a16:creationId xmlns:a16="http://schemas.microsoft.com/office/drawing/2014/main" id="{A487970A-27AD-3646-8CC2-9304C2DEF2DF}"/>
              </a:ext>
            </a:extLst>
          </p:cNvPr>
          <p:cNvSpPr>
            <a:spLocks noGrp="1"/>
          </p:cNvSpPr>
          <p:nvPr>
            <p:ph type="ftr" sz="quarter" idx="11"/>
          </p:nvPr>
        </p:nvSpPr>
        <p:spPr/>
        <p:txBody>
          <a:bodyPr/>
          <a:lstStyle/>
          <a:p>
            <a:endParaRPr lang="en-US" dirty="0"/>
          </a:p>
        </p:txBody>
      </p:sp>
      <p:sp>
        <p:nvSpPr>
          <p:cNvPr id="6" name="Espace réservé du numéro de diapositive 5">
            <a:extLst>
              <a:ext uri="{FF2B5EF4-FFF2-40B4-BE49-F238E27FC236}">
                <a16:creationId xmlns:a16="http://schemas.microsoft.com/office/drawing/2014/main" id="{76BEF0DB-AC8E-614C-8534-8F130F002C8E}"/>
              </a:ext>
            </a:extLst>
          </p:cNvPr>
          <p:cNvSpPr>
            <a:spLocks noGrp="1"/>
          </p:cNvSpPr>
          <p:nvPr>
            <p:ph type="sldNum" sz="quarter" idx="12"/>
          </p:nvPr>
        </p:nvSpPr>
        <p:spPr/>
        <p:txBody>
          <a:bodyPr/>
          <a:lstStyle/>
          <a:p>
            <a:fld id="{FA84A37A-AFC2-4A01-80A1-FC20F2C0D5BB}" type="slidenum">
              <a:rPr lang="en-US" smtClean="0"/>
              <a:pPr/>
              <a:t>‹N°›</a:t>
            </a:fld>
            <a:endParaRPr lang="en-US" dirty="0"/>
          </a:p>
        </p:txBody>
      </p:sp>
    </p:spTree>
    <p:extLst>
      <p:ext uri="{BB962C8B-B14F-4D97-AF65-F5344CB8AC3E}">
        <p14:creationId xmlns:p14="http://schemas.microsoft.com/office/powerpoint/2010/main" val="40385562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8FC03E4-6146-194B-807C-A243439A8D36}"/>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3A605647-4F98-F04E-A87F-6865FFEAC1D3}"/>
              </a:ext>
            </a:extLst>
          </p:cNvPr>
          <p:cNvSpPr>
            <a:spLocks noGrp="1"/>
          </p:cNvSpPr>
          <p:nvPr>
            <p:ph sz="half" idx="1"/>
          </p:nvPr>
        </p:nvSpPr>
        <p:spPr>
          <a:xfrm>
            <a:off x="838200" y="1825625"/>
            <a:ext cx="5181600" cy="4351338"/>
          </a:xfrm>
        </p:spPr>
        <p:txBody>
          <a:bodyPr/>
          <a:lstStyle/>
          <a:p>
            <a:r>
              <a:rPr lang="fr-FR"/>
              <a:t>Modifier les styles du texte du masque
Deuxième niveau
Troisième niveau
Quatrième niveau
Cinquième niveau</a:t>
            </a:r>
          </a:p>
        </p:txBody>
      </p:sp>
      <p:sp>
        <p:nvSpPr>
          <p:cNvPr id="4" name="Espace réservé du contenu 3">
            <a:extLst>
              <a:ext uri="{FF2B5EF4-FFF2-40B4-BE49-F238E27FC236}">
                <a16:creationId xmlns:a16="http://schemas.microsoft.com/office/drawing/2014/main" id="{B5E9D74C-92CC-5740-903C-22A7CCA3ADD0}"/>
              </a:ext>
            </a:extLst>
          </p:cNvPr>
          <p:cNvSpPr>
            <a:spLocks noGrp="1"/>
          </p:cNvSpPr>
          <p:nvPr>
            <p:ph sz="half" idx="2"/>
          </p:nvPr>
        </p:nvSpPr>
        <p:spPr>
          <a:xfrm>
            <a:off x="6172200" y="1825625"/>
            <a:ext cx="5181600" cy="4351338"/>
          </a:xfrm>
        </p:spPr>
        <p:txBody>
          <a:bodyPr/>
          <a:lstStyle/>
          <a:p>
            <a:r>
              <a:rPr lang="fr-FR"/>
              <a:t>Modifier les styles du texte du masque
Deuxième niveau
Troisième niveau
Quatrième niveau
Cinquième niveau</a:t>
            </a:r>
          </a:p>
        </p:txBody>
      </p:sp>
      <p:sp>
        <p:nvSpPr>
          <p:cNvPr id="5" name="Espace réservé de la date 4">
            <a:extLst>
              <a:ext uri="{FF2B5EF4-FFF2-40B4-BE49-F238E27FC236}">
                <a16:creationId xmlns:a16="http://schemas.microsoft.com/office/drawing/2014/main" id="{6EAFCD79-AD4D-A146-B9F7-DCF773E3D120}"/>
              </a:ext>
            </a:extLst>
          </p:cNvPr>
          <p:cNvSpPr>
            <a:spLocks noGrp="1"/>
          </p:cNvSpPr>
          <p:nvPr>
            <p:ph type="dt" sz="half" idx="10"/>
          </p:nvPr>
        </p:nvSpPr>
        <p:spPr/>
        <p:txBody>
          <a:bodyPr/>
          <a:lstStyle/>
          <a:p>
            <a:fld id="{A08B370A-51D3-CB45-A049-8602DF1DFF1B}" type="datetime1">
              <a:rPr lang="fr-FR" smtClean="0"/>
              <a:t>06/08/2024</a:t>
            </a:fld>
            <a:endParaRPr lang="en-US"/>
          </a:p>
        </p:txBody>
      </p:sp>
      <p:sp>
        <p:nvSpPr>
          <p:cNvPr id="6" name="Espace réservé du pied de page 5">
            <a:extLst>
              <a:ext uri="{FF2B5EF4-FFF2-40B4-BE49-F238E27FC236}">
                <a16:creationId xmlns:a16="http://schemas.microsoft.com/office/drawing/2014/main" id="{33FC66C0-5B9F-4C4E-A9C2-DF6EFAE2EAD8}"/>
              </a:ext>
            </a:extLst>
          </p:cNvPr>
          <p:cNvSpPr>
            <a:spLocks noGrp="1"/>
          </p:cNvSpPr>
          <p:nvPr>
            <p:ph type="ftr" sz="quarter" idx="11"/>
          </p:nvPr>
        </p:nvSpPr>
        <p:spPr/>
        <p:txBody>
          <a:bodyPr/>
          <a:lstStyle/>
          <a:p>
            <a:endParaRPr lang="en-US"/>
          </a:p>
        </p:txBody>
      </p:sp>
      <p:sp>
        <p:nvSpPr>
          <p:cNvPr id="7" name="Espace réservé du numéro de diapositive 6">
            <a:extLst>
              <a:ext uri="{FF2B5EF4-FFF2-40B4-BE49-F238E27FC236}">
                <a16:creationId xmlns:a16="http://schemas.microsoft.com/office/drawing/2014/main" id="{370135B1-CA26-5448-B7A5-E65E488E738D}"/>
              </a:ext>
            </a:extLst>
          </p:cNvPr>
          <p:cNvSpPr>
            <a:spLocks noGrp="1"/>
          </p:cNvSpPr>
          <p:nvPr>
            <p:ph type="sldNum" sz="quarter" idx="12"/>
          </p:nvPr>
        </p:nvSpPr>
        <p:spPr/>
        <p:txBody>
          <a:bodyPr/>
          <a:lstStyle/>
          <a:p>
            <a:fld id="{FA84A37A-AFC2-4A01-80A1-FC20F2C0D5BB}" type="slidenum">
              <a:rPr lang="en-US" smtClean="0"/>
              <a:pPr/>
              <a:t>‹N°›</a:t>
            </a:fld>
            <a:endParaRPr lang="en-US"/>
          </a:p>
        </p:txBody>
      </p:sp>
    </p:spTree>
    <p:extLst>
      <p:ext uri="{BB962C8B-B14F-4D97-AF65-F5344CB8AC3E}">
        <p14:creationId xmlns:p14="http://schemas.microsoft.com/office/powerpoint/2010/main" val="40105076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0B3AB2D-A9C4-7B45-ABCF-323155D34268}"/>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9886D456-7883-544C-8BAA-AECCD44434F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fr-FR"/>
              <a:t>Modifier les styles du texte du masque
Deuxième niveau
Troisième niveau
Quatrième niveau
Cinquième niveau</a:t>
            </a:r>
          </a:p>
        </p:txBody>
      </p:sp>
      <p:sp>
        <p:nvSpPr>
          <p:cNvPr id="4" name="Espace réservé du contenu 3">
            <a:extLst>
              <a:ext uri="{FF2B5EF4-FFF2-40B4-BE49-F238E27FC236}">
                <a16:creationId xmlns:a16="http://schemas.microsoft.com/office/drawing/2014/main" id="{319206AD-0E1A-174A-AC48-AF3A5BA6D144}"/>
              </a:ext>
            </a:extLst>
          </p:cNvPr>
          <p:cNvSpPr>
            <a:spLocks noGrp="1"/>
          </p:cNvSpPr>
          <p:nvPr>
            <p:ph sz="half" idx="2"/>
          </p:nvPr>
        </p:nvSpPr>
        <p:spPr>
          <a:xfrm>
            <a:off x="839788" y="2505075"/>
            <a:ext cx="5157787" cy="3684588"/>
          </a:xfrm>
        </p:spPr>
        <p:txBody>
          <a:bodyPr/>
          <a:lstStyle/>
          <a:p>
            <a:r>
              <a:rPr lang="fr-FR"/>
              <a:t>Modifier les styles du texte du masque
Deuxième niveau
Troisième niveau
Quatrième niveau
Cinquième niveau</a:t>
            </a:r>
          </a:p>
        </p:txBody>
      </p:sp>
      <p:sp>
        <p:nvSpPr>
          <p:cNvPr id="5" name="Espace réservé du texte 4">
            <a:extLst>
              <a:ext uri="{FF2B5EF4-FFF2-40B4-BE49-F238E27FC236}">
                <a16:creationId xmlns:a16="http://schemas.microsoft.com/office/drawing/2014/main" id="{8CCF87A1-E479-F246-99DD-6562B6C3251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fr-FR"/>
              <a:t>Modifier les styles du texte du masque
Deuxième niveau
Troisième niveau
Quatrième niveau
Cinquième niveau</a:t>
            </a:r>
          </a:p>
        </p:txBody>
      </p:sp>
      <p:sp>
        <p:nvSpPr>
          <p:cNvPr id="6" name="Espace réservé du contenu 5">
            <a:extLst>
              <a:ext uri="{FF2B5EF4-FFF2-40B4-BE49-F238E27FC236}">
                <a16:creationId xmlns:a16="http://schemas.microsoft.com/office/drawing/2014/main" id="{130ABBA2-03F8-C248-8581-BBE9E223562D}"/>
              </a:ext>
            </a:extLst>
          </p:cNvPr>
          <p:cNvSpPr>
            <a:spLocks noGrp="1"/>
          </p:cNvSpPr>
          <p:nvPr>
            <p:ph sz="quarter" idx="4"/>
          </p:nvPr>
        </p:nvSpPr>
        <p:spPr>
          <a:xfrm>
            <a:off x="6172200" y="2505075"/>
            <a:ext cx="5183188" cy="3684588"/>
          </a:xfrm>
        </p:spPr>
        <p:txBody>
          <a:bodyPr/>
          <a:lstStyle/>
          <a:p>
            <a:r>
              <a:rPr lang="fr-FR"/>
              <a:t>Modifier les styles du texte du masque
Deuxième niveau
Troisième niveau
Quatrième niveau
Cinquième niveau</a:t>
            </a:r>
          </a:p>
        </p:txBody>
      </p:sp>
      <p:sp>
        <p:nvSpPr>
          <p:cNvPr id="7" name="Espace réservé de la date 6">
            <a:extLst>
              <a:ext uri="{FF2B5EF4-FFF2-40B4-BE49-F238E27FC236}">
                <a16:creationId xmlns:a16="http://schemas.microsoft.com/office/drawing/2014/main" id="{FD015778-53EC-7A45-82C7-E39DC0FCB3C9}"/>
              </a:ext>
            </a:extLst>
          </p:cNvPr>
          <p:cNvSpPr>
            <a:spLocks noGrp="1"/>
          </p:cNvSpPr>
          <p:nvPr>
            <p:ph type="dt" sz="half" idx="10"/>
          </p:nvPr>
        </p:nvSpPr>
        <p:spPr/>
        <p:txBody>
          <a:bodyPr/>
          <a:lstStyle/>
          <a:p>
            <a:fld id="{01DC612E-F500-654F-B464-26C4C318CE59}" type="datetime1">
              <a:rPr lang="fr-FR" smtClean="0"/>
              <a:t>06/08/2024</a:t>
            </a:fld>
            <a:endParaRPr lang="en-US"/>
          </a:p>
        </p:txBody>
      </p:sp>
      <p:sp>
        <p:nvSpPr>
          <p:cNvPr id="8" name="Espace réservé du pied de page 7">
            <a:extLst>
              <a:ext uri="{FF2B5EF4-FFF2-40B4-BE49-F238E27FC236}">
                <a16:creationId xmlns:a16="http://schemas.microsoft.com/office/drawing/2014/main" id="{47E51931-420A-494A-A704-5BC96F0395E2}"/>
              </a:ext>
            </a:extLst>
          </p:cNvPr>
          <p:cNvSpPr>
            <a:spLocks noGrp="1"/>
          </p:cNvSpPr>
          <p:nvPr>
            <p:ph type="ftr" sz="quarter" idx="11"/>
          </p:nvPr>
        </p:nvSpPr>
        <p:spPr/>
        <p:txBody>
          <a:bodyPr/>
          <a:lstStyle/>
          <a:p>
            <a:endParaRPr lang="en-US"/>
          </a:p>
        </p:txBody>
      </p:sp>
      <p:sp>
        <p:nvSpPr>
          <p:cNvPr id="9" name="Espace réservé du numéro de diapositive 8">
            <a:extLst>
              <a:ext uri="{FF2B5EF4-FFF2-40B4-BE49-F238E27FC236}">
                <a16:creationId xmlns:a16="http://schemas.microsoft.com/office/drawing/2014/main" id="{C8204C06-6695-604F-BFDC-C3E1D06A3416}"/>
              </a:ext>
            </a:extLst>
          </p:cNvPr>
          <p:cNvSpPr>
            <a:spLocks noGrp="1"/>
          </p:cNvSpPr>
          <p:nvPr>
            <p:ph type="sldNum" sz="quarter" idx="12"/>
          </p:nvPr>
        </p:nvSpPr>
        <p:spPr/>
        <p:txBody>
          <a:bodyPr/>
          <a:lstStyle/>
          <a:p>
            <a:fld id="{FA84A37A-AFC2-4A01-80A1-FC20F2C0D5BB}" type="slidenum">
              <a:rPr lang="en-US" smtClean="0"/>
              <a:pPr/>
              <a:t>‹N°›</a:t>
            </a:fld>
            <a:endParaRPr lang="en-US"/>
          </a:p>
        </p:txBody>
      </p:sp>
    </p:spTree>
    <p:extLst>
      <p:ext uri="{BB962C8B-B14F-4D97-AF65-F5344CB8AC3E}">
        <p14:creationId xmlns:p14="http://schemas.microsoft.com/office/powerpoint/2010/main" val="26125795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F1B9259-4D29-0B4F-94C1-F6CED7D647AC}"/>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FD899E19-1BFC-6441-8923-1FB841D4E4BF}"/>
              </a:ext>
            </a:extLst>
          </p:cNvPr>
          <p:cNvSpPr>
            <a:spLocks noGrp="1"/>
          </p:cNvSpPr>
          <p:nvPr>
            <p:ph type="dt" sz="half" idx="10"/>
          </p:nvPr>
        </p:nvSpPr>
        <p:spPr/>
        <p:txBody>
          <a:bodyPr/>
          <a:lstStyle/>
          <a:p>
            <a:fld id="{A7299BDA-54B9-DB41-BE45-828A3D597613}" type="datetime1">
              <a:rPr lang="fr-FR" smtClean="0"/>
              <a:t>06/08/2024</a:t>
            </a:fld>
            <a:endParaRPr lang="en-US"/>
          </a:p>
        </p:txBody>
      </p:sp>
      <p:sp>
        <p:nvSpPr>
          <p:cNvPr id="4" name="Espace réservé du pied de page 3">
            <a:extLst>
              <a:ext uri="{FF2B5EF4-FFF2-40B4-BE49-F238E27FC236}">
                <a16:creationId xmlns:a16="http://schemas.microsoft.com/office/drawing/2014/main" id="{0FD3A8F1-40A0-7B48-8B13-745201B506F3}"/>
              </a:ext>
            </a:extLst>
          </p:cNvPr>
          <p:cNvSpPr>
            <a:spLocks noGrp="1"/>
          </p:cNvSpPr>
          <p:nvPr>
            <p:ph type="ftr" sz="quarter" idx="11"/>
          </p:nvPr>
        </p:nvSpPr>
        <p:spPr/>
        <p:txBody>
          <a:bodyPr/>
          <a:lstStyle/>
          <a:p>
            <a:endParaRPr lang="en-US"/>
          </a:p>
        </p:txBody>
      </p:sp>
      <p:sp>
        <p:nvSpPr>
          <p:cNvPr id="5" name="Espace réservé du numéro de diapositive 4">
            <a:extLst>
              <a:ext uri="{FF2B5EF4-FFF2-40B4-BE49-F238E27FC236}">
                <a16:creationId xmlns:a16="http://schemas.microsoft.com/office/drawing/2014/main" id="{6EDEFABC-376E-324A-BCD5-6DE303AD32C3}"/>
              </a:ext>
            </a:extLst>
          </p:cNvPr>
          <p:cNvSpPr>
            <a:spLocks noGrp="1"/>
          </p:cNvSpPr>
          <p:nvPr>
            <p:ph type="sldNum" sz="quarter" idx="12"/>
          </p:nvPr>
        </p:nvSpPr>
        <p:spPr/>
        <p:txBody>
          <a:bodyPr/>
          <a:lstStyle/>
          <a:p>
            <a:fld id="{FA84A37A-AFC2-4A01-80A1-FC20F2C0D5BB}" type="slidenum">
              <a:rPr lang="en-US" smtClean="0"/>
              <a:pPr/>
              <a:t>‹N°›</a:t>
            </a:fld>
            <a:endParaRPr lang="en-US"/>
          </a:p>
        </p:txBody>
      </p:sp>
    </p:spTree>
    <p:extLst>
      <p:ext uri="{BB962C8B-B14F-4D97-AF65-F5344CB8AC3E}">
        <p14:creationId xmlns:p14="http://schemas.microsoft.com/office/powerpoint/2010/main" val="5660453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F568C3C9-9DF1-1E4D-B29A-F4006D0556EE}"/>
              </a:ext>
            </a:extLst>
          </p:cNvPr>
          <p:cNvSpPr>
            <a:spLocks noGrp="1"/>
          </p:cNvSpPr>
          <p:nvPr>
            <p:ph type="dt" sz="half" idx="10"/>
          </p:nvPr>
        </p:nvSpPr>
        <p:spPr/>
        <p:txBody>
          <a:bodyPr/>
          <a:lstStyle/>
          <a:p>
            <a:fld id="{7EFCF7EE-E819-C747-B5B0-5B2F9E5CD5E0}" type="datetime1">
              <a:rPr lang="fr-FR" smtClean="0"/>
              <a:t>06/08/2024</a:t>
            </a:fld>
            <a:endParaRPr lang="en-US"/>
          </a:p>
        </p:txBody>
      </p:sp>
      <p:sp>
        <p:nvSpPr>
          <p:cNvPr id="3" name="Espace réservé du pied de page 2">
            <a:extLst>
              <a:ext uri="{FF2B5EF4-FFF2-40B4-BE49-F238E27FC236}">
                <a16:creationId xmlns:a16="http://schemas.microsoft.com/office/drawing/2014/main" id="{FE07E00F-1263-7E4F-87E0-222CD2BE6E39}"/>
              </a:ext>
            </a:extLst>
          </p:cNvPr>
          <p:cNvSpPr>
            <a:spLocks noGrp="1"/>
          </p:cNvSpPr>
          <p:nvPr>
            <p:ph type="ftr" sz="quarter" idx="11"/>
          </p:nvPr>
        </p:nvSpPr>
        <p:spPr/>
        <p:txBody>
          <a:bodyPr/>
          <a:lstStyle/>
          <a:p>
            <a:endParaRPr lang="en-US"/>
          </a:p>
        </p:txBody>
      </p:sp>
      <p:sp>
        <p:nvSpPr>
          <p:cNvPr id="4" name="Espace réservé du numéro de diapositive 3">
            <a:extLst>
              <a:ext uri="{FF2B5EF4-FFF2-40B4-BE49-F238E27FC236}">
                <a16:creationId xmlns:a16="http://schemas.microsoft.com/office/drawing/2014/main" id="{B578FF8E-7146-344B-87FD-5A9A18B85F15}"/>
              </a:ext>
            </a:extLst>
          </p:cNvPr>
          <p:cNvSpPr>
            <a:spLocks noGrp="1"/>
          </p:cNvSpPr>
          <p:nvPr>
            <p:ph type="sldNum" sz="quarter" idx="12"/>
          </p:nvPr>
        </p:nvSpPr>
        <p:spPr/>
        <p:txBody>
          <a:bodyPr/>
          <a:lstStyle/>
          <a:p>
            <a:fld id="{FA84A37A-AFC2-4A01-80A1-FC20F2C0D5BB}" type="slidenum">
              <a:rPr lang="en-US" smtClean="0"/>
              <a:pPr/>
              <a:t>‹N°›</a:t>
            </a:fld>
            <a:endParaRPr lang="en-US"/>
          </a:p>
        </p:txBody>
      </p:sp>
    </p:spTree>
    <p:extLst>
      <p:ext uri="{BB962C8B-B14F-4D97-AF65-F5344CB8AC3E}">
        <p14:creationId xmlns:p14="http://schemas.microsoft.com/office/powerpoint/2010/main" val="27011836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34F3453-82A6-DF44-A9DE-60B7ED6576F4}"/>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2A9C0AF9-B744-F645-A96C-29BB66CBDE4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r>
              <a:rPr lang="fr-FR"/>
              <a:t>Modifier les styles du texte du masque
Deuxième niveau
Troisième niveau
Quatrième niveau
Cinquième niveau</a:t>
            </a:r>
          </a:p>
        </p:txBody>
      </p:sp>
      <p:sp>
        <p:nvSpPr>
          <p:cNvPr id="4" name="Espace réservé du texte 3">
            <a:extLst>
              <a:ext uri="{FF2B5EF4-FFF2-40B4-BE49-F238E27FC236}">
                <a16:creationId xmlns:a16="http://schemas.microsoft.com/office/drawing/2014/main" id="{277B0997-C144-904B-B9A3-9478A616420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fr-FR"/>
              <a:t>Modifier les styles du texte du masque
Deuxième niveau
Troisième niveau
Quatrième niveau
Cinquième niveau</a:t>
            </a:r>
          </a:p>
        </p:txBody>
      </p:sp>
      <p:sp>
        <p:nvSpPr>
          <p:cNvPr id="5" name="Espace réservé de la date 4">
            <a:extLst>
              <a:ext uri="{FF2B5EF4-FFF2-40B4-BE49-F238E27FC236}">
                <a16:creationId xmlns:a16="http://schemas.microsoft.com/office/drawing/2014/main" id="{D314BB2E-4A94-A94B-915A-60B180A77AEC}"/>
              </a:ext>
            </a:extLst>
          </p:cNvPr>
          <p:cNvSpPr>
            <a:spLocks noGrp="1"/>
          </p:cNvSpPr>
          <p:nvPr>
            <p:ph type="dt" sz="half" idx="10"/>
          </p:nvPr>
        </p:nvSpPr>
        <p:spPr/>
        <p:txBody>
          <a:bodyPr/>
          <a:lstStyle/>
          <a:p>
            <a:fld id="{C0215C6A-30A4-BF4B-954A-21AB0D275B49}" type="datetime1">
              <a:rPr lang="fr-FR" smtClean="0"/>
              <a:t>06/08/2024</a:t>
            </a:fld>
            <a:endParaRPr lang="en-US"/>
          </a:p>
        </p:txBody>
      </p:sp>
      <p:sp>
        <p:nvSpPr>
          <p:cNvPr id="6" name="Espace réservé du pied de page 5">
            <a:extLst>
              <a:ext uri="{FF2B5EF4-FFF2-40B4-BE49-F238E27FC236}">
                <a16:creationId xmlns:a16="http://schemas.microsoft.com/office/drawing/2014/main" id="{8577D347-5D0B-A04F-88BB-054274171C74}"/>
              </a:ext>
            </a:extLst>
          </p:cNvPr>
          <p:cNvSpPr>
            <a:spLocks noGrp="1"/>
          </p:cNvSpPr>
          <p:nvPr>
            <p:ph type="ftr" sz="quarter" idx="11"/>
          </p:nvPr>
        </p:nvSpPr>
        <p:spPr/>
        <p:txBody>
          <a:bodyPr/>
          <a:lstStyle/>
          <a:p>
            <a:endParaRPr lang="en-US"/>
          </a:p>
        </p:txBody>
      </p:sp>
      <p:sp>
        <p:nvSpPr>
          <p:cNvPr id="7" name="Espace réservé du numéro de diapositive 6">
            <a:extLst>
              <a:ext uri="{FF2B5EF4-FFF2-40B4-BE49-F238E27FC236}">
                <a16:creationId xmlns:a16="http://schemas.microsoft.com/office/drawing/2014/main" id="{1FE1CA26-BCE4-5D46-B489-9688731C0DD0}"/>
              </a:ext>
            </a:extLst>
          </p:cNvPr>
          <p:cNvSpPr>
            <a:spLocks noGrp="1"/>
          </p:cNvSpPr>
          <p:nvPr>
            <p:ph type="sldNum" sz="quarter" idx="12"/>
          </p:nvPr>
        </p:nvSpPr>
        <p:spPr/>
        <p:txBody>
          <a:bodyPr/>
          <a:lstStyle/>
          <a:p>
            <a:fld id="{FA84A37A-AFC2-4A01-80A1-FC20F2C0D5BB}" type="slidenum">
              <a:rPr lang="en-US" smtClean="0"/>
              <a:pPr/>
              <a:t>‹N°›</a:t>
            </a:fld>
            <a:endParaRPr lang="en-US"/>
          </a:p>
        </p:txBody>
      </p:sp>
    </p:spTree>
    <p:extLst>
      <p:ext uri="{BB962C8B-B14F-4D97-AF65-F5344CB8AC3E}">
        <p14:creationId xmlns:p14="http://schemas.microsoft.com/office/powerpoint/2010/main" val="36050424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C057975-EAA4-8044-B8F0-A0545AF94873}"/>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24622942-C64C-ED4D-91BD-24D5A5CFE27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AFF057F8-278B-8B42-B9FF-CC9F244D419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fr-FR"/>
              <a:t>Modifier les styles du texte du masque
Deuxième niveau
Troisième niveau
Quatrième niveau
Cinquième niveau</a:t>
            </a:r>
          </a:p>
        </p:txBody>
      </p:sp>
      <p:sp>
        <p:nvSpPr>
          <p:cNvPr id="5" name="Espace réservé de la date 4">
            <a:extLst>
              <a:ext uri="{FF2B5EF4-FFF2-40B4-BE49-F238E27FC236}">
                <a16:creationId xmlns:a16="http://schemas.microsoft.com/office/drawing/2014/main" id="{DA973A34-0377-C040-A31D-DAACC663C77F}"/>
              </a:ext>
            </a:extLst>
          </p:cNvPr>
          <p:cNvSpPr>
            <a:spLocks noGrp="1"/>
          </p:cNvSpPr>
          <p:nvPr>
            <p:ph type="dt" sz="half" idx="10"/>
          </p:nvPr>
        </p:nvSpPr>
        <p:spPr/>
        <p:txBody>
          <a:bodyPr/>
          <a:lstStyle/>
          <a:p>
            <a:fld id="{53938367-6FF4-9747-9C69-9F3BC41F41E1}" type="datetime1">
              <a:rPr lang="fr-FR" smtClean="0"/>
              <a:t>06/08/2024</a:t>
            </a:fld>
            <a:endParaRPr lang="en-US"/>
          </a:p>
        </p:txBody>
      </p:sp>
      <p:sp>
        <p:nvSpPr>
          <p:cNvPr id="6" name="Espace réservé du pied de page 5">
            <a:extLst>
              <a:ext uri="{FF2B5EF4-FFF2-40B4-BE49-F238E27FC236}">
                <a16:creationId xmlns:a16="http://schemas.microsoft.com/office/drawing/2014/main" id="{02B30275-D8EA-D741-9FA3-5B886B367CDC}"/>
              </a:ext>
            </a:extLst>
          </p:cNvPr>
          <p:cNvSpPr>
            <a:spLocks noGrp="1"/>
          </p:cNvSpPr>
          <p:nvPr>
            <p:ph type="ftr" sz="quarter" idx="11"/>
          </p:nvPr>
        </p:nvSpPr>
        <p:spPr/>
        <p:txBody>
          <a:bodyPr/>
          <a:lstStyle/>
          <a:p>
            <a:endParaRPr lang="en-US"/>
          </a:p>
        </p:txBody>
      </p:sp>
      <p:sp>
        <p:nvSpPr>
          <p:cNvPr id="7" name="Espace réservé du numéro de diapositive 6">
            <a:extLst>
              <a:ext uri="{FF2B5EF4-FFF2-40B4-BE49-F238E27FC236}">
                <a16:creationId xmlns:a16="http://schemas.microsoft.com/office/drawing/2014/main" id="{7555373E-C744-0D4A-9267-97F3CB676AEE}"/>
              </a:ext>
            </a:extLst>
          </p:cNvPr>
          <p:cNvSpPr>
            <a:spLocks noGrp="1"/>
          </p:cNvSpPr>
          <p:nvPr>
            <p:ph type="sldNum" sz="quarter" idx="12"/>
          </p:nvPr>
        </p:nvSpPr>
        <p:spPr/>
        <p:txBody>
          <a:bodyPr/>
          <a:lstStyle/>
          <a:p>
            <a:fld id="{FA84A37A-AFC2-4A01-80A1-FC20F2C0D5BB}" type="slidenum">
              <a:rPr lang="en-US" smtClean="0"/>
              <a:pPr/>
              <a:t>‹N°›</a:t>
            </a:fld>
            <a:endParaRPr lang="en-US"/>
          </a:p>
        </p:txBody>
      </p:sp>
    </p:spTree>
    <p:extLst>
      <p:ext uri="{BB962C8B-B14F-4D97-AF65-F5344CB8AC3E}">
        <p14:creationId xmlns:p14="http://schemas.microsoft.com/office/powerpoint/2010/main" val="24278827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6194DAE9-736B-7342-9F82-82882015E29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B0A1D640-74D3-CD41-AB5E-A51725AE380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r>
              <a:rPr lang="fr-FR"/>
              <a:t>Modifier les styles du texte du masque
Deuxième niveau
Troisième niveau
Quatrième niveau
Cinquième niveau</a:t>
            </a:r>
          </a:p>
        </p:txBody>
      </p:sp>
      <p:sp>
        <p:nvSpPr>
          <p:cNvPr id="4" name="Espace réservé de la date 3">
            <a:extLst>
              <a:ext uri="{FF2B5EF4-FFF2-40B4-BE49-F238E27FC236}">
                <a16:creationId xmlns:a16="http://schemas.microsoft.com/office/drawing/2014/main" id="{8FD7399B-B088-9242-9A76-64D6152958C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044F784-6768-CA4A-AF5C-71109C47C405}" type="datetime1">
              <a:rPr lang="fr-FR" smtClean="0"/>
              <a:t>06/08/2024</a:t>
            </a:fld>
            <a:endParaRPr lang="en-US" dirty="0"/>
          </a:p>
        </p:txBody>
      </p:sp>
      <p:sp>
        <p:nvSpPr>
          <p:cNvPr id="5" name="Espace réservé du pied de page 4">
            <a:extLst>
              <a:ext uri="{FF2B5EF4-FFF2-40B4-BE49-F238E27FC236}">
                <a16:creationId xmlns:a16="http://schemas.microsoft.com/office/drawing/2014/main" id="{1E490E27-052C-814B-93B3-334035A733F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Espace réservé du numéro de diapositive 5">
            <a:extLst>
              <a:ext uri="{FF2B5EF4-FFF2-40B4-BE49-F238E27FC236}">
                <a16:creationId xmlns:a16="http://schemas.microsoft.com/office/drawing/2014/main" id="{98D50ADE-B809-0543-9FB8-3FDAABD3E10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A84A37A-AFC2-4A01-80A1-FC20F2C0D5BB}" type="slidenum">
              <a:rPr lang="en-US" smtClean="0"/>
              <a:pPr/>
              <a:t>‹N°›</a:t>
            </a:fld>
            <a:endParaRPr lang="en-US" dirty="0"/>
          </a:p>
        </p:txBody>
      </p:sp>
    </p:spTree>
    <p:extLst>
      <p:ext uri="{BB962C8B-B14F-4D97-AF65-F5344CB8AC3E}">
        <p14:creationId xmlns:p14="http://schemas.microsoft.com/office/powerpoint/2010/main" val="4016920851"/>
      </p:ext>
    </p:extLst>
  </p:cSld>
  <p:clrMap bg1="lt1" tx1="dk1" bg2="lt2" tx2="dk2" accent1="accent1" accent2="accent2" accent3="accent3" accent4="accent4" accent5="accent5" accent6="accent6" hlink="hlink" folHlink="folHlink"/>
  <p:sldLayoutIdLst>
    <p:sldLayoutId id="2147483973" r:id="rId1"/>
    <p:sldLayoutId id="2147483974" r:id="rId2"/>
    <p:sldLayoutId id="2147483975" r:id="rId3"/>
    <p:sldLayoutId id="2147483976" r:id="rId4"/>
    <p:sldLayoutId id="2147483977" r:id="rId5"/>
    <p:sldLayoutId id="2147483978" r:id="rId6"/>
    <p:sldLayoutId id="2147483979" r:id="rId7"/>
    <p:sldLayoutId id="2147483980" r:id="rId8"/>
    <p:sldLayoutId id="2147483981" r:id="rId9"/>
    <p:sldLayoutId id="2147483982" r:id="rId10"/>
    <p:sldLayoutId id="2147483983"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glottolog.org/resource/languoid/id/poly1242"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hyperlink" Target="https://www.archives.pf/new/wp-content/uploads/periodique/02-Messager/1860/Messager-1860-019-18600506.pdf" TargetMode="Externa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hyperlink" Target="http://alex.francois.online.fr/AF-ALPF_f.htm" TargetMode="External"/><Relationship Id="rId2" Type="http://schemas.openxmlformats.org/officeDocument/2006/relationships/notesSlide" Target="../notesSlides/notesSlide2.xml"/><Relationship Id="rId1" Type="http://schemas.openxmlformats.org/officeDocument/2006/relationships/slideLayout" Target="../slideLayouts/slideLayout8.xml"/><Relationship Id="rId4" Type="http://schemas.openxmlformats.org/officeDocument/2006/relationships/image" Target="../media/image2.emf"/></Relationships>
</file>

<file path=ppt/slides/_rels/slide20.xml.rels><?xml version="1.0" encoding="UTF-8" standalone="yes"?>
<Relationships xmlns="http://schemas.openxmlformats.org/package/2006/relationships"><Relationship Id="rId3" Type="http://schemas.openxmlformats.org/officeDocument/2006/relationships/package" Target="../embeddings/Document_Microsoft_Word4.docx"/><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6.emf"/></Relationships>
</file>

<file path=ppt/slides/_rels/slide21.xml.rels><?xml version="1.0" encoding="UTF-8" standalone="yes"?>
<Relationships xmlns="http://schemas.openxmlformats.org/package/2006/relationships"><Relationship Id="rId3" Type="http://schemas.openxmlformats.org/officeDocument/2006/relationships/hyperlink" Target="http://www.ispf.pf/bases/Recensements/2017/Donnees_detaillees/Langues.aspx"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hyperlink" Target="http://www.ispf.pf/bases/Recensements/2017/Donnees_detaillees/Langues.aspx"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hyperlink" Target="http://www.projetpluri-l.org/"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https://atlas.limsi.fr/?tab=PF" TargetMode="External"/><Relationship Id="rId1" Type="http://schemas.openxmlformats.org/officeDocument/2006/relationships/slideLayout" Target="../slideLayouts/slideLayout9.xml"/><Relationship Id="rId4" Type="http://schemas.openxmlformats.org/officeDocument/2006/relationships/hyperlink" Target="https://atlas.limsi.fr/" TargetMode="Externa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2.xml.rels><?xml version="1.0" encoding="UTF-8" standalone="yes"?>
<Relationships xmlns="http://schemas.openxmlformats.org/package/2006/relationships"><Relationship Id="rId3" Type="http://schemas.openxmlformats.org/officeDocument/2006/relationships/hyperlink" Target="https://news.stanford.edu/news/2014/march/teaching-english-language-032514.html" TargetMode="External"/><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hyperlink" Target="https://files.eric.ed.gov/fulltext/ED566267.pdf" TargetMode="Externa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hyperlink" Target="https://www.dailymotion.com/video/x2w7zvd?playlist=x34u0v" TargetMode="Externa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hyperlink" Target="http://www.farevanaa.pf/dictionnaire.php" TargetMode="External"/><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4.xml.rels><?xml version="1.0" encoding="UTF-8" standalone="yes"?>
<Relationships xmlns="http://schemas.openxmlformats.org/package/2006/relationships"><Relationship Id="rId3" Type="http://schemas.openxmlformats.org/officeDocument/2006/relationships/package" Target="../embeddings/Document_Microsoft_Word.docx"/><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4.emf"/></Relationships>
</file>

<file path=ppt/slides/_rels/slide5.xml.rels><?xml version="1.0" encoding="UTF-8" standalone="yes"?>
<Relationships xmlns="http://schemas.openxmlformats.org/package/2006/relationships"><Relationship Id="rId3" Type="http://schemas.openxmlformats.org/officeDocument/2006/relationships/package" Target="../embeddings/Document_Microsoft_Word1.docx"/><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5.emf"/></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https://glottolog.org/resource/languoid/id/poly1242" TargetMode="Externa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package" Target="../embeddings/Document_Microsoft_Word2.docx"/><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7.emf"/></Relationships>
</file>

<file path=ppt/slides/_rels/slide8.xml.rels><?xml version="1.0" encoding="UTF-8" standalone="yes"?>
<Relationships xmlns="http://schemas.openxmlformats.org/package/2006/relationships"><Relationship Id="rId3" Type="http://schemas.openxmlformats.org/officeDocument/2006/relationships/hyperlink" Target="https://glottolog.org/resource/languoid/id/poly1242"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package" Target="../embeddings/Document_Microsoft_Word3.docx"/><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9.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ctrTitle"/>
          </p:nvPr>
        </p:nvSpPr>
        <p:spPr>
          <a:xfrm>
            <a:off x="2053165" y="1360489"/>
            <a:ext cx="8085667" cy="1927225"/>
          </a:xfrm>
        </p:spPr>
        <p:txBody>
          <a:bodyPr>
            <a:noAutofit/>
          </a:bodyPr>
          <a:lstStyle/>
          <a:p>
            <a:r>
              <a:rPr lang="fr-FR" sz="6600" dirty="0"/>
              <a:t>Éléments de contexte : Les langues en Polynésie française</a:t>
            </a:r>
          </a:p>
        </p:txBody>
      </p:sp>
      <p:sp>
        <p:nvSpPr>
          <p:cNvPr id="2" name="Sous-titre 1"/>
          <p:cNvSpPr>
            <a:spLocks noGrp="1"/>
          </p:cNvSpPr>
          <p:nvPr>
            <p:ph type="subTitle" idx="1"/>
          </p:nvPr>
        </p:nvSpPr>
        <p:spPr>
          <a:xfrm>
            <a:off x="1646406" y="3429000"/>
            <a:ext cx="8899187" cy="1883923"/>
          </a:xfrm>
        </p:spPr>
        <p:txBody>
          <a:bodyPr>
            <a:normAutofit fontScale="70000" lnSpcReduction="20000"/>
          </a:bodyPr>
          <a:lstStyle/>
          <a:p>
            <a:r>
              <a:rPr lang="fr-FR" sz="2900" dirty="0"/>
              <a:t>accueil des nouveaux personnels</a:t>
            </a:r>
          </a:p>
          <a:p>
            <a:r>
              <a:rPr lang="fr-FR" sz="2900" dirty="0"/>
              <a:t>6 août 2024</a:t>
            </a:r>
          </a:p>
          <a:p>
            <a:endParaRPr lang="fr-FR" b="1" dirty="0"/>
          </a:p>
          <a:p>
            <a:r>
              <a:rPr lang="fr-FR" sz="2900" b="1" cap="none" dirty="0"/>
              <a:t>Jacques Vernaudon </a:t>
            </a:r>
          </a:p>
          <a:p>
            <a:r>
              <a:rPr lang="fr-FR" sz="2900" cap="none" dirty="0"/>
              <a:t>Équipe d’Accueil </a:t>
            </a:r>
            <a:r>
              <a:rPr lang="fr-FR" sz="2900" i="1" cap="none" dirty="0"/>
              <a:t>Sociétés Traditionnelles et Contemporaines en Océanie </a:t>
            </a:r>
            <a:r>
              <a:rPr lang="fr-FR" sz="2900" cap="none" dirty="0"/>
              <a:t>(EASTCO)</a:t>
            </a:r>
          </a:p>
        </p:txBody>
      </p:sp>
      <p:pic>
        <p:nvPicPr>
          <p:cNvPr id="4" name="Imag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47559" y="5595495"/>
            <a:ext cx="1911451" cy="948579"/>
          </a:xfrm>
          <a:prstGeom prst="rect">
            <a:avLst/>
          </a:prstGeom>
        </p:spPr>
      </p:pic>
    </p:spTree>
    <p:extLst>
      <p:ext uri="{BB962C8B-B14F-4D97-AF65-F5344CB8AC3E}">
        <p14:creationId xmlns:p14="http://schemas.microsoft.com/office/powerpoint/2010/main" val="37072983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EF1DC57B-F91D-5346-BAFB-3D4A40F24335}"/>
              </a:ext>
            </a:extLst>
          </p:cNvPr>
          <p:cNvSpPr txBox="1"/>
          <p:nvPr/>
        </p:nvSpPr>
        <p:spPr>
          <a:xfrm>
            <a:off x="2149118" y="6106737"/>
            <a:ext cx="7893764" cy="523220"/>
          </a:xfrm>
          <a:prstGeom prst="rect">
            <a:avLst/>
          </a:prstGeom>
          <a:noFill/>
        </p:spPr>
        <p:txBody>
          <a:bodyPr wrap="none" rtlCol="0">
            <a:spAutoFit/>
          </a:bodyPr>
          <a:lstStyle/>
          <a:p>
            <a:r>
              <a:rPr lang="fr-FR" altLang="fr-FR" sz="2800" dirty="0">
                <a:ea typeface="ＭＳ Ｐゴシック" panose="020B0600070205080204" pitchFamily="34" charset="-128"/>
                <a:hlinkClick r:id="rId3"/>
              </a:rPr>
              <a:t>https://glottolog.org/resource/languoid/id/aust1307</a:t>
            </a:r>
          </a:p>
        </p:txBody>
      </p:sp>
      <p:pic>
        <p:nvPicPr>
          <p:cNvPr id="4" name="Image 3">
            <a:extLst>
              <a:ext uri="{FF2B5EF4-FFF2-40B4-BE49-F238E27FC236}">
                <a16:creationId xmlns:a16="http://schemas.microsoft.com/office/drawing/2014/main" id="{2E4ACADB-84F0-D349-B4D0-92907AF84592}"/>
              </a:ext>
            </a:extLst>
          </p:cNvPr>
          <p:cNvPicPr>
            <a:picLocks noChangeAspect="1"/>
          </p:cNvPicPr>
          <p:nvPr/>
        </p:nvPicPr>
        <p:blipFill>
          <a:blip r:embed="rId4"/>
          <a:stretch>
            <a:fillRect/>
          </a:stretch>
        </p:blipFill>
        <p:spPr>
          <a:xfrm>
            <a:off x="0" y="1232832"/>
            <a:ext cx="12192000" cy="4392336"/>
          </a:xfrm>
          <a:prstGeom prst="rect">
            <a:avLst/>
          </a:prstGeom>
          <a:noFill/>
        </p:spPr>
      </p:pic>
      <p:sp>
        <p:nvSpPr>
          <p:cNvPr id="7" name="Ellipse 6">
            <a:extLst>
              <a:ext uri="{FF2B5EF4-FFF2-40B4-BE49-F238E27FC236}">
                <a16:creationId xmlns:a16="http://schemas.microsoft.com/office/drawing/2014/main" id="{62EC7728-0273-B04B-BF31-8C2C8F0F8B79}"/>
              </a:ext>
            </a:extLst>
          </p:cNvPr>
          <p:cNvSpPr/>
          <p:nvPr/>
        </p:nvSpPr>
        <p:spPr>
          <a:xfrm>
            <a:off x="9080500" y="3034368"/>
            <a:ext cx="1536700" cy="1526117"/>
          </a:xfrm>
          <a:prstGeom prst="ellipse">
            <a:avLst/>
          </a:pr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PF" dirty="0"/>
          </a:p>
        </p:txBody>
      </p:sp>
      <p:sp>
        <p:nvSpPr>
          <p:cNvPr id="8" name="Titre 7">
            <a:extLst>
              <a:ext uri="{FF2B5EF4-FFF2-40B4-BE49-F238E27FC236}">
                <a16:creationId xmlns:a16="http://schemas.microsoft.com/office/drawing/2014/main" id="{DAB313AF-093F-5643-8D7B-9D67E02DD9F9}"/>
              </a:ext>
            </a:extLst>
          </p:cNvPr>
          <p:cNvSpPr>
            <a:spLocks noGrp="1"/>
          </p:cNvSpPr>
          <p:nvPr>
            <p:ph type="title"/>
          </p:nvPr>
        </p:nvSpPr>
        <p:spPr>
          <a:xfrm>
            <a:off x="838200" y="163957"/>
            <a:ext cx="10515600" cy="969899"/>
          </a:xfrm>
        </p:spPr>
        <p:txBody>
          <a:bodyPr/>
          <a:lstStyle/>
          <a:p>
            <a:r>
              <a:rPr lang="fr-PF" dirty="0"/>
              <a:t>La famille austronésienne (~ 1 200 langues)</a:t>
            </a:r>
          </a:p>
        </p:txBody>
      </p:sp>
      <p:sp>
        <p:nvSpPr>
          <p:cNvPr id="10" name="ZoneTexte 9">
            <a:extLst>
              <a:ext uri="{FF2B5EF4-FFF2-40B4-BE49-F238E27FC236}">
                <a16:creationId xmlns:a16="http://schemas.microsoft.com/office/drawing/2014/main" id="{4FCED2A1-42F0-C54C-A987-1190A0165280}"/>
              </a:ext>
            </a:extLst>
          </p:cNvPr>
          <p:cNvSpPr txBox="1"/>
          <p:nvPr/>
        </p:nvSpPr>
        <p:spPr>
          <a:xfrm>
            <a:off x="9435856" y="4560485"/>
            <a:ext cx="1968744" cy="369332"/>
          </a:xfrm>
          <a:prstGeom prst="rect">
            <a:avLst/>
          </a:prstGeom>
          <a:noFill/>
        </p:spPr>
        <p:txBody>
          <a:bodyPr wrap="none" rtlCol="0">
            <a:spAutoFit/>
          </a:bodyPr>
          <a:lstStyle/>
          <a:p>
            <a:r>
              <a:rPr lang="fr-PF" dirty="0"/>
              <a:t>Polynésie française</a:t>
            </a:r>
          </a:p>
        </p:txBody>
      </p:sp>
      <p:sp>
        <p:nvSpPr>
          <p:cNvPr id="9" name="Ellipse 8">
            <a:extLst>
              <a:ext uri="{FF2B5EF4-FFF2-40B4-BE49-F238E27FC236}">
                <a16:creationId xmlns:a16="http://schemas.microsoft.com/office/drawing/2014/main" id="{47C33D7F-5319-C643-9732-ECC72070148E}"/>
              </a:ext>
            </a:extLst>
          </p:cNvPr>
          <p:cNvSpPr/>
          <p:nvPr/>
        </p:nvSpPr>
        <p:spPr>
          <a:xfrm>
            <a:off x="4514849" y="1232832"/>
            <a:ext cx="568325" cy="542270"/>
          </a:xfrm>
          <a:prstGeom prst="ellipse">
            <a:avLst/>
          </a:prstGeom>
          <a:noFill/>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PF" dirty="0"/>
          </a:p>
        </p:txBody>
      </p:sp>
      <p:sp>
        <p:nvSpPr>
          <p:cNvPr id="2" name="ZoneTexte 1">
            <a:extLst>
              <a:ext uri="{FF2B5EF4-FFF2-40B4-BE49-F238E27FC236}">
                <a16:creationId xmlns:a16="http://schemas.microsoft.com/office/drawing/2014/main" id="{0EA003FE-EF6B-2342-0AF9-5426C0BC54A1}"/>
              </a:ext>
            </a:extLst>
          </p:cNvPr>
          <p:cNvSpPr txBox="1"/>
          <p:nvPr/>
        </p:nvSpPr>
        <p:spPr>
          <a:xfrm>
            <a:off x="5083174" y="1240094"/>
            <a:ext cx="1372492" cy="400110"/>
          </a:xfrm>
          <a:prstGeom prst="rect">
            <a:avLst/>
          </a:prstGeom>
          <a:noFill/>
        </p:spPr>
        <p:txBody>
          <a:bodyPr wrap="none" rtlCol="0">
            <a:spAutoFit/>
          </a:bodyPr>
          <a:lstStyle/>
          <a:p>
            <a:r>
              <a:rPr lang="fr-PF" sz="2000" b="1" dirty="0"/>
              <a:t>~ 5 000 ans</a:t>
            </a:r>
          </a:p>
        </p:txBody>
      </p:sp>
      <p:sp>
        <p:nvSpPr>
          <p:cNvPr id="5" name="ZoneTexte 4">
            <a:extLst>
              <a:ext uri="{FF2B5EF4-FFF2-40B4-BE49-F238E27FC236}">
                <a16:creationId xmlns:a16="http://schemas.microsoft.com/office/drawing/2014/main" id="{FE402793-F4DB-BFE1-F8F8-1C0B0AECA01D}"/>
              </a:ext>
            </a:extLst>
          </p:cNvPr>
          <p:cNvSpPr txBox="1"/>
          <p:nvPr/>
        </p:nvSpPr>
        <p:spPr>
          <a:xfrm>
            <a:off x="9162604" y="2567595"/>
            <a:ext cx="1372492" cy="400110"/>
          </a:xfrm>
          <a:prstGeom prst="rect">
            <a:avLst/>
          </a:prstGeom>
          <a:noFill/>
        </p:spPr>
        <p:txBody>
          <a:bodyPr wrap="none" rtlCol="0">
            <a:spAutoFit/>
          </a:bodyPr>
          <a:lstStyle/>
          <a:p>
            <a:r>
              <a:rPr lang="fr-PF" sz="2000" b="1" dirty="0"/>
              <a:t>~ 1 000 ans</a:t>
            </a:r>
          </a:p>
        </p:txBody>
      </p:sp>
      <p:sp>
        <p:nvSpPr>
          <p:cNvPr id="19" name="Circular Arrow 10">
            <a:extLst>
              <a:ext uri="{FF2B5EF4-FFF2-40B4-BE49-F238E27FC236}">
                <a16:creationId xmlns:a16="http://schemas.microsoft.com/office/drawing/2014/main" id="{69824525-36CA-D467-B063-66F18067C44E}"/>
              </a:ext>
            </a:extLst>
          </p:cNvPr>
          <p:cNvSpPr/>
          <p:nvPr/>
        </p:nvSpPr>
        <p:spPr>
          <a:xfrm rot="13975455" flipH="1">
            <a:off x="4800686" y="1280100"/>
            <a:ext cx="1713503" cy="1312791"/>
          </a:xfrm>
          <a:prstGeom prst="circularArrow">
            <a:avLst>
              <a:gd name="adj1" fmla="val 8080"/>
              <a:gd name="adj2" fmla="val 1260701"/>
              <a:gd name="adj3" fmla="val 19377260"/>
              <a:gd name="adj4" fmla="val 13081308"/>
              <a:gd name="adj5" fmla="val 10787"/>
            </a:avLst>
          </a:prstGeom>
          <a:solidFill>
            <a:srgbClr val="CC3399">
              <a:alpha val="89804"/>
            </a:srgbClr>
          </a:solidFill>
          <a:ln w="19050">
            <a:solidFill>
              <a:schemeClr val="accent2"/>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fr-FR" dirty="0">
              <a:solidFill>
                <a:prstClr val="white"/>
              </a:solidFill>
            </a:endParaRPr>
          </a:p>
        </p:txBody>
      </p:sp>
      <p:sp>
        <p:nvSpPr>
          <p:cNvPr id="20" name="Circular Arrow 9">
            <a:extLst>
              <a:ext uri="{FF2B5EF4-FFF2-40B4-BE49-F238E27FC236}">
                <a16:creationId xmlns:a16="http://schemas.microsoft.com/office/drawing/2014/main" id="{EF449A53-8A88-D76E-7129-05054F63FBFA}"/>
              </a:ext>
            </a:extLst>
          </p:cNvPr>
          <p:cNvSpPr/>
          <p:nvPr/>
        </p:nvSpPr>
        <p:spPr>
          <a:xfrm rot="17473324" flipH="1" flipV="1">
            <a:off x="3376577" y="1362701"/>
            <a:ext cx="1427832" cy="1183738"/>
          </a:xfrm>
          <a:prstGeom prst="circularArrow">
            <a:avLst>
              <a:gd name="adj1" fmla="val 8080"/>
              <a:gd name="adj2" fmla="val 1260701"/>
              <a:gd name="adj3" fmla="val 19377260"/>
              <a:gd name="adj4" fmla="val 13524119"/>
              <a:gd name="adj5" fmla="val 10787"/>
            </a:avLst>
          </a:prstGeom>
          <a:solidFill>
            <a:srgbClr val="CC3399">
              <a:alpha val="89804"/>
            </a:srgbClr>
          </a:solidFill>
          <a:ln w="19050">
            <a:solidFill>
              <a:schemeClr val="accent2"/>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fr-FR">
              <a:solidFill>
                <a:prstClr val="white"/>
              </a:solidFill>
            </a:endParaRPr>
          </a:p>
        </p:txBody>
      </p:sp>
      <p:sp>
        <p:nvSpPr>
          <p:cNvPr id="21" name="Circular Arrow 9">
            <a:extLst>
              <a:ext uri="{FF2B5EF4-FFF2-40B4-BE49-F238E27FC236}">
                <a16:creationId xmlns:a16="http://schemas.microsoft.com/office/drawing/2014/main" id="{B1368B15-AF6E-7DC4-5F97-F7FEFA14B238}"/>
              </a:ext>
            </a:extLst>
          </p:cNvPr>
          <p:cNvSpPr/>
          <p:nvPr/>
        </p:nvSpPr>
        <p:spPr>
          <a:xfrm rot="11926805" flipH="1" flipV="1">
            <a:off x="5765395" y="2679675"/>
            <a:ext cx="1852399" cy="1322118"/>
          </a:xfrm>
          <a:prstGeom prst="circularArrow">
            <a:avLst>
              <a:gd name="adj1" fmla="val 8080"/>
              <a:gd name="adj2" fmla="val 1260701"/>
              <a:gd name="adj3" fmla="val 19377260"/>
              <a:gd name="adj4" fmla="val 13524119"/>
              <a:gd name="adj5" fmla="val 10787"/>
            </a:avLst>
          </a:prstGeom>
          <a:solidFill>
            <a:srgbClr val="C00000">
              <a:alpha val="69804"/>
            </a:srgbClr>
          </a:solidFill>
          <a:ln w="12700">
            <a:solidFill>
              <a:schemeClr val="accent2">
                <a:lumMod val="50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fr-FR">
              <a:solidFill>
                <a:prstClr val="white"/>
              </a:solidFill>
            </a:endParaRPr>
          </a:p>
        </p:txBody>
      </p:sp>
      <p:sp>
        <p:nvSpPr>
          <p:cNvPr id="22" name="Circular Arrow 10">
            <a:extLst>
              <a:ext uri="{FF2B5EF4-FFF2-40B4-BE49-F238E27FC236}">
                <a16:creationId xmlns:a16="http://schemas.microsoft.com/office/drawing/2014/main" id="{E19F5927-2A78-5842-1F7D-813235D73357}"/>
              </a:ext>
            </a:extLst>
          </p:cNvPr>
          <p:cNvSpPr/>
          <p:nvPr/>
        </p:nvSpPr>
        <p:spPr>
          <a:xfrm rot="12307134" flipH="1">
            <a:off x="7537968" y="3116521"/>
            <a:ext cx="1852399" cy="1322141"/>
          </a:xfrm>
          <a:prstGeom prst="circularArrow">
            <a:avLst>
              <a:gd name="adj1" fmla="val 8080"/>
              <a:gd name="adj2" fmla="val 1260701"/>
              <a:gd name="adj3" fmla="val 19377260"/>
              <a:gd name="adj4" fmla="val 13081308"/>
              <a:gd name="adj5" fmla="val 10787"/>
            </a:avLst>
          </a:prstGeom>
          <a:solidFill>
            <a:srgbClr val="C00000">
              <a:alpha val="69804"/>
            </a:srgbClr>
          </a:solidFill>
          <a:ln w="12700">
            <a:solidFill>
              <a:schemeClr val="accent2">
                <a:lumMod val="50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fr-FR">
              <a:solidFill>
                <a:prstClr val="white"/>
              </a:solidFill>
            </a:endParaRPr>
          </a:p>
        </p:txBody>
      </p:sp>
    </p:spTree>
    <p:extLst>
      <p:ext uri="{BB962C8B-B14F-4D97-AF65-F5344CB8AC3E}">
        <p14:creationId xmlns:p14="http://schemas.microsoft.com/office/powerpoint/2010/main" val="4052377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par>
                          <p:cTn id="11" fill="hold">
                            <p:stCondLst>
                              <p:cond delay="0"/>
                            </p:stCondLst>
                            <p:childTnLst>
                              <p:par>
                                <p:cTn id="12" presetID="22" presetClass="entr" presetSubtype="1" fill="hold" nodeType="afterEffect">
                                  <p:stCondLst>
                                    <p:cond delay="250"/>
                                  </p:stCondLst>
                                  <p:childTnLst>
                                    <p:set>
                                      <p:cBhvr>
                                        <p:cTn id="13" dur="1" fill="hold">
                                          <p:stCondLst>
                                            <p:cond delay="0"/>
                                          </p:stCondLst>
                                        </p:cTn>
                                        <p:tgtEl>
                                          <p:spTgt spid="19"/>
                                        </p:tgtEl>
                                        <p:attrNameLst>
                                          <p:attrName>style.visibility</p:attrName>
                                        </p:attrNameLst>
                                      </p:cBhvr>
                                      <p:to>
                                        <p:strVal val="visible"/>
                                      </p:to>
                                    </p:set>
                                    <p:animEffect transition="in" filter="wipe(up)">
                                      <p:cBhvr>
                                        <p:cTn id="14" dur="500"/>
                                        <p:tgtEl>
                                          <p:spTgt spid="19"/>
                                        </p:tgtEl>
                                      </p:cBhvr>
                                    </p:animEffect>
                                  </p:childTnLst>
                                </p:cTn>
                              </p:par>
                            </p:childTnLst>
                          </p:cTn>
                        </p:par>
                        <p:par>
                          <p:cTn id="15" fill="hold">
                            <p:stCondLst>
                              <p:cond delay="750"/>
                            </p:stCondLst>
                            <p:childTnLst>
                              <p:par>
                                <p:cTn id="16" presetID="22" presetClass="entr" presetSubtype="1" fill="hold" nodeType="after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wipe(up)">
                                      <p:cBhvr>
                                        <p:cTn id="18" dur="750"/>
                                        <p:tgtEl>
                                          <p:spTgt spid="20"/>
                                        </p:tgtEl>
                                      </p:cBhvr>
                                    </p:animEffect>
                                  </p:childTnLst>
                                </p:cTn>
                              </p:par>
                            </p:childTnLst>
                          </p:cTn>
                        </p:par>
                        <p:par>
                          <p:cTn id="19" fill="hold">
                            <p:stCondLst>
                              <p:cond delay="1500"/>
                            </p:stCondLst>
                            <p:childTnLst>
                              <p:par>
                                <p:cTn id="20" presetID="22" presetClass="entr" presetSubtype="1" fill="hold" nodeType="after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wipe(up)">
                                      <p:cBhvr>
                                        <p:cTn id="22" dur="500"/>
                                        <p:tgtEl>
                                          <p:spTgt spid="21"/>
                                        </p:tgtEl>
                                      </p:cBhvr>
                                    </p:animEffect>
                                  </p:childTnLst>
                                </p:cTn>
                              </p:par>
                            </p:childTnLst>
                          </p:cTn>
                        </p:par>
                        <p:par>
                          <p:cTn id="23" fill="hold">
                            <p:stCondLst>
                              <p:cond delay="2000"/>
                            </p:stCondLst>
                            <p:childTnLst>
                              <p:par>
                                <p:cTn id="24" presetID="22" presetClass="entr" presetSubtype="1" fill="hold" nodeType="after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wipe(up)">
                                      <p:cBhvr>
                                        <p:cTn id="26" dur="500"/>
                                        <p:tgtEl>
                                          <p:spTgt spid="22"/>
                                        </p:tgtEl>
                                      </p:cBhvr>
                                    </p:animEffect>
                                  </p:childTnLst>
                                </p:cTn>
                              </p:par>
                            </p:childTnLst>
                          </p:cTn>
                        </p:par>
                        <p:par>
                          <p:cTn id="27" fill="hold">
                            <p:stCondLst>
                              <p:cond delay="2500"/>
                            </p:stCondLst>
                            <p:childTnLst>
                              <p:par>
                                <p:cTn id="28" presetID="1" presetClass="entr" presetSubtype="0" fill="hold" grpId="0" nodeType="afterEffect">
                                  <p:stCondLst>
                                    <p:cond delay="0"/>
                                  </p:stCondLst>
                                  <p:childTnLst>
                                    <p:set>
                                      <p:cBhvr>
                                        <p:cTn id="29"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 grpId="0"/>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6AE6204-903C-A312-40FF-F6D68A5127D5}"/>
              </a:ext>
            </a:extLst>
          </p:cNvPr>
          <p:cNvSpPr>
            <a:spLocks noGrp="1"/>
          </p:cNvSpPr>
          <p:nvPr>
            <p:ph type="title"/>
          </p:nvPr>
        </p:nvSpPr>
        <p:spPr/>
        <p:txBody>
          <a:bodyPr/>
          <a:lstStyle/>
          <a:p>
            <a:r>
              <a:rPr lang="fr-PF" dirty="0"/>
              <a:t>Proto-océanien *</a:t>
            </a:r>
            <a:r>
              <a:rPr lang="fr-PF" i="1" dirty="0"/>
              <a:t>baban</a:t>
            </a:r>
          </a:p>
        </p:txBody>
      </p:sp>
      <p:sp>
        <p:nvSpPr>
          <p:cNvPr id="3" name="Espace réservé du contenu 2">
            <a:extLst>
              <a:ext uri="{FF2B5EF4-FFF2-40B4-BE49-F238E27FC236}">
                <a16:creationId xmlns:a16="http://schemas.microsoft.com/office/drawing/2014/main" id="{7641AAF6-7FCD-B465-4F6C-083D9FD0E7A9}"/>
              </a:ext>
            </a:extLst>
          </p:cNvPr>
          <p:cNvSpPr>
            <a:spLocks noGrp="1"/>
          </p:cNvSpPr>
          <p:nvPr>
            <p:ph idx="1"/>
          </p:nvPr>
        </p:nvSpPr>
        <p:spPr>
          <a:xfrm>
            <a:off x="838200" y="1671250"/>
            <a:ext cx="10515600" cy="2152609"/>
          </a:xfrm>
        </p:spPr>
        <p:txBody>
          <a:bodyPr>
            <a:normAutofit/>
          </a:bodyPr>
          <a:lstStyle/>
          <a:p>
            <a:pPr marL="0" indent="0">
              <a:buNone/>
            </a:pPr>
            <a:r>
              <a:rPr lang="fr-FR" sz="2400" dirty="0">
                <a:effectLst/>
                <a:highlight>
                  <a:srgbClr val="FFFFFF"/>
                </a:highlight>
                <a:latin typeface="TimesNewRomanPSMT"/>
              </a:rPr>
              <a:t>« Our </a:t>
            </a:r>
            <a:r>
              <a:rPr lang="fr-FR" sz="2400" dirty="0" err="1">
                <a:effectLst/>
                <a:highlight>
                  <a:srgbClr val="FFFFFF"/>
                </a:highlight>
                <a:latin typeface="TimesNewRomanPSMT"/>
              </a:rPr>
              <a:t>earliest</a:t>
            </a:r>
            <a:r>
              <a:rPr lang="fr-FR" sz="2400" dirty="0">
                <a:effectLst/>
                <a:highlight>
                  <a:srgbClr val="FFFFFF"/>
                </a:highlight>
                <a:latin typeface="TimesNewRomanPSMT"/>
              </a:rPr>
              <a:t> description of </a:t>
            </a:r>
            <a:r>
              <a:rPr lang="fr-FR" sz="2400" dirty="0" err="1">
                <a:effectLst/>
                <a:highlight>
                  <a:srgbClr val="FFFFFF"/>
                </a:highlight>
                <a:latin typeface="TimesNewRomanPSMT"/>
              </a:rPr>
              <a:t>surfboard</a:t>
            </a:r>
            <a:r>
              <a:rPr lang="fr-FR" sz="2400" dirty="0">
                <a:effectLst/>
                <a:highlight>
                  <a:srgbClr val="FFFFFF"/>
                </a:highlight>
                <a:latin typeface="TimesNewRomanPSMT"/>
              </a:rPr>
              <a:t> riding </a:t>
            </a:r>
            <a:r>
              <a:rPr lang="fr-FR" sz="2400" dirty="0" err="1">
                <a:effectLst/>
                <a:highlight>
                  <a:srgbClr val="FFFFFF"/>
                </a:highlight>
                <a:latin typeface="TimesNewRomanPSMT"/>
              </a:rPr>
              <a:t>comes</a:t>
            </a:r>
            <a:r>
              <a:rPr lang="fr-FR" sz="2400" dirty="0">
                <a:effectLst/>
                <a:highlight>
                  <a:srgbClr val="FFFFFF"/>
                </a:highlight>
                <a:latin typeface="TimesNewRomanPSMT"/>
              </a:rPr>
              <a:t> </a:t>
            </a:r>
            <a:r>
              <a:rPr lang="fr-FR" sz="2400" dirty="0" err="1">
                <a:effectLst/>
                <a:highlight>
                  <a:srgbClr val="FFFFFF"/>
                </a:highlight>
                <a:latin typeface="TimesNewRomanPSMT"/>
              </a:rPr>
              <a:t>from</a:t>
            </a:r>
            <a:r>
              <a:rPr lang="fr-FR" sz="2400" dirty="0">
                <a:effectLst/>
                <a:highlight>
                  <a:srgbClr val="FFFFFF"/>
                </a:highlight>
                <a:latin typeface="TimesNewRomanPSMT"/>
              </a:rPr>
              <a:t> Joseph Banks </a:t>
            </a:r>
            <a:r>
              <a:rPr lang="fr-FR" sz="2400" dirty="0" err="1">
                <a:effectLst/>
                <a:highlight>
                  <a:srgbClr val="FFFFFF"/>
                </a:highlight>
                <a:latin typeface="TimesNewRomanPSMT"/>
              </a:rPr>
              <a:t>who</a:t>
            </a:r>
            <a:r>
              <a:rPr lang="fr-FR" sz="2400" dirty="0">
                <a:effectLst/>
                <a:highlight>
                  <a:srgbClr val="FFFFFF"/>
                </a:highlight>
                <a:latin typeface="TimesNewRomanPSMT"/>
              </a:rPr>
              <a:t> </a:t>
            </a:r>
            <a:r>
              <a:rPr lang="fr-FR" sz="2400" dirty="0" err="1">
                <a:effectLst/>
                <a:highlight>
                  <a:srgbClr val="FFFFFF"/>
                </a:highlight>
                <a:latin typeface="TimesNewRomanPSMT"/>
              </a:rPr>
              <a:t>described</a:t>
            </a:r>
            <a:r>
              <a:rPr lang="fr-FR" sz="2400" dirty="0">
                <a:effectLst/>
                <a:highlight>
                  <a:srgbClr val="FFFFFF"/>
                </a:highlight>
                <a:latin typeface="TimesNewRomanPSMT"/>
              </a:rPr>
              <a:t> </a:t>
            </a:r>
            <a:r>
              <a:rPr lang="fr-FR" sz="2400" dirty="0" err="1">
                <a:effectLst/>
                <a:highlight>
                  <a:srgbClr val="FFFFFF"/>
                </a:highlight>
                <a:latin typeface="TimesNewRomanPSMT"/>
              </a:rPr>
              <a:t>it</a:t>
            </a:r>
            <a:r>
              <a:rPr lang="fr-FR" sz="2400" dirty="0">
                <a:effectLst/>
                <a:highlight>
                  <a:srgbClr val="FFFFFF"/>
                </a:highlight>
                <a:latin typeface="TimesNewRomanPSMT"/>
              </a:rPr>
              <a:t> in Tahiti in 1769 (</a:t>
            </a:r>
            <a:r>
              <a:rPr lang="fr-FR" sz="2400" dirty="0" err="1">
                <a:effectLst/>
                <a:highlight>
                  <a:srgbClr val="FFFFFF"/>
                </a:highlight>
                <a:latin typeface="TimesNewRomanPSMT"/>
              </a:rPr>
              <a:t>Beaglehole</a:t>
            </a:r>
            <a:r>
              <a:rPr lang="fr-FR" sz="2400" dirty="0">
                <a:effectLst/>
                <a:highlight>
                  <a:srgbClr val="FFFFFF"/>
                </a:highlight>
                <a:latin typeface="TimesNewRomanPSMT"/>
              </a:rPr>
              <a:t> 1962:283) […], but the riding of </a:t>
            </a:r>
            <a:r>
              <a:rPr lang="fr-FR" sz="2400" dirty="0" err="1">
                <a:effectLst/>
                <a:highlight>
                  <a:srgbClr val="FFFFFF"/>
                </a:highlight>
                <a:latin typeface="TimesNewRomanPSMT"/>
              </a:rPr>
              <a:t>waves</a:t>
            </a:r>
            <a:r>
              <a:rPr lang="fr-FR" sz="2400" dirty="0">
                <a:effectLst/>
                <a:highlight>
                  <a:srgbClr val="FFFFFF"/>
                </a:highlight>
                <a:latin typeface="TimesNewRomanPSMT"/>
              </a:rPr>
              <a:t> has </a:t>
            </a:r>
            <a:r>
              <a:rPr lang="fr-FR" sz="2400" dirty="0" err="1">
                <a:effectLst/>
                <a:highlight>
                  <a:srgbClr val="FFFFFF"/>
                </a:highlight>
                <a:latin typeface="TimesNewRomanPSMT"/>
              </a:rPr>
              <a:t>probably</a:t>
            </a:r>
            <a:r>
              <a:rPr lang="fr-FR" sz="2400" dirty="0">
                <a:effectLst/>
                <a:highlight>
                  <a:srgbClr val="FFFFFF"/>
                </a:highlight>
                <a:latin typeface="TimesNewRomanPSMT"/>
              </a:rPr>
              <a:t> </a:t>
            </a:r>
            <a:r>
              <a:rPr lang="fr-FR" sz="2400" dirty="0" err="1">
                <a:effectLst/>
                <a:highlight>
                  <a:srgbClr val="FFFFFF"/>
                </a:highlight>
                <a:latin typeface="TimesNewRomanPSMT"/>
              </a:rPr>
              <a:t>existed</a:t>
            </a:r>
            <a:r>
              <a:rPr lang="fr-FR" sz="2400" dirty="0">
                <a:effectLst/>
                <a:highlight>
                  <a:srgbClr val="FFFFFF"/>
                </a:highlight>
                <a:latin typeface="TimesNewRomanPSMT"/>
              </a:rPr>
              <a:t> </a:t>
            </a:r>
            <a:r>
              <a:rPr lang="fr-FR" sz="2400" dirty="0" err="1">
                <a:effectLst/>
                <a:highlight>
                  <a:srgbClr val="FFFFFF"/>
                </a:highlight>
                <a:latin typeface="TimesNewRomanPSMT"/>
              </a:rPr>
              <a:t>since</a:t>
            </a:r>
            <a:r>
              <a:rPr lang="fr-FR" sz="2400" dirty="0">
                <a:effectLst/>
                <a:highlight>
                  <a:srgbClr val="FFFFFF"/>
                </a:highlight>
                <a:latin typeface="TimesNewRomanPSMT"/>
              </a:rPr>
              <a:t> </a:t>
            </a:r>
            <a:r>
              <a:rPr lang="fr-FR" sz="2400" dirty="0" err="1">
                <a:effectLst/>
                <a:highlight>
                  <a:srgbClr val="FFFFFF"/>
                </a:highlight>
                <a:latin typeface="TimesNewRomanPSMT"/>
              </a:rPr>
              <a:t>humans</a:t>
            </a:r>
            <a:r>
              <a:rPr lang="fr-FR" sz="2400" dirty="0">
                <a:effectLst/>
                <a:highlight>
                  <a:srgbClr val="FFFFFF"/>
                </a:highlight>
                <a:latin typeface="TimesNewRomanPSMT"/>
              </a:rPr>
              <a:t> first </a:t>
            </a:r>
            <a:r>
              <a:rPr lang="fr-FR" sz="2400" dirty="0" err="1">
                <a:effectLst/>
                <a:highlight>
                  <a:srgbClr val="FFFFFF"/>
                </a:highlight>
                <a:latin typeface="TimesNewRomanPSMT"/>
              </a:rPr>
              <a:t>swam</a:t>
            </a:r>
            <a:r>
              <a:rPr lang="fr-FR" sz="2400" dirty="0">
                <a:effectLst/>
                <a:highlight>
                  <a:srgbClr val="FFFFFF"/>
                </a:highlight>
                <a:latin typeface="TimesNewRomanPSMT"/>
              </a:rPr>
              <a:t> in the </a:t>
            </a:r>
            <a:r>
              <a:rPr lang="fr-FR" sz="2400" dirty="0" err="1">
                <a:effectLst/>
                <a:highlight>
                  <a:srgbClr val="FFFFFF"/>
                </a:highlight>
                <a:latin typeface="TimesNewRomanPSMT"/>
              </a:rPr>
              <a:t>ocean</a:t>
            </a:r>
            <a:r>
              <a:rPr lang="fr-FR" sz="2400" dirty="0">
                <a:effectLst/>
                <a:highlight>
                  <a:srgbClr val="FFFFFF"/>
                </a:highlight>
                <a:latin typeface="TimesNewRomanPSMT"/>
              </a:rPr>
              <a:t>. The </a:t>
            </a:r>
            <a:r>
              <a:rPr lang="fr-FR" sz="2400" dirty="0" err="1">
                <a:effectLst/>
                <a:highlight>
                  <a:srgbClr val="FFFFFF"/>
                </a:highlight>
                <a:latin typeface="TimesNewRomanPSMT"/>
              </a:rPr>
              <a:t>term</a:t>
            </a:r>
            <a:r>
              <a:rPr lang="fr-FR" sz="2400" dirty="0">
                <a:effectLst/>
                <a:highlight>
                  <a:srgbClr val="FFFFFF"/>
                </a:highlight>
                <a:latin typeface="TimesNewRomanPSMT"/>
              </a:rPr>
              <a:t> for a </a:t>
            </a:r>
            <a:r>
              <a:rPr lang="fr-FR" sz="2400" dirty="0" err="1">
                <a:effectLst/>
                <a:highlight>
                  <a:srgbClr val="FFFFFF"/>
                </a:highlight>
                <a:latin typeface="TimesNewRomanPSMT"/>
              </a:rPr>
              <a:t>surfboard</a:t>
            </a:r>
            <a:r>
              <a:rPr lang="fr-FR" sz="2400" dirty="0">
                <a:effectLst/>
                <a:highlight>
                  <a:srgbClr val="FFFFFF"/>
                </a:highlight>
                <a:latin typeface="TimesNewRomanPSMT"/>
              </a:rPr>
              <a:t> </a:t>
            </a:r>
            <a:r>
              <a:rPr lang="fr-FR" sz="2400" dirty="0" err="1">
                <a:effectLst/>
                <a:highlight>
                  <a:srgbClr val="FFFFFF"/>
                </a:highlight>
                <a:latin typeface="TimesNewRomanPSMT"/>
              </a:rPr>
              <a:t>is</a:t>
            </a:r>
            <a:r>
              <a:rPr lang="fr-FR" sz="2400" dirty="0">
                <a:effectLst/>
                <a:highlight>
                  <a:srgbClr val="FFFFFF"/>
                </a:highlight>
                <a:latin typeface="TimesNewRomanPSMT"/>
              </a:rPr>
              <a:t> </a:t>
            </a:r>
            <a:r>
              <a:rPr lang="fr-FR" sz="2400" dirty="0" err="1">
                <a:effectLst/>
                <a:highlight>
                  <a:srgbClr val="FFFFFF"/>
                </a:highlight>
                <a:latin typeface="TimesNewRomanPSMT"/>
              </a:rPr>
              <a:t>typically</a:t>
            </a:r>
            <a:r>
              <a:rPr lang="fr-FR" sz="2400" dirty="0">
                <a:effectLst/>
                <a:highlight>
                  <a:srgbClr val="FFFFFF"/>
                </a:highlight>
                <a:latin typeface="TimesNewRomanPSMT"/>
              </a:rPr>
              <a:t> a reflex of </a:t>
            </a:r>
            <a:r>
              <a:rPr lang="fr-FR" sz="2400" dirty="0" err="1">
                <a:effectLst/>
                <a:highlight>
                  <a:srgbClr val="FFFFFF"/>
                </a:highlight>
                <a:latin typeface="TimesNewRomanPSMT"/>
              </a:rPr>
              <a:t>POc</a:t>
            </a:r>
            <a:r>
              <a:rPr lang="fr-FR" sz="2400" dirty="0">
                <a:effectLst/>
                <a:highlight>
                  <a:srgbClr val="FFFFFF"/>
                </a:highlight>
                <a:latin typeface="TimesNewRomanPSMT"/>
              </a:rPr>
              <a:t> </a:t>
            </a:r>
            <a:r>
              <a:rPr lang="fr-FR" sz="2400" i="1" dirty="0">
                <a:effectLst/>
                <a:highlight>
                  <a:srgbClr val="FFFFFF"/>
                </a:highlight>
                <a:latin typeface="TimesNewRomanPS"/>
              </a:rPr>
              <a:t>*</a:t>
            </a:r>
            <a:r>
              <a:rPr lang="fr-FR" sz="2400" b="1" i="1" dirty="0" err="1">
                <a:effectLst/>
                <a:highlight>
                  <a:srgbClr val="FFFFFF"/>
                </a:highlight>
                <a:latin typeface="TimesNewRomanPS"/>
              </a:rPr>
              <a:t>baban</a:t>
            </a:r>
            <a:r>
              <a:rPr lang="fr-FR" sz="2400" i="1" dirty="0">
                <a:effectLst/>
                <a:highlight>
                  <a:srgbClr val="FFFFFF"/>
                </a:highlight>
                <a:latin typeface="TimesNewRomanPS"/>
              </a:rPr>
              <a:t> </a:t>
            </a:r>
            <a:r>
              <a:rPr lang="fr-FR" sz="2400" dirty="0">
                <a:effectLst/>
                <a:highlight>
                  <a:srgbClr val="FFFFFF"/>
                </a:highlight>
                <a:latin typeface="TimesNewRomanPSMT"/>
              </a:rPr>
              <a:t>‘</a:t>
            </a:r>
            <a:r>
              <a:rPr lang="fr-FR" sz="2400" dirty="0" err="1">
                <a:effectLst/>
                <a:highlight>
                  <a:srgbClr val="FFFFFF"/>
                </a:highlight>
                <a:latin typeface="TimesNewRomanPSMT"/>
              </a:rPr>
              <a:t>board</a:t>
            </a:r>
            <a:r>
              <a:rPr lang="fr-FR" sz="2400" dirty="0">
                <a:effectLst/>
                <a:highlight>
                  <a:srgbClr val="FFFFFF"/>
                </a:highlight>
                <a:latin typeface="TimesNewRomanPSMT"/>
              </a:rPr>
              <a:t>, </a:t>
            </a:r>
            <a:r>
              <a:rPr lang="fr-FR" sz="2400" dirty="0" err="1">
                <a:effectLst/>
                <a:highlight>
                  <a:srgbClr val="FFFFFF"/>
                </a:highlight>
                <a:latin typeface="TimesNewRomanPSMT"/>
              </a:rPr>
              <a:t>plank</a:t>
            </a:r>
            <a:r>
              <a:rPr lang="fr-FR" sz="2400" dirty="0">
                <a:effectLst/>
                <a:highlight>
                  <a:srgbClr val="FFFFFF"/>
                </a:highlight>
                <a:latin typeface="TimesNewRomanPSMT"/>
              </a:rPr>
              <a:t>’. » (Ross, </a:t>
            </a:r>
            <a:r>
              <a:rPr lang="fr-FR" sz="2400" dirty="0" err="1">
                <a:effectLst/>
                <a:highlight>
                  <a:srgbClr val="FFFFFF"/>
                </a:highlight>
                <a:latin typeface="TimesNewRomanPSMT"/>
              </a:rPr>
              <a:t>Pawley</a:t>
            </a:r>
            <a:r>
              <a:rPr lang="fr-FR" sz="2400" dirty="0">
                <a:effectLst/>
                <a:highlight>
                  <a:srgbClr val="FFFFFF"/>
                </a:highlight>
                <a:latin typeface="TimesNewRomanPSMT"/>
              </a:rPr>
              <a:t> &amp; Osmond 2023:233)</a:t>
            </a:r>
            <a:endParaRPr lang="fr-FR" sz="3600" dirty="0">
              <a:effectLst/>
              <a:highlight>
                <a:srgbClr val="FFFFFF"/>
              </a:highlight>
            </a:endParaRPr>
          </a:p>
        </p:txBody>
      </p:sp>
      <p:pic>
        <p:nvPicPr>
          <p:cNvPr id="4" name="Espace réservé du contenu 4">
            <a:extLst>
              <a:ext uri="{FF2B5EF4-FFF2-40B4-BE49-F238E27FC236}">
                <a16:creationId xmlns:a16="http://schemas.microsoft.com/office/drawing/2014/main" id="{2F39D808-3111-E3F2-EC26-28DBA9EA3CB9}"/>
              </a:ext>
            </a:extLst>
          </p:cNvPr>
          <p:cNvPicPr>
            <a:picLocks noChangeAspect="1"/>
          </p:cNvPicPr>
          <p:nvPr/>
        </p:nvPicPr>
        <p:blipFill>
          <a:blip r:embed="rId2"/>
          <a:stretch>
            <a:fillRect/>
          </a:stretch>
        </p:blipFill>
        <p:spPr>
          <a:xfrm>
            <a:off x="864425" y="3494150"/>
            <a:ext cx="8610600" cy="2794000"/>
          </a:xfrm>
          <a:prstGeom prst="rect">
            <a:avLst/>
          </a:prstGeom>
        </p:spPr>
      </p:pic>
      <p:sp>
        <p:nvSpPr>
          <p:cNvPr id="5" name="ZoneTexte 4">
            <a:extLst>
              <a:ext uri="{FF2B5EF4-FFF2-40B4-BE49-F238E27FC236}">
                <a16:creationId xmlns:a16="http://schemas.microsoft.com/office/drawing/2014/main" id="{2D0590EB-9A34-5C56-6717-FAE873906DA2}"/>
              </a:ext>
            </a:extLst>
          </p:cNvPr>
          <p:cNvSpPr txBox="1"/>
          <p:nvPr/>
        </p:nvSpPr>
        <p:spPr>
          <a:xfrm>
            <a:off x="1719654" y="6092765"/>
            <a:ext cx="3836307" cy="400110"/>
          </a:xfrm>
          <a:prstGeom prst="rect">
            <a:avLst/>
          </a:prstGeom>
          <a:noFill/>
        </p:spPr>
        <p:txBody>
          <a:bodyPr wrap="none" rtlCol="0">
            <a:spAutoFit/>
          </a:bodyPr>
          <a:lstStyle/>
          <a:p>
            <a:r>
              <a:rPr lang="fr-PF" sz="2000" dirty="0">
                <a:latin typeface="Times New Roman" panose="02020603050405020304" pitchFamily="18" charset="0"/>
                <a:cs typeface="Times New Roman" panose="02020603050405020304" pitchFamily="18" charset="0"/>
              </a:rPr>
              <a:t>(</a:t>
            </a:r>
            <a:r>
              <a:rPr lang="fr-FR" sz="2000" dirty="0">
                <a:latin typeface="Times New Roman" panose="02020603050405020304" pitchFamily="18" charset="0"/>
                <a:cs typeface="Times New Roman" panose="02020603050405020304" pitchFamily="18" charset="0"/>
              </a:rPr>
              <a:t>Ross, </a:t>
            </a:r>
            <a:r>
              <a:rPr lang="fr-FR" sz="2000" dirty="0" err="1">
                <a:latin typeface="Times New Roman" panose="02020603050405020304" pitchFamily="18" charset="0"/>
                <a:cs typeface="Times New Roman" panose="02020603050405020304" pitchFamily="18" charset="0"/>
              </a:rPr>
              <a:t>Pawley</a:t>
            </a:r>
            <a:r>
              <a:rPr lang="fr-FR" sz="2000" dirty="0">
                <a:latin typeface="Times New Roman" panose="02020603050405020304" pitchFamily="18" charset="0"/>
                <a:cs typeface="Times New Roman" panose="02020603050405020304" pitchFamily="18" charset="0"/>
              </a:rPr>
              <a:t> &amp; Osmond 1998:58)</a:t>
            </a:r>
            <a:endParaRPr lang="fr-PF" sz="2000" dirty="0">
              <a:latin typeface="Times New Roman" panose="02020603050405020304" pitchFamily="18" charset="0"/>
              <a:cs typeface="Times New Roman" panose="02020603050405020304" pitchFamily="18" charset="0"/>
            </a:endParaRPr>
          </a:p>
        </p:txBody>
      </p:sp>
      <p:sp>
        <p:nvSpPr>
          <p:cNvPr id="6" name="ZoneTexte 5">
            <a:extLst>
              <a:ext uri="{FF2B5EF4-FFF2-40B4-BE49-F238E27FC236}">
                <a16:creationId xmlns:a16="http://schemas.microsoft.com/office/drawing/2014/main" id="{6B21CEE2-580E-D27A-C72E-365EE99360D3}"/>
              </a:ext>
            </a:extLst>
          </p:cNvPr>
          <p:cNvSpPr txBox="1"/>
          <p:nvPr/>
        </p:nvSpPr>
        <p:spPr>
          <a:xfrm>
            <a:off x="9534400" y="4547172"/>
            <a:ext cx="2285562" cy="1569660"/>
          </a:xfrm>
          <a:prstGeom prst="rect">
            <a:avLst/>
          </a:prstGeom>
          <a:noFill/>
        </p:spPr>
        <p:txBody>
          <a:bodyPr wrap="none" rtlCol="0">
            <a:spAutoFit/>
          </a:bodyPr>
          <a:lstStyle/>
          <a:p>
            <a:r>
              <a:rPr lang="fr-FR" sz="2400" dirty="0">
                <a:highlight>
                  <a:srgbClr val="FFFFFF"/>
                </a:highlight>
                <a:latin typeface="TimesNewRomanPSMT"/>
              </a:rPr>
              <a:t>T</a:t>
            </a:r>
            <a:r>
              <a:rPr lang="fr-FR" sz="2400" dirty="0">
                <a:effectLst/>
                <a:highlight>
                  <a:srgbClr val="FFFFFF"/>
                </a:highlight>
                <a:latin typeface="TimesNewRomanPSMT"/>
              </a:rPr>
              <a:t>ahitien : </a:t>
            </a:r>
          </a:p>
          <a:p>
            <a:r>
              <a:rPr lang="fr-FR" sz="2400" b="1" dirty="0">
                <a:effectLst/>
                <a:highlight>
                  <a:srgbClr val="FFFFFF"/>
                </a:highlight>
                <a:latin typeface="TimesNewRomanPSMT"/>
              </a:rPr>
              <a:t>papa </a:t>
            </a:r>
            <a:r>
              <a:rPr lang="fr-FR" sz="2400" b="1" dirty="0" err="1">
                <a:effectLst/>
                <a:highlight>
                  <a:srgbClr val="FFFFFF"/>
                </a:highlight>
                <a:latin typeface="TimesNewRomanPSMT"/>
              </a:rPr>
              <a:t>horo</a:t>
            </a:r>
            <a:r>
              <a:rPr lang="fr-FR" sz="2400" dirty="0">
                <a:highlight>
                  <a:srgbClr val="FFFFFF"/>
                </a:highlight>
                <a:latin typeface="TimesNewRomanPSMT"/>
              </a:rPr>
              <a:t> </a:t>
            </a:r>
          </a:p>
          <a:p>
            <a:r>
              <a:rPr lang="fr-FR" sz="2400" b="1" dirty="0">
                <a:highlight>
                  <a:srgbClr val="FFFFFF"/>
                </a:highlight>
                <a:latin typeface="TimesNewRomanPSMT"/>
              </a:rPr>
              <a:t>papa </a:t>
            </a:r>
            <a:r>
              <a:rPr lang="fr-FR" sz="2400" b="1" dirty="0" err="1">
                <a:highlight>
                  <a:srgbClr val="FFFFFF"/>
                </a:highlight>
                <a:latin typeface="TimesNewRomanPSMT"/>
              </a:rPr>
              <a:t>fa'ahe'e</a:t>
            </a:r>
            <a:endParaRPr lang="fr-FR" sz="2400" b="1" dirty="0">
              <a:highlight>
                <a:srgbClr val="FFFFFF"/>
              </a:highlight>
              <a:latin typeface="TimesNewRomanPSMT"/>
            </a:endParaRPr>
          </a:p>
          <a:p>
            <a:r>
              <a:rPr lang="fr-FR" sz="2400" dirty="0">
                <a:highlight>
                  <a:srgbClr val="FFFFFF"/>
                </a:highlight>
                <a:latin typeface="TimesNewRomanPSMT"/>
              </a:rPr>
              <a:t>‘planche de surf’</a:t>
            </a:r>
          </a:p>
        </p:txBody>
      </p:sp>
    </p:spTree>
    <p:extLst>
      <p:ext uri="{BB962C8B-B14F-4D97-AF65-F5344CB8AC3E}">
        <p14:creationId xmlns:p14="http://schemas.microsoft.com/office/powerpoint/2010/main" val="2446480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5">
            <a:extLst>
              <a:ext uri="{FF2B5EF4-FFF2-40B4-BE49-F238E27FC236}">
                <a16:creationId xmlns:a16="http://schemas.microsoft.com/office/drawing/2014/main" id="{62A387A8-EB26-8D13-A090-1AFD51F0F4F1}"/>
              </a:ext>
            </a:extLst>
          </p:cNvPr>
          <p:cNvSpPr>
            <a:spLocks noGrp="1"/>
          </p:cNvSpPr>
          <p:nvPr>
            <p:ph type="title"/>
          </p:nvPr>
        </p:nvSpPr>
        <p:spPr/>
        <p:txBody>
          <a:bodyPr/>
          <a:lstStyle/>
          <a:p>
            <a:r>
              <a:rPr lang="fr-PF" dirty="0"/>
              <a:t>Proto-polynésien *</a:t>
            </a:r>
            <a:r>
              <a:rPr lang="fr-PF" i="1" dirty="0"/>
              <a:t>faka-seke ‘</a:t>
            </a:r>
            <a:r>
              <a:rPr lang="fr-FR" i="1" dirty="0"/>
              <a:t>faire en sorte de glisser, jouer à glisser, surfer’</a:t>
            </a:r>
            <a:endParaRPr lang="fr-PF" dirty="0"/>
          </a:p>
        </p:txBody>
      </p:sp>
      <p:pic>
        <p:nvPicPr>
          <p:cNvPr id="9" name="Espace réservé du contenu 8">
            <a:extLst>
              <a:ext uri="{FF2B5EF4-FFF2-40B4-BE49-F238E27FC236}">
                <a16:creationId xmlns:a16="http://schemas.microsoft.com/office/drawing/2014/main" id="{0999C51A-42B0-B042-0D25-F8E9AF546EAF}"/>
              </a:ext>
            </a:extLst>
          </p:cNvPr>
          <p:cNvPicPr>
            <a:picLocks noGrp="1" noChangeAspect="1"/>
          </p:cNvPicPr>
          <p:nvPr>
            <p:ph idx="1"/>
          </p:nvPr>
        </p:nvPicPr>
        <p:blipFill>
          <a:blip r:embed="rId2"/>
          <a:stretch>
            <a:fillRect/>
          </a:stretch>
        </p:blipFill>
        <p:spPr>
          <a:xfrm>
            <a:off x="1757547" y="1669771"/>
            <a:ext cx="8945815" cy="4477262"/>
          </a:xfrm>
          <a:prstGeom prst="rect">
            <a:avLst/>
          </a:prstGeom>
        </p:spPr>
      </p:pic>
      <p:sp>
        <p:nvSpPr>
          <p:cNvPr id="2" name="ZoneTexte 1">
            <a:extLst>
              <a:ext uri="{FF2B5EF4-FFF2-40B4-BE49-F238E27FC236}">
                <a16:creationId xmlns:a16="http://schemas.microsoft.com/office/drawing/2014/main" id="{5B19AE93-1D32-3034-A1D5-7D374963C563}"/>
              </a:ext>
            </a:extLst>
          </p:cNvPr>
          <p:cNvSpPr txBox="1"/>
          <p:nvPr/>
        </p:nvSpPr>
        <p:spPr>
          <a:xfrm>
            <a:off x="3128710" y="6147033"/>
            <a:ext cx="5608138" cy="461665"/>
          </a:xfrm>
          <a:prstGeom prst="rect">
            <a:avLst/>
          </a:prstGeom>
          <a:noFill/>
        </p:spPr>
        <p:txBody>
          <a:bodyPr wrap="none" rtlCol="0">
            <a:spAutoFit/>
          </a:bodyPr>
          <a:lstStyle/>
          <a:p>
            <a:r>
              <a:rPr lang="fr-FR" sz="2400" dirty="0"/>
              <a:t>https://</a:t>
            </a:r>
            <a:r>
              <a:rPr lang="fr-FR" sz="2400" dirty="0" err="1"/>
              <a:t>pollex.eva.mpg.de</a:t>
            </a:r>
            <a:r>
              <a:rPr lang="fr-FR" sz="2400" dirty="0"/>
              <a:t>/entry/</a:t>
            </a:r>
            <a:r>
              <a:rPr lang="fr-FR" sz="2400" dirty="0" err="1"/>
              <a:t>faka-seke</a:t>
            </a:r>
            <a:r>
              <a:rPr lang="fr-FR" sz="2400" dirty="0"/>
              <a:t>/</a:t>
            </a:r>
            <a:endParaRPr lang="fr-PF" sz="2400" dirty="0"/>
          </a:p>
        </p:txBody>
      </p:sp>
    </p:spTree>
    <p:extLst>
      <p:ext uri="{BB962C8B-B14F-4D97-AF65-F5344CB8AC3E}">
        <p14:creationId xmlns:p14="http://schemas.microsoft.com/office/powerpoint/2010/main" val="18464865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1026"/>
          <p:cNvSpPr>
            <a:spLocks noGrp="1" noChangeArrowheads="1"/>
          </p:cNvSpPr>
          <p:nvPr>
            <p:ph type="title"/>
          </p:nvPr>
        </p:nvSpPr>
        <p:spPr>
          <a:xfrm>
            <a:off x="839788" y="1332945"/>
            <a:ext cx="3932237" cy="1600200"/>
          </a:xfrm>
        </p:spPr>
        <p:txBody>
          <a:bodyPr>
            <a:noAutofit/>
          </a:bodyPr>
          <a:lstStyle/>
          <a:p>
            <a:r>
              <a:rPr lang="fr-FR" sz="3200" dirty="0"/>
              <a:t>Le tahitien, langue d’évangélisation et d’alphabétisation au 19</a:t>
            </a:r>
            <a:r>
              <a:rPr lang="fr-FR" sz="3200" baseline="30000" dirty="0"/>
              <a:t>ème</a:t>
            </a:r>
            <a:r>
              <a:rPr lang="fr-FR" sz="3200" dirty="0"/>
              <a:t> siècle </a:t>
            </a:r>
            <a:endParaRPr lang="fr-FR" sz="3200" dirty="0">
              <a:latin typeface="Arial" charset="0"/>
              <a:ea typeface="Osaka" charset="0"/>
              <a:cs typeface="Osaka" charset="0"/>
            </a:endParaRPr>
          </a:p>
        </p:txBody>
      </p:sp>
      <p:sp>
        <p:nvSpPr>
          <p:cNvPr id="6" name="Espace réservé du texte 5"/>
          <p:cNvSpPr>
            <a:spLocks noGrp="1"/>
          </p:cNvSpPr>
          <p:nvPr>
            <p:ph type="body" sz="half" idx="2"/>
          </p:nvPr>
        </p:nvSpPr>
        <p:spPr/>
        <p:txBody>
          <a:bodyPr anchor="b">
            <a:normAutofit/>
          </a:bodyPr>
          <a:lstStyle/>
          <a:p>
            <a:r>
              <a:rPr lang="fr-FR" sz="2000" dirty="0"/>
              <a:t>source : </a:t>
            </a:r>
            <a:r>
              <a:rPr lang="fr-FR" sz="2000" i="1" dirty="0"/>
              <a:t>E </a:t>
            </a:r>
            <a:r>
              <a:rPr lang="fr-FR" sz="2000" i="1" dirty="0" err="1"/>
              <a:t>parau</a:t>
            </a:r>
            <a:r>
              <a:rPr lang="fr-FR" sz="2000" i="1" dirty="0"/>
              <a:t> </a:t>
            </a:r>
            <a:r>
              <a:rPr lang="fr-FR" sz="2000" i="1" dirty="0" err="1"/>
              <a:t>haapii</a:t>
            </a:r>
            <a:r>
              <a:rPr lang="fr-FR" sz="2000" i="1" dirty="0"/>
              <a:t> e </a:t>
            </a:r>
            <a:r>
              <a:rPr lang="fr-FR" sz="2000" i="1" dirty="0" err="1"/>
              <a:t>faahohoahia</a:t>
            </a:r>
            <a:r>
              <a:rPr lang="fr-FR" sz="2000" i="1" dirty="0"/>
              <a:t> ra </a:t>
            </a:r>
            <a:r>
              <a:rPr lang="fr-FR" sz="2000" i="1" dirty="0" err="1"/>
              <a:t>ei</a:t>
            </a:r>
            <a:r>
              <a:rPr lang="fr-FR" sz="2000" i="1" dirty="0"/>
              <a:t> </a:t>
            </a:r>
            <a:r>
              <a:rPr lang="fr-FR" sz="2000" i="1" dirty="0" err="1"/>
              <a:t>tauturu</a:t>
            </a:r>
            <a:r>
              <a:rPr lang="fr-FR" sz="2000" i="1" dirty="0"/>
              <a:t> i te </a:t>
            </a:r>
            <a:r>
              <a:rPr lang="fr-FR" sz="2000" i="1" dirty="0" err="1"/>
              <a:t>tamarii</a:t>
            </a:r>
            <a:r>
              <a:rPr lang="fr-FR" sz="2000" i="1" dirty="0"/>
              <a:t> i te </a:t>
            </a:r>
            <a:r>
              <a:rPr lang="fr-FR" sz="2000" i="1" dirty="0" err="1"/>
              <a:t>haapii</a:t>
            </a:r>
            <a:r>
              <a:rPr lang="fr-FR" sz="2000" i="1" dirty="0"/>
              <a:t> i te </a:t>
            </a:r>
            <a:r>
              <a:rPr lang="fr-FR" sz="2000" i="1" dirty="0" err="1"/>
              <a:t>parau</a:t>
            </a:r>
            <a:r>
              <a:rPr lang="fr-FR" sz="2000" dirty="0"/>
              <a:t>, Raiatea, LMS, 1879 </a:t>
            </a:r>
          </a:p>
        </p:txBody>
      </p:sp>
      <p:sp>
        <p:nvSpPr>
          <p:cNvPr id="29699" name="Rectangle 1028"/>
          <p:cNvSpPr>
            <a:spLocks noChangeArrowheads="1"/>
          </p:cNvSpPr>
          <p:nvPr/>
        </p:nvSpPr>
        <p:spPr bwMode="auto">
          <a:xfrm>
            <a:off x="8353426" y="2563813"/>
            <a:ext cx="184731"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endParaRPr lang="fr-FR"/>
          </a:p>
        </p:txBody>
      </p:sp>
      <p:pic>
        <p:nvPicPr>
          <p:cNvPr id="29700" name="Image 5" descr="livre_lecture_tahitien6-10.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48463" y="263695"/>
            <a:ext cx="6464020" cy="49740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ZoneTexte 3"/>
          <p:cNvSpPr txBox="1"/>
          <p:nvPr/>
        </p:nvSpPr>
        <p:spPr>
          <a:xfrm>
            <a:off x="4840124" y="5444502"/>
            <a:ext cx="7399999" cy="1200328"/>
          </a:xfrm>
          <a:prstGeom prst="rect">
            <a:avLst/>
          </a:prstGeom>
          <a:noFill/>
        </p:spPr>
        <p:txBody>
          <a:bodyPr wrap="square" rtlCol="0">
            <a:spAutoFit/>
          </a:bodyPr>
          <a:lstStyle/>
          <a:p>
            <a:r>
              <a:rPr lang="fr-FR" sz="2400" dirty="0"/>
              <a:t>Le commandant L. I. </a:t>
            </a:r>
            <a:r>
              <a:rPr lang="fr-FR" sz="2400" dirty="0" err="1"/>
              <a:t>Duperrey</a:t>
            </a:r>
            <a:r>
              <a:rPr lang="fr-FR" sz="2400" dirty="0"/>
              <a:t> dans un rapport au ministère de la Marine et des Colonies en </a:t>
            </a:r>
            <a:r>
              <a:rPr lang="fr-FR" sz="2400" b="1" dirty="0"/>
              <a:t>1823 </a:t>
            </a:r>
            <a:r>
              <a:rPr lang="fr-FR" sz="2400" dirty="0"/>
              <a:t>:</a:t>
            </a:r>
          </a:p>
          <a:p>
            <a:r>
              <a:rPr lang="fr-FR" sz="2400" b="1" dirty="0"/>
              <a:t>« Tous les naturels savent lire et écrire [en tahitien]. » </a:t>
            </a:r>
          </a:p>
        </p:txBody>
      </p:sp>
    </p:spTree>
    <p:extLst>
      <p:ext uri="{BB962C8B-B14F-4D97-AF65-F5344CB8AC3E}">
        <p14:creationId xmlns:p14="http://schemas.microsoft.com/office/powerpoint/2010/main" val="13014231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A904118-D0D8-1B47-889B-1F1ACEBCEC0C}"/>
              </a:ext>
            </a:extLst>
          </p:cNvPr>
          <p:cNvSpPr>
            <a:spLocks noGrp="1"/>
          </p:cNvSpPr>
          <p:nvPr>
            <p:ph type="title"/>
          </p:nvPr>
        </p:nvSpPr>
        <p:spPr>
          <a:xfrm>
            <a:off x="516228" y="721217"/>
            <a:ext cx="3965620" cy="6014434"/>
          </a:xfrm>
        </p:spPr>
        <p:txBody>
          <a:bodyPr>
            <a:normAutofit/>
          </a:bodyPr>
          <a:lstStyle/>
          <a:p>
            <a:r>
              <a:rPr lang="fr-FR" dirty="0" err="1"/>
              <a:t>Vea</a:t>
            </a:r>
            <a:r>
              <a:rPr lang="fr-FR" dirty="0"/>
              <a:t> no Tahiti</a:t>
            </a:r>
            <a:br>
              <a:rPr lang="fr-FR" sz="3600" dirty="0"/>
            </a:br>
            <a:r>
              <a:rPr lang="fr-FR" dirty="0"/>
              <a:t>(1850-1859)</a:t>
            </a:r>
            <a:br>
              <a:rPr lang="fr-FR" dirty="0"/>
            </a:br>
            <a:r>
              <a:rPr lang="fr-FR" sz="2400" dirty="0"/>
              <a:t>« Le messager de Tahiti pour la propagation de petites nouvelles pour l’utilité des Tahitiens ». </a:t>
            </a:r>
            <a:br>
              <a:rPr lang="fr-FR" sz="2400" dirty="0"/>
            </a:br>
            <a:br>
              <a:rPr lang="fr-FR" sz="2400" dirty="0"/>
            </a:br>
            <a:r>
              <a:rPr lang="fr-FR" sz="2400" dirty="0"/>
              <a:t>Hebdomadaire en langue tahitienne créé par une ordonnance du gouverneur Bonard</a:t>
            </a:r>
            <a:endParaRPr lang="fr-FR" sz="3100" dirty="0"/>
          </a:p>
        </p:txBody>
      </p:sp>
      <p:pic>
        <p:nvPicPr>
          <p:cNvPr id="4" name="Image 3">
            <a:extLst>
              <a:ext uri="{FF2B5EF4-FFF2-40B4-BE49-F238E27FC236}">
                <a16:creationId xmlns:a16="http://schemas.microsoft.com/office/drawing/2014/main" id="{D2504993-D2E8-584F-A033-5A036AA03FB4}"/>
              </a:ext>
            </a:extLst>
          </p:cNvPr>
          <p:cNvPicPr>
            <a:picLocks noChangeAspect="1"/>
          </p:cNvPicPr>
          <p:nvPr/>
        </p:nvPicPr>
        <p:blipFill>
          <a:blip r:embed="rId2"/>
          <a:stretch>
            <a:fillRect/>
          </a:stretch>
        </p:blipFill>
        <p:spPr>
          <a:xfrm>
            <a:off x="4873933" y="545429"/>
            <a:ext cx="6835882" cy="5950039"/>
          </a:xfrm>
          <a:prstGeom prst="rect">
            <a:avLst/>
          </a:prstGeom>
        </p:spPr>
      </p:pic>
    </p:spTree>
    <p:extLst>
      <p:ext uri="{BB962C8B-B14F-4D97-AF65-F5344CB8AC3E}">
        <p14:creationId xmlns:p14="http://schemas.microsoft.com/office/powerpoint/2010/main" val="32336277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re 8">
            <a:extLst>
              <a:ext uri="{FF2B5EF4-FFF2-40B4-BE49-F238E27FC236}">
                <a16:creationId xmlns:a16="http://schemas.microsoft.com/office/drawing/2014/main" id="{EF281C4B-D23F-3F83-3F90-07E7B194A461}"/>
              </a:ext>
            </a:extLst>
          </p:cNvPr>
          <p:cNvSpPr>
            <a:spLocks noGrp="1"/>
          </p:cNvSpPr>
          <p:nvPr>
            <p:ph type="title"/>
          </p:nvPr>
        </p:nvSpPr>
        <p:spPr/>
        <p:txBody>
          <a:bodyPr/>
          <a:lstStyle/>
          <a:p>
            <a:r>
              <a:rPr lang="fr-PF" dirty="0"/>
              <a:t>Les velléités de francisation</a:t>
            </a:r>
          </a:p>
        </p:txBody>
      </p:sp>
      <p:sp>
        <p:nvSpPr>
          <p:cNvPr id="2" name="Espace réservé du contenu 1">
            <a:extLst>
              <a:ext uri="{FF2B5EF4-FFF2-40B4-BE49-F238E27FC236}">
                <a16:creationId xmlns:a16="http://schemas.microsoft.com/office/drawing/2014/main" id="{6C9DCB4F-F0CB-41CB-2800-C12780C2B7AB}"/>
              </a:ext>
            </a:extLst>
          </p:cNvPr>
          <p:cNvSpPr>
            <a:spLocks noGrp="1"/>
          </p:cNvSpPr>
          <p:nvPr>
            <p:ph sz="half" idx="1"/>
          </p:nvPr>
        </p:nvSpPr>
        <p:spPr>
          <a:xfrm>
            <a:off x="4331132" y="1690688"/>
            <a:ext cx="7513538" cy="4907059"/>
          </a:xfrm>
          <a:ln>
            <a:solidFill>
              <a:schemeClr val="accent1"/>
            </a:solidFill>
          </a:ln>
        </p:spPr>
        <p:txBody>
          <a:bodyPr>
            <a:normAutofit/>
          </a:bodyPr>
          <a:lstStyle/>
          <a:p>
            <a:pPr marL="0" indent="0">
              <a:buNone/>
            </a:pPr>
            <a:r>
              <a:rPr lang="fr-FR" sz="1800" b="1" kern="100" dirty="0">
                <a:effectLst/>
                <a:latin typeface="Calibri" panose="020F0502020204030204" pitchFamily="34" charset="0"/>
                <a:ea typeface="Calibri" panose="020F0502020204030204" pitchFamily="34" charset="0"/>
                <a:cs typeface="Times New Roman" panose="02020603050405020304" pitchFamily="18" charset="0"/>
              </a:rPr>
              <a:t>13 novembre 1853 :</a:t>
            </a: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 « Dès l’instant que Tahiti est destinée à faire partie de la grande famille française, il faut y faire pénétrer la langue, les mœurs, les usages de la France. »</a:t>
            </a:r>
            <a:endParaRPr lang="fr-FR" sz="1800" b="1" kern="1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fr-FR" sz="1800" b="1" kern="1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r>
              <a:rPr lang="fr-FR" sz="1800" b="1" kern="100" dirty="0">
                <a:effectLst/>
                <a:latin typeface="Calibri" panose="020F0502020204030204" pitchFamily="34" charset="0"/>
                <a:ea typeface="Calibri" panose="020F0502020204030204" pitchFamily="34" charset="0"/>
                <a:cs typeface="Times New Roman" panose="02020603050405020304" pitchFamily="18" charset="0"/>
              </a:rPr>
              <a:t>3 mai 1860 </a:t>
            </a: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 séance d’ouverture de l’Assemblée législative des États du Protectorat. Discours du Commissaire impérial (extrait) :</a:t>
            </a:r>
            <a:endParaRPr lang="fr-PF"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 L’étude de la langue française fait peu de progrès. Comment voulez-vous que le Gouvernement protecteur vous emploie dans son administration et à son service si vous ne pouvez être en relation avec lui, à toute heure et  à tout instant ? Il faut parler français.</a:t>
            </a:r>
            <a:endParaRPr lang="fr-PF"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Vous êtes une bien jeune nation à côté de la France : c’est à vous à apprendre notre langue afin que vous y puisiez comme à une source intarissable les lumières qui vous manquent. </a:t>
            </a:r>
          </a:p>
          <a:p>
            <a:pPr marL="0" indent="0">
              <a:buNone/>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a:t>
            </a:r>
            <a:r>
              <a:rPr lang="fr-PF" sz="1800" kern="100" dirty="0">
                <a:latin typeface="Calibri" panose="020F0502020204030204" pitchFamily="34" charset="0"/>
                <a:ea typeface="Calibri" panose="020F0502020204030204" pitchFamily="34" charset="0"/>
                <a:cs typeface="Times New Roman" panose="02020603050405020304" pitchFamily="18" charset="0"/>
              </a:rPr>
              <a:t> </a:t>
            </a: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Que l’étude du français soit donc la première chose à enseigner à vos enfants. »</a:t>
            </a:r>
            <a:endParaRPr lang="fr-PF"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7" name="Espace réservé du contenu 6">
            <a:extLst>
              <a:ext uri="{FF2B5EF4-FFF2-40B4-BE49-F238E27FC236}">
                <a16:creationId xmlns:a16="http://schemas.microsoft.com/office/drawing/2014/main" id="{1E8103B7-2CE9-B61F-B2D9-19BFFD0029D7}"/>
              </a:ext>
            </a:extLst>
          </p:cNvPr>
          <p:cNvPicPr>
            <a:picLocks noGrp="1" noChangeAspect="1"/>
          </p:cNvPicPr>
          <p:nvPr>
            <p:ph sz="half" idx="2"/>
          </p:nvPr>
        </p:nvPicPr>
        <p:blipFill>
          <a:blip r:embed="rId3"/>
          <a:stretch>
            <a:fillRect/>
          </a:stretch>
        </p:blipFill>
        <p:spPr>
          <a:xfrm>
            <a:off x="838200" y="1848361"/>
            <a:ext cx="3067372" cy="1902156"/>
          </a:xfrm>
          <a:prstGeom prst="rect">
            <a:avLst/>
          </a:prstGeom>
          <a:ln>
            <a:solidFill>
              <a:schemeClr val="accent1"/>
            </a:solidFill>
          </a:ln>
          <a:effectLst>
            <a:outerShdw blurRad="50800" dist="38100" dir="2700000" algn="tl" rotWithShape="0">
              <a:prstClr val="black">
                <a:alpha val="40000"/>
              </a:prstClr>
            </a:outerShdw>
          </a:effectLst>
        </p:spPr>
      </p:pic>
      <p:sp>
        <p:nvSpPr>
          <p:cNvPr id="8" name="ZoneTexte 7">
            <a:extLst>
              <a:ext uri="{FF2B5EF4-FFF2-40B4-BE49-F238E27FC236}">
                <a16:creationId xmlns:a16="http://schemas.microsoft.com/office/drawing/2014/main" id="{690C75D0-82F9-5A71-26D7-6B8EAA4424C8}"/>
              </a:ext>
            </a:extLst>
          </p:cNvPr>
          <p:cNvSpPr txBox="1"/>
          <p:nvPr/>
        </p:nvSpPr>
        <p:spPr>
          <a:xfrm>
            <a:off x="838200" y="4012424"/>
            <a:ext cx="3454833" cy="2585323"/>
          </a:xfrm>
          <a:prstGeom prst="rect">
            <a:avLst/>
          </a:prstGeom>
          <a:noFill/>
        </p:spPr>
        <p:txBody>
          <a:bodyPr wrap="square" rtlCol="0">
            <a:spAutoFit/>
          </a:bodyPr>
          <a:lstStyle/>
          <a:p>
            <a:r>
              <a:rPr lang="fr-FR" b="0" i="0" dirty="0">
                <a:effectLst/>
                <a:latin typeface="Calibri" panose="020F0502020204030204" pitchFamily="34" charset="0"/>
                <a:hlinkClick r:id="rId4"/>
              </a:rPr>
              <a:t>https://www.archives.pf/new/wp-content/uploads/periodique/02-Messager/1853/Messager-1853-046-18531113.pdf</a:t>
            </a:r>
          </a:p>
          <a:p>
            <a:endParaRPr lang="fr-FR" b="0" i="0" dirty="0">
              <a:effectLst/>
              <a:latin typeface="Calibri" panose="020F0502020204030204" pitchFamily="34" charset="0"/>
              <a:hlinkClick r:id="rId4"/>
            </a:endParaRPr>
          </a:p>
          <a:p>
            <a:r>
              <a:rPr lang="fr-FR" b="0" i="0" dirty="0">
                <a:effectLst/>
                <a:latin typeface="Calibri" panose="020F0502020204030204" pitchFamily="34" charset="0"/>
                <a:hlinkClick r:id="rId4"/>
              </a:rPr>
              <a:t>https://www.archives.pf/new/wp-content/uploads/periodique/02-Messager/1860/Messager-1860-019-18600506.pdf</a:t>
            </a:r>
            <a:endParaRPr lang="fr-PF" dirty="0"/>
          </a:p>
        </p:txBody>
      </p:sp>
    </p:spTree>
    <p:extLst>
      <p:ext uri="{BB962C8B-B14F-4D97-AF65-F5344CB8AC3E}">
        <p14:creationId xmlns:p14="http://schemas.microsoft.com/office/powerpoint/2010/main" val="385499533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dirty="0"/>
              <a:t>Un état des lieux en </a:t>
            </a:r>
            <a:r>
              <a:rPr lang="fr-FR" b="1" dirty="0"/>
              <a:t>1962</a:t>
            </a:r>
          </a:p>
        </p:txBody>
      </p:sp>
      <p:sp>
        <p:nvSpPr>
          <p:cNvPr id="3" name="Espace réservé du contenu 2"/>
          <p:cNvSpPr>
            <a:spLocks noGrp="1"/>
          </p:cNvSpPr>
          <p:nvPr>
            <p:ph idx="1"/>
          </p:nvPr>
        </p:nvSpPr>
        <p:spPr/>
        <p:txBody>
          <a:bodyPr>
            <a:normAutofit/>
          </a:bodyPr>
          <a:lstStyle/>
          <a:p>
            <a:r>
              <a:rPr lang="fr-FR" sz="3200" b="1" dirty="0"/>
              <a:t>60%</a:t>
            </a:r>
            <a:r>
              <a:rPr lang="fr-FR" sz="3200" dirty="0"/>
              <a:t> de la population de 15 ans et plus déclaraient </a:t>
            </a:r>
            <a:r>
              <a:rPr lang="fr-FR" sz="3200" b="1" dirty="0"/>
              <a:t>ne pas savoir lire et écrire en français</a:t>
            </a:r>
            <a:endParaRPr lang="fr-FR" sz="3200" dirty="0"/>
          </a:p>
          <a:p>
            <a:endParaRPr lang="fr-FR" sz="3200" b="1" dirty="0"/>
          </a:p>
          <a:p>
            <a:r>
              <a:rPr lang="fr-FR" sz="3200" b="1" dirty="0"/>
              <a:t>80% </a:t>
            </a:r>
            <a:r>
              <a:rPr lang="fr-FR" sz="3200" dirty="0"/>
              <a:t>des recensés déclaraient </a:t>
            </a:r>
            <a:r>
              <a:rPr lang="fr-FR" sz="3200" b="1" dirty="0"/>
              <a:t>savoir lire et écrire en tahitien</a:t>
            </a:r>
            <a:endParaRPr lang="fr-FR" sz="3200" dirty="0"/>
          </a:p>
          <a:p>
            <a:endParaRPr lang="fr-FR" sz="2800" dirty="0"/>
          </a:p>
          <a:p>
            <a:pPr marL="0" indent="0">
              <a:buNone/>
            </a:pPr>
            <a:r>
              <a:rPr lang="fr-FR" dirty="0"/>
              <a:t>sources : INSEE, </a:t>
            </a:r>
            <a:r>
              <a:rPr lang="fr-FR" dirty="0" err="1"/>
              <a:t>n.d</a:t>
            </a:r>
            <a:r>
              <a:rPr lang="fr-FR" dirty="0"/>
              <a:t>., </a:t>
            </a:r>
            <a:r>
              <a:rPr lang="fr-FR" i="1" dirty="0"/>
              <a:t>Résultats statistiques du recensement général de la population de la Polynésie française effectué le 9 novembre 1962</a:t>
            </a:r>
            <a:r>
              <a:rPr lang="fr-FR" dirty="0"/>
              <a:t>, Paris, INSEE, cité par </a:t>
            </a:r>
            <a:r>
              <a:rPr lang="fr-FR" dirty="0" err="1"/>
              <a:t>Lavondès</a:t>
            </a:r>
            <a:r>
              <a:rPr lang="fr-FR" dirty="0"/>
              <a:t>, 1972, p. 60-61</a:t>
            </a:r>
          </a:p>
        </p:txBody>
      </p:sp>
    </p:spTree>
    <p:extLst>
      <p:ext uri="{BB962C8B-B14F-4D97-AF65-F5344CB8AC3E}">
        <p14:creationId xmlns:p14="http://schemas.microsoft.com/office/powerpoint/2010/main" val="1903685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dissolv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dissolve">
                                      <p:cBhvr>
                                        <p:cTn id="1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2"/>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0B7FF5B-48B5-C644-A678-59ECECBD7CB1}"/>
              </a:ext>
            </a:extLst>
          </p:cNvPr>
          <p:cNvSpPr>
            <a:spLocks noGrp="1"/>
          </p:cNvSpPr>
          <p:nvPr>
            <p:ph type="title"/>
          </p:nvPr>
        </p:nvSpPr>
        <p:spPr/>
        <p:txBody>
          <a:bodyPr>
            <a:normAutofit/>
          </a:bodyPr>
          <a:lstStyle/>
          <a:p>
            <a:r>
              <a:rPr lang="fr-FR" dirty="0"/>
              <a:t>L’implantation du Centre d’Expérimentation du Pacifique (CEP)</a:t>
            </a:r>
            <a:endParaRPr lang="fr-PF" dirty="0"/>
          </a:p>
        </p:txBody>
      </p:sp>
      <p:sp>
        <p:nvSpPr>
          <p:cNvPr id="3" name="Espace réservé du contenu 2">
            <a:extLst>
              <a:ext uri="{FF2B5EF4-FFF2-40B4-BE49-F238E27FC236}">
                <a16:creationId xmlns:a16="http://schemas.microsoft.com/office/drawing/2014/main" id="{650A453E-1EBB-7C41-9C8C-E670B7AFE2A7}"/>
              </a:ext>
            </a:extLst>
          </p:cNvPr>
          <p:cNvSpPr>
            <a:spLocks noGrp="1"/>
          </p:cNvSpPr>
          <p:nvPr>
            <p:ph idx="1"/>
          </p:nvPr>
        </p:nvSpPr>
        <p:spPr>
          <a:xfrm>
            <a:off x="838200" y="1604405"/>
            <a:ext cx="10515600" cy="4351338"/>
          </a:xfrm>
        </p:spPr>
        <p:txBody>
          <a:bodyPr>
            <a:normAutofit/>
          </a:bodyPr>
          <a:lstStyle/>
          <a:p>
            <a:pPr marL="0" indent="0">
              <a:lnSpc>
                <a:spcPct val="120000"/>
              </a:lnSpc>
              <a:buNone/>
            </a:pPr>
            <a:r>
              <a:rPr lang="fr-FR" b="1" dirty="0"/>
              <a:t>Le général de Gaulle</a:t>
            </a:r>
            <a:r>
              <a:rPr lang="fr-FR" dirty="0"/>
              <a:t> en 1964, cité par Alain Peyrefitte : </a:t>
            </a:r>
          </a:p>
          <a:p>
            <a:pPr marL="0" indent="0">
              <a:lnSpc>
                <a:spcPct val="120000"/>
              </a:lnSpc>
              <a:buNone/>
            </a:pPr>
            <a:r>
              <a:rPr lang="fr-FR" dirty="0"/>
              <a:t>« La Polynésie, c’est 70 000 habitants. Le développement, l’information, la scolarisation, la pratique du français doivent être le corollaire de l’installation du Centre et demeurer après lui […]. Il faut que les Polynésiens vivent en français, avec des nouvelles de Polynésie, de métropole et du monde en français. Il faut qu’ils baignent dans la France. C’est un cadeau que nous leur devons avant (il insiste) les campagnes de tirs. »</a:t>
            </a:r>
          </a:p>
        </p:txBody>
      </p:sp>
      <p:sp>
        <p:nvSpPr>
          <p:cNvPr id="4" name="ZoneTexte 3">
            <a:extLst>
              <a:ext uri="{FF2B5EF4-FFF2-40B4-BE49-F238E27FC236}">
                <a16:creationId xmlns:a16="http://schemas.microsoft.com/office/drawing/2014/main" id="{1E46E014-A1E8-7143-91FF-D3A230351E0A}"/>
              </a:ext>
            </a:extLst>
          </p:cNvPr>
          <p:cNvSpPr txBox="1"/>
          <p:nvPr/>
        </p:nvSpPr>
        <p:spPr>
          <a:xfrm>
            <a:off x="838200" y="6314034"/>
            <a:ext cx="6134885" cy="369332"/>
          </a:xfrm>
          <a:prstGeom prst="rect">
            <a:avLst/>
          </a:prstGeom>
          <a:noFill/>
        </p:spPr>
        <p:txBody>
          <a:bodyPr wrap="none" rtlCol="0">
            <a:spAutoFit/>
          </a:bodyPr>
          <a:lstStyle/>
          <a:p>
            <a:r>
              <a:rPr lang="fr-FR" dirty="0"/>
              <a:t>Peyrefitte, A., 1994, </a:t>
            </a:r>
            <a:r>
              <a:rPr lang="fr-FR" i="1" dirty="0"/>
              <a:t>C'était de Gaulle</a:t>
            </a:r>
            <a:r>
              <a:rPr lang="fr-FR" dirty="0"/>
              <a:t>, Gallimard, Fayard, p. 122</a:t>
            </a:r>
            <a:endParaRPr lang="fr-PF" dirty="0"/>
          </a:p>
        </p:txBody>
      </p:sp>
    </p:spTree>
    <p:extLst>
      <p:ext uri="{BB962C8B-B14F-4D97-AF65-F5344CB8AC3E}">
        <p14:creationId xmlns:p14="http://schemas.microsoft.com/office/powerpoint/2010/main" val="232742938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Le monopole institutionnel du français</a:t>
            </a:r>
          </a:p>
        </p:txBody>
      </p:sp>
      <p:sp>
        <p:nvSpPr>
          <p:cNvPr id="3" name="Espace réservé du contenu 2"/>
          <p:cNvSpPr>
            <a:spLocks noGrp="1"/>
          </p:cNvSpPr>
          <p:nvPr>
            <p:ph idx="1"/>
          </p:nvPr>
        </p:nvSpPr>
        <p:spPr/>
        <p:txBody>
          <a:bodyPr>
            <a:normAutofit fontScale="85000" lnSpcReduction="10000"/>
          </a:bodyPr>
          <a:lstStyle/>
          <a:p>
            <a:pPr marL="0" indent="0">
              <a:lnSpc>
                <a:spcPct val="120000"/>
              </a:lnSpc>
              <a:buNone/>
            </a:pPr>
            <a:r>
              <a:rPr lang="fr-FR" dirty="0"/>
              <a:t>« Dès le niveau le plus élémentaire, la totalité de l’enseignement est dispensée en français. </a:t>
            </a:r>
            <a:r>
              <a:rPr lang="fr-FR" u="sng" dirty="0"/>
              <a:t>À aucun stade, dans l’enseignement public, le tahitien n’est enseigné</a:t>
            </a:r>
            <a:r>
              <a:rPr lang="fr-FR" dirty="0"/>
              <a:t>. </a:t>
            </a:r>
            <a:r>
              <a:rPr lang="fr-FR" u="sng" dirty="0"/>
              <a:t>L’usage des langues vernaculaires est interdit</a:t>
            </a:r>
            <a:r>
              <a:rPr lang="fr-FR" dirty="0"/>
              <a:t> dans le cadre des écoles, non seulement aux maîtres, mais encore aux élèves qui ne sont pas autorisés à les employer pendant la classe et même dans leurs jeux pendant les récréations. </a:t>
            </a:r>
          </a:p>
          <a:p>
            <a:pPr marL="0" indent="0">
              <a:lnSpc>
                <a:spcPct val="120000"/>
              </a:lnSpc>
              <a:buNone/>
            </a:pPr>
            <a:r>
              <a:rPr lang="fr-FR" dirty="0"/>
              <a:t>[</a:t>
            </a:r>
            <a:r>
              <a:rPr lang="is-IS" dirty="0"/>
              <a:t>…] </a:t>
            </a:r>
            <a:r>
              <a:rPr lang="fr-FR" dirty="0"/>
              <a:t>En dehors de l’école, c’est encore le français qui occupe une position dominante. </a:t>
            </a:r>
            <a:r>
              <a:rPr lang="fr-FR" u="sng" dirty="0"/>
              <a:t>Les dialectes polynésiens sont tacitement ignorés</a:t>
            </a:r>
            <a:r>
              <a:rPr lang="fr-FR" dirty="0"/>
              <a:t> dans tous les cas où la nécessité de communiquer ne rend pas strictement indispensable un recours au vernaculaire. Le français est la langue officielle de tous les services officiels du Territoire : administration, services techniques, justice, police... »</a:t>
            </a:r>
          </a:p>
        </p:txBody>
      </p:sp>
      <p:sp>
        <p:nvSpPr>
          <p:cNvPr id="4" name="ZoneTexte 3">
            <a:extLst>
              <a:ext uri="{FF2B5EF4-FFF2-40B4-BE49-F238E27FC236}">
                <a16:creationId xmlns:a16="http://schemas.microsoft.com/office/drawing/2014/main" id="{8DD1227E-4C55-7440-ABBC-0BEB75E6A5AE}"/>
              </a:ext>
            </a:extLst>
          </p:cNvPr>
          <p:cNvSpPr txBox="1"/>
          <p:nvPr/>
        </p:nvSpPr>
        <p:spPr>
          <a:xfrm>
            <a:off x="838200" y="6123617"/>
            <a:ext cx="10749197" cy="646331"/>
          </a:xfrm>
          <a:prstGeom prst="rect">
            <a:avLst/>
          </a:prstGeom>
          <a:noFill/>
        </p:spPr>
        <p:txBody>
          <a:bodyPr wrap="square" rtlCol="0">
            <a:spAutoFit/>
          </a:bodyPr>
          <a:lstStyle/>
          <a:p>
            <a:r>
              <a:rPr lang="fr-FR" dirty="0"/>
              <a:t>source : </a:t>
            </a:r>
            <a:r>
              <a:rPr lang="fr-FR" dirty="0" err="1"/>
              <a:t>Lavondès</a:t>
            </a:r>
            <a:r>
              <a:rPr lang="fr-FR" dirty="0"/>
              <a:t>, H., 1972, « Problèmes sociolinguistiques et alphabétisation en Polynésie française », Cahiers de l’ORSTOM, série Sciences humaines, vol. IX, n°1, p. 49-61</a:t>
            </a:r>
          </a:p>
        </p:txBody>
      </p:sp>
    </p:spTree>
    <p:extLst>
      <p:ext uri="{BB962C8B-B14F-4D97-AF65-F5344CB8AC3E}">
        <p14:creationId xmlns:p14="http://schemas.microsoft.com/office/powerpoint/2010/main" val="30714841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39788" y="605306"/>
            <a:ext cx="3932237" cy="1452093"/>
          </a:xfrm>
        </p:spPr>
        <p:txBody>
          <a:bodyPr>
            <a:noAutofit/>
          </a:bodyPr>
          <a:lstStyle/>
          <a:p>
            <a:r>
              <a:rPr lang="fr-FR" sz="2800" dirty="0"/>
              <a:t>La bascule linguistique : </a:t>
            </a:r>
            <a:br>
              <a:rPr lang="fr-FR" sz="2800" dirty="0"/>
            </a:br>
            <a:r>
              <a:rPr lang="fr-FR" sz="2800" dirty="0"/>
              <a:t>le témoignage d’une mère née dans les années 1970</a:t>
            </a:r>
          </a:p>
        </p:txBody>
      </p:sp>
      <p:sp>
        <p:nvSpPr>
          <p:cNvPr id="3" name="Espace réservé du contenu 2"/>
          <p:cNvSpPr>
            <a:spLocks noGrp="1"/>
          </p:cNvSpPr>
          <p:nvPr>
            <p:ph idx="1"/>
          </p:nvPr>
        </p:nvSpPr>
        <p:spPr>
          <a:xfrm>
            <a:off x="4800600" y="510296"/>
            <a:ext cx="6998110" cy="5954094"/>
          </a:xfrm>
        </p:spPr>
        <p:txBody>
          <a:bodyPr>
            <a:normAutofit lnSpcReduction="10000"/>
          </a:bodyPr>
          <a:lstStyle/>
          <a:p>
            <a:pPr marL="0" indent="0">
              <a:buNone/>
            </a:pPr>
            <a:r>
              <a:rPr lang="fr-FR" sz="2400" dirty="0"/>
              <a:t>« Quand j’ai commencé à parler, c’était en français. J’étais entourée de mes parents qui parlaient en tahitien. Mais à nous, ils nous ont toujours parlé en français. Mais j’ai toujours entendu du tahitien. J’ai appris… j’étais protestante… mes parents étaient protestants très pratiquants… j’ai grandi à la lecture et à l’écriture du tahitien. A l’école du dimanche. Mais je ne parlais pas. Mais je comprenais très très bien et j’écrivais très très bien. Mon papa parlait très bien français, ma maman couci-couça… et mes grands-parents, français couci-couça. Mon papa, il a travaillé au CEP, et il lisait énormément… il lisait beaucoup, beaucoup. Il a côtoyé beaucoup de métros. […] avant, tu ne parles pas en tahitien, il fallait parler français à l’école. L’école, c’est le français… [Mon papa], il nous poussait à l’école… il nous parlait en français dans l’optique qu’on travaille bien en français. Il s’adressait à nous exclusivement en français, sauf quand il était fâché [rire], là c’était en tahitien. » </a:t>
            </a:r>
            <a:r>
              <a:rPr lang="fr-PF" sz="2400" dirty="0"/>
              <a:t>(</a:t>
            </a:r>
            <a:r>
              <a:rPr lang="fr-FR" sz="2400" dirty="0" err="1"/>
              <a:t>Salaün</a:t>
            </a:r>
            <a:r>
              <a:rPr lang="fr-FR" sz="2400" dirty="0"/>
              <a:t> </a:t>
            </a:r>
            <a:r>
              <a:rPr lang="fr-PF" sz="2400" dirty="0"/>
              <a:t>2011, p. 106)</a:t>
            </a:r>
            <a:endParaRPr lang="fr-FR" sz="1800" dirty="0"/>
          </a:p>
        </p:txBody>
      </p:sp>
      <p:sp>
        <p:nvSpPr>
          <p:cNvPr id="4" name="Espace réservé du texte 3"/>
          <p:cNvSpPr>
            <a:spLocks noGrp="1"/>
          </p:cNvSpPr>
          <p:nvPr>
            <p:ph type="body" sz="half" idx="2"/>
          </p:nvPr>
        </p:nvSpPr>
        <p:spPr>
          <a:xfrm>
            <a:off x="839788" y="2057400"/>
            <a:ext cx="3932237" cy="2171700"/>
          </a:xfrm>
        </p:spPr>
        <p:txBody>
          <a:bodyPr anchor="b">
            <a:normAutofit/>
          </a:bodyPr>
          <a:lstStyle/>
          <a:p>
            <a:r>
              <a:rPr lang="fr-FR" sz="1600" dirty="0"/>
              <a:t>Source : </a:t>
            </a:r>
            <a:r>
              <a:rPr lang="fr-FR" sz="1600" dirty="0" err="1"/>
              <a:t>Salaün</a:t>
            </a:r>
            <a:r>
              <a:rPr lang="fr-FR" sz="1600" dirty="0"/>
              <a:t>, M., 2011, </a:t>
            </a:r>
            <a:r>
              <a:rPr lang="fr-FR" sz="1600" i="1" dirty="0"/>
              <a:t>Renforcer l'enseignement des langues et cultures polynésiennes à l'école élémentaire. Contribution à l'évaluation de l'expérimentation ECOLPOM en Polynésie française : aspects sociolinguistiques</a:t>
            </a:r>
            <a:r>
              <a:rPr lang="fr-FR" sz="1600" dirty="0"/>
              <a:t>, ANR Ecole plurilingue Outre-mer, Paris, Université Paris 5, p. 106</a:t>
            </a:r>
          </a:p>
        </p:txBody>
      </p:sp>
    </p:spTree>
    <p:extLst>
      <p:ext uri="{BB962C8B-B14F-4D97-AF65-F5344CB8AC3E}">
        <p14:creationId xmlns:p14="http://schemas.microsoft.com/office/powerpoint/2010/main" val="12437885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texte 3"/>
          <p:cNvSpPr>
            <a:spLocks noGrp="1"/>
          </p:cNvSpPr>
          <p:nvPr>
            <p:ph type="body" sz="half" idx="2"/>
          </p:nvPr>
        </p:nvSpPr>
        <p:spPr>
          <a:xfrm>
            <a:off x="538089" y="1378040"/>
            <a:ext cx="4210892" cy="3636412"/>
          </a:xfrm>
        </p:spPr>
        <p:txBody>
          <a:bodyPr anchor="b">
            <a:normAutofit fontScale="92500" lnSpcReduction="20000"/>
          </a:bodyPr>
          <a:lstStyle/>
          <a:p>
            <a:r>
              <a:rPr lang="fr-FR" sz="3000" dirty="0"/>
              <a:t>Les langues autochtones de Polynésie française (~ 7)</a:t>
            </a:r>
          </a:p>
          <a:p>
            <a:endParaRPr lang="fr-FR" sz="2800" i="1" dirty="0"/>
          </a:p>
          <a:p>
            <a:r>
              <a:rPr lang="fr-FR" sz="2800" i="1" dirty="0"/>
              <a:t>Atlas linguistique de la Polynésie française</a:t>
            </a:r>
            <a:r>
              <a:rPr lang="fr-FR" sz="2800" dirty="0"/>
              <a:t> </a:t>
            </a:r>
          </a:p>
          <a:p>
            <a:r>
              <a:rPr lang="fr-FR" sz="2400" dirty="0"/>
              <a:t>Charpentier et François, 2015, UPF, de </a:t>
            </a:r>
            <a:r>
              <a:rPr lang="fr-FR" sz="2400" dirty="0" err="1"/>
              <a:t>Gruyter</a:t>
            </a:r>
            <a:endParaRPr lang="fr-FR" sz="2400" dirty="0"/>
          </a:p>
          <a:p>
            <a:endParaRPr lang="fr-FR" sz="2400" dirty="0"/>
          </a:p>
          <a:p>
            <a:r>
              <a:rPr lang="fr-FR" sz="2400" dirty="0">
                <a:hlinkClick r:id="rId3"/>
              </a:rPr>
              <a:t>http://alex.francois.online.fr/AF-ALPF_f.htm</a:t>
            </a:r>
            <a:endParaRPr lang="fr-FR" sz="2400" dirty="0"/>
          </a:p>
          <a:p>
            <a:endParaRPr lang="fr-FR" sz="2400" dirty="0">
              <a:solidFill>
                <a:schemeClr val="bg1"/>
              </a:solidFill>
            </a:endParaRPr>
          </a:p>
        </p:txBody>
      </p:sp>
      <p:pic>
        <p:nvPicPr>
          <p:cNvPr id="5" name="Imag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009941" y="41637"/>
            <a:ext cx="7140344" cy="63194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ZoneTexte 6">
            <a:extLst>
              <a:ext uri="{FF2B5EF4-FFF2-40B4-BE49-F238E27FC236}">
                <a16:creationId xmlns:a16="http://schemas.microsoft.com/office/drawing/2014/main" id="{EA0ACBD2-2C17-9047-A850-3B38EB7353C4}"/>
              </a:ext>
            </a:extLst>
          </p:cNvPr>
          <p:cNvSpPr txBox="1"/>
          <p:nvPr/>
        </p:nvSpPr>
        <p:spPr>
          <a:xfrm>
            <a:off x="538089" y="5523352"/>
            <a:ext cx="7481650" cy="1200329"/>
          </a:xfrm>
          <a:prstGeom prst="rect">
            <a:avLst/>
          </a:prstGeom>
          <a:solidFill>
            <a:schemeClr val="accent1">
              <a:lumMod val="40000"/>
              <a:lumOff val="60000"/>
            </a:schemeClr>
          </a:solidFill>
        </p:spPr>
        <p:txBody>
          <a:bodyPr wrap="square" rtlCol="0">
            <a:spAutoFit/>
          </a:bodyPr>
          <a:lstStyle/>
          <a:p>
            <a:r>
              <a:rPr lang="fr-FR" sz="2400" dirty="0"/>
              <a:t>« Le nombre exact de “langues différentes” parlées traditionnellement en Polynésie française oscille entre cinq et huit » (Charpentier et François 2015, p. 22) </a:t>
            </a:r>
          </a:p>
        </p:txBody>
      </p:sp>
    </p:spTree>
    <p:extLst>
      <p:ext uri="{BB962C8B-B14F-4D97-AF65-F5344CB8AC3E}">
        <p14:creationId xmlns:p14="http://schemas.microsoft.com/office/powerpoint/2010/main" val="604184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Titre 1"/>
          <p:cNvSpPr>
            <a:spLocks noGrp="1"/>
          </p:cNvSpPr>
          <p:nvPr>
            <p:ph type="title"/>
          </p:nvPr>
        </p:nvSpPr>
        <p:spPr/>
        <p:txBody>
          <a:bodyPr>
            <a:normAutofit/>
          </a:bodyPr>
          <a:lstStyle/>
          <a:p>
            <a:r>
              <a:rPr lang="fr-FR" dirty="0"/>
              <a:t>Une société multilingue</a:t>
            </a:r>
          </a:p>
        </p:txBody>
      </p:sp>
      <p:graphicFrame>
        <p:nvGraphicFramePr>
          <p:cNvPr id="72706" name="Objet 3"/>
          <p:cNvGraphicFramePr>
            <a:graphicFrameLocks noChangeAspect="1"/>
          </p:cNvGraphicFramePr>
          <p:nvPr/>
        </p:nvGraphicFramePr>
        <p:xfrm>
          <a:off x="744538" y="2427288"/>
          <a:ext cx="10960100" cy="3517900"/>
        </p:xfrm>
        <a:graphic>
          <a:graphicData uri="http://schemas.openxmlformats.org/presentationml/2006/ole">
            <mc:AlternateContent xmlns:mc="http://schemas.openxmlformats.org/markup-compatibility/2006">
              <mc:Choice xmlns:v="urn:schemas-microsoft-com:vml" Requires="v">
                <p:oleObj name="Document" r:id="rId3" imgW="5905500" imgH="1892300" progId="Word.Document.12">
                  <p:embed/>
                </p:oleObj>
              </mc:Choice>
              <mc:Fallback>
                <p:oleObj name="Document" r:id="rId3" imgW="5905500" imgH="1892300" progId="Word.Document.12">
                  <p:embed/>
                  <p:pic>
                    <p:nvPicPr>
                      <p:cNvPr id="72706" name="Objet 3"/>
                      <p:cNvPicPr>
                        <a:picLocks noChangeAspect="1" noChangeArrowheads="1"/>
                      </p:cNvPicPr>
                      <p:nvPr/>
                    </p:nvPicPr>
                    <p:blipFill>
                      <a:blip r:embed="rId4"/>
                      <a:srcRect/>
                      <a:stretch>
                        <a:fillRect/>
                      </a:stretch>
                    </p:blipFill>
                    <p:spPr bwMode="auto">
                      <a:xfrm>
                        <a:off x="744538" y="2427288"/>
                        <a:ext cx="10960100" cy="3517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195142122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title"/>
          </p:nvPr>
        </p:nvSpPr>
        <p:spPr>
          <a:xfrm>
            <a:off x="838200" y="455278"/>
            <a:ext cx="10515600" cy="1325563"/>
          </a:xfrm>
        </p:spPr>
        <p:txBody>
          <a:bodyPr>
            <a:normAutofit fontScale="90000"/>
          </a:bodyPr>
          <a:lstStyle/>
          <a:p>
            <a:r>
              <a:rPr lang="fr-FR" b="1" dirty="0"/>
              <a:t>Compétence déclarée </a:t>
            </a:r>
            <a:r>
              <a:rPr lang="fr-FR" sz="3600" dirty="0"/>
              <a:t>(comprendre, parler, lire et écrire) </a:t>
            </a:r>
            <a:br>
              <a:rPr lang="fr-FR" sz="4000" dirty="0"/>
            </a:br>
            <a:r>
              <a:rPr lang="fr-FR" sz="4000" dirty="0"/>
              <a:t>chez les 15 ans et plus</a:t>
            </a:r>
            <a:endParaRPr lang="fr-FR" dirty="0"/>
          </a:p>
        </p:txBody>
      </p:sp>
      <p:sp>
        <p:nvSpPr>
          <p:cNvPr id="3" name="Espace réservé du contenu 2"/>
          <p:cNvSpPr>
            <a:spLocks noGrp="1"/>
          </p:cNvSpPr>
          <p:nvPr>
            <p:ph idx="1"/>
          </p:nvPr>
        </p:nvSpPr>
        <p:spPr/>
        <p:txBody>
          <a:bodyPr>
            <a:normAutofit lnSpcReduction="10000"/>
          </a:bodyPr>
          <a:lstStyle/>
          <a:p>
            <a:pPr marL="0" indent="0">
              <a:buNone/>
            </a:pPr>
            <a:endParaRPr lang="fr-FR" sz="4400" dirty="0"/>
          </a:p>
          <a:p>
            <a:pPr marL="0" indent="0">
              <a:buNone/>
            </a:pPr>
            <a:r>
              <a:rPr lang="fr-FR" sz="4400" dirty="0"/>
              <a:t>français : 205 100 (96%)</a:t>
            </a:r>
          </a:p>
          <a:p>
            <a:pPr marL="0" indent="0">
              <a:buNone/>
            </a:pPr>
            <a:endParaRPr lang="fr-FR" sz="4400" dirty="0"/>
          </a:p>
          <a:p>
            <a:pPr marL="0" indent="0">
              <a:buNone/>
            </a:pPr>
            <a:r>
              <a:rPr lang="fr-FR" sz="4400" dirty="0"/>
              <a:t>langue polynésienne : 152 870 (71%)</a:t>
            </a:r>
          </a:p>
          <a:p>
            <a:pPr marL="0" indent="0">
              <a:buNone/>
            </a:pPr>
            <a:endParaRPr lang="fr-FR" sz="4400" dirty="0"/>
          </a:p>
          <a:p>
            <a:pPr marL="0" indent="0">
              <a:buNone/>
            </a:pPr>
            <a:r>
              <a:rPr lang="fr-FR" sz="2400" dirty="0"/>
              <a:t>source : Recensement général de la population 2017, ISPF &amp; INSEE</a:t>
            </a:r>
          </a:p>
          <a:p>
            <a:pPr marL="0" indent="0">
              <a:buNone/>
            </a:pPr>
            <a:r>
              <a:rPr lang="fr-FR" sz="2400" dirty="0">
                <a:hlinkClick r:id="rId3"/>
              </a:rPr>
              <a:t>http://www.ispf.pf/bases/Recensements/2017/Donnees_detaillees/Langues.aspx</a:t>
            </a:r>
            <a:endParaRPr lang="fr-FR" sz="2400" dirty="0"/>
          </a:p>
        </p:txBody>
      </p:sp>
    </p:spTree>
    <p:extLst>
      <p:ext uri="{BB962C8B-B14F-4D97-AF65-F5344CB8AC3E}">
        <p14:creationId xmlns:p14="http://schemas.microsoft.com/office/powerpoint/2010/main" val="65691561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title"/>
          </p:nvPr>
        </p:nvSpPr>
        <p:spPr>
          <a:xfrm>
            <a:off x="838200" y="365125"/>
            <a:ext cx="10965873" cy="1460500"/>
          </a:xfrm>
        </p:spPr>
        <p:txBody>
          <a:bodyPr>
            <a:normAutofit/>
          </a:bodyPr>
          <a:lstStyle/>
          <a:p>
            <a:r>
              <a:rPr lang="fr-FR" b="1" dirty="0"/>
              <a:t>Pratique déclarée </a:t>
            </a:r>
            <a:r>
              <a:rPr lang="fr-FR" dirty="0"/>
              <a:t>en famille </a:t>
            </a:r>
            <a:br>
              <a:rPr lang="fr-FR" dirty="0"/>
            </a:br>
            <a:r>
              <a:rPr lang="fr-FR" sz="3600" dirty="0"/>
              <a:t>chez les 15 ans et plus</a:t>
            </a:r>
            <a:endParaRPr lang="fr-FR" dirty="0"/>
          </a:p>
        </p:txBody>
      </p:sp>
      <p:sp>
        <p:nvSpPr>
          <p:cNvPr id="3" name="Espace réservé du contenu 2"/>
          <p:cNvSpPr>
            <a:spLocks noGrp="1"/>
          </p:cNvSpPr>
          <p:nvPr>
            <p:ph idx="1"/>
          </p:nvPr>
        </p:nvSpPr>
        <p:spPr/>
        <p:txBody>
          <a:bodyPr>
            <a:normAutofit lnSpcReduction="10000"/>
          </a:bodyPr>
          <a:lstStyle/>
          <a:p>
            <a:pPr marL="0" indent="0">
              <a:buNone/>
            </a:pPr>
            <a:endParaRPr lang="fr-FR" sz="4400" dirty="0"/>
          </a:p>
          <a:p>
            <a:pPr marL="0" indent="0">
              <a:buNone/>
            </a:pPr>
            <a:r>
              <a:rPr lang="fr-FR" sz="4400" dirty="0"/>
              <a:t>français : 157 343 (73%)</a:t>
            </a:r>
          </a:p>
          <a:p>
            <a:pPr marL="0" indent="0">
              <a:buNone/>
            </a:pPr>
            <a:endParaRPr lang="fr-FR" sz="4400" dirty="0"/>
          </a:p>
          <a:p>
            <a:pPr marL="0" indent="0">
              <a:buNone/>
            </a:pPr>
            <a:r>
              <a:rPr lang="fr-FR" sz="4400" dirty="0"/>
              <a:t>langue polynésienne : 53 459 (25%)</a:t>
            </a:r>
          </a:p>
          <a:p>
            <a:pPr marL="0" indent="0">
              <a:buNone/>
            </a:pPr>
            <a:endParaRPr lang="fr-FR" sz="4400" dirty="0"/>
          </a:p>
          <a:p>
            <a:pPr marL="0" indent="0">
              <a:buNone/>
            </a:pPr>
            <a:r>
              <a:rPr lang="fr-FR" sz="2400" dirty="0"/>
              <a:t>source : Recensement général de la population 2017, ISPF &amp; INSEE</a:t>
            </a:r>
          </a:p>
          <a:p>
            <a:pPr marL="0" indent="0">
              <a:buNone/>
            </a:pPr>
            <a:r>
              <a:rPr lang="fr-FR" sz="2400" dirty="0">
                <a:hlinkClick r:id="rId3"/>
              </a:rPr>
              <a:t>http://www.ispf.pf/bases/Recensements/2017/Donnees_detaillees/Langues.aspx</a:t>
            </a:r>
            <a:endParaRPr lang="fr-FR" sz="2400" dirty="0"/>
          </a:p>
        </p:txBody>
      </p:sp>
    </p:spTree>
    <p:extLst>
      <p:ext uri="{BB962C8B-B14F-4D97-AF65-F5344CB8AC3E}">
        <p14:creationId xmlns:p14="http://schemas.microsoft.com/office/powerpoint/2010/main" val="148838788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Titre 1"/>
          <p:cNvSpPr>
            <a:spLocks noGrp="1"/>
          </p:cNvSpPr>
          <p:nvPr>
            <p:ph type="title"/>
          </p:nvPr>
        </p:nvSpPr>
        <p:spPr>
          <a:xfrm>
            <a:off x="1193369" y="204930"/>
            <a:ext cx="9150783" cy="1143000"/>
          </a:xfrm>
        </p:spPr>
        <p:txBody>
          <a:bodyPr>
            <a:noAutofit/>
          </a:bodyPr>
          <a:lstStyle/>
          <a:p>
            <a:r>
              <a:rPr lang="fr-FR" altLang="fr-FR" sz="3600" dirty="0"/>
              <a:t>Compétence </a:t>
            </a:r>
            <a:r>
              <a:rPr lang="fr-FR" altLang="fr-FR" sz="3600" i="1" dirty="0"/>
              <a:t>versus</a:t>
            </a:r>
            <a:r>
              <a:rPr lang="fr-FR" altLang="fr-FR" sz="3600" dirty="0"/>
              <a:t> pratique en famille dans une langue polynésienne selon l’âge</a:t>
            </a:r>
            <a:br>
              <a:rPr lang="fr-FR" altLang="fr-FR" sz="3600" dirty="0"/>
            </a:br>
            <a:r>
              <a:rPr lang="fr-FR" altLang="fr-FR" sz="2400" dirty="0"/>
              <a:t>(</a:t>
            </a:r>
            <a:r>
              <a:rPr lang="fr-FR" sz="2400" dirty="0"/>
              <a:t>Recensement général de la population 2017, ISPF &amp; INSEE</a:t>
            </a:r>
            <a:r>
              <a:rPr lang="fr-FR" altLang="fr-FR" sz="2400" dirty="0"/>
              <a:t>)</a:t>
            </a:r>
            <a:endParaRPr lang="fr-FR" altLang="fr-FR" sz="3600" dirty="0"/>
          </a:p>
        </p:txBody>
      </p:sp>
      <p:graphicFrame>
        <p:nvGraphicFramePr>
          <p:cNvPr id="2" name="Espace réservé du contenu 3"/>
          <p:cNvGraphicFramePr>
            <a:graphicFrameLocks noGrp="1"/>
          </p:cNvGraphicFramePr>
          <p:nvPr>
            <p:ph idx="1"/>
          </p:nvPr>
        </p:nvGraphicFramePr>
        <p:xfrm>
          <a:off x="1392379" y="1600199"/>
          <a:ext cx="9310254" cy="511232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088778441"/>
      </p:ext>
    </p:extLst>
  </p:cSld>
  <p:clrMapOvr>
    <a:masterClrMapping/>
  </p:clrMapOvr>
  <p:transition spd="med">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Titre 1"/>
          <p:cNvSpPr>
            <a:spLocks noGrp="1"/>
          </p:cNvSpPr>
          <p:nvPr>
            <p:ph type="title"/>
          </p:nvPr>
        </p:nvSpPr>
        <p:spPr>
          <a:xfrm>
            <a:off x="1297279" y="121802"/>
            <a:ext cx="9801202" cy="1143000"/>
          </a:xfrm>
        </p:spPr>
        <p:txBody>
          <a:bodyPr>
            <a:noAutofit/>
          </a:bodyPr>
          <a:lstStyle/>
          <a:p>
            <a:r>
              <a:rPr lang="fr-FR" altLang="fr-FR" sz="3600" dirty="0"/>
              <a:t>Langue parlée en famille par archipels </a:t>
            </a:r>
            <a:br>
              <a:rPr lang="fr-FR" altLang="fr-FR" sz="3600" dirty="0"/>
            </a:br>
            <a:r>
              <a:rPr lang="fr-FR" altLang="fr-FR" sz="2400" dirty="0"/>
              <a:t>(</a:t>
            </a:r>
            <a:r>
              <a:rPr lang="fr-FR" sz="2400" dirty="0"/>
              <a:t>Recensement général de la population 2017, ISPF &amp; INSEE</a:t>
            </a:r>
            <a:r>
              <a:rPr lang="fr-FR" altLang="fr-FR" sz="2400" dirty="0"/>
              <a:t>)</a:t>
            </a:r>
            <a:endParaRPr lang="fr-FR" altLang="fr-FR" sz="3600" dirty="0"/>
          </a:p>
        </p:txBody>
      </p:sp>
      <p:graphicFrame>
        <p:nvGraphicFramePr>
          <p:cNvPr id="2" name="Espace réservé du contenu 3"/>
          <p:cNvGraphicFramePr>
            <a:graphicFrameLocks noGrp="1"/>
          </p:cNvGraphicFramePr>
          <p:nvPr>
            <p:ph idx="1"/>
          </p:nvPr>
        </p:nvGraphicFramePr>
        <p:xfrm>
          <a:off x="1537855" y="1433945"/>
          <a:ext cx="9560626" cy="52578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824111995"/>
      </p:ext>
    </p:extLst>
  </p:cSld>
  <p:clrMapOvr>
    <a:masterClrMapping/>
  </p:clrMapOvr>
  <p:transition spd="med">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38200" y="619955"/>
            <a:ext cx="10515600" cy="1325563"/>
          </a:xfrm>
        </p:spPr>
        <p:txBody>
          <a:bodyPr/>
          <a:lstStyle/>
          <a:p>
            <a:r>
              <a:rPr lang="fr-FR" dirty="0"/>
              <a:t>Pratique linguistique contemporaine des enfants et adolescents de Polynésie française</a:t>
            </a:r>
          </a:p>
        </p:txBody>
      </p:sp>
      <p:sp>
        <p:nvSpPr>
          <p:cNvPr id="3" name="Espace réservé du contenu 2"/>
          <p:cNvSpPr>
            <a:spLocks noGrp="1"/>
          </p:cNvSpPr>
          <p:nvPr>
            <p:ph idx="1"/>
          </p:nvPr>
        </p:nvSpPr>
        <p:spPr>
          <a:xfrm>
            <a:off x="838200" y="2518348"/>
            <a:ext cx="10317480" cy="3668442"/>
          </a:xfrm>
        </p:spPr>
        <p:txBody>
          <a:bodyPr>
            <a:normAutofit/>
          </a:bodyPr>
          <a:lstStyle/>
          <a:p>
            <a:pPr>
              <a:buFont typeface="Courier New" charset="0"/>
              <a:buChar char="o"/>
            </a:pPr>
            <a:r>
              <a:rPr lang="fr-FR" dirty="0"/>
              <a:t> Les enfants et les adolescents grandissent dans un environnement familial et social où l’on entend plusieurs langues (langues polynésiennes, français vernaculaire, français standard, etc.).</a:t>
            </a:r>
          </a:p>
          <a:p>
            <a:pPr>
              <a:buFont typeface="Courier New" charset="0"/>
              <a:buChar char="o"/>
            </a:pPr>
            <a:r>
              <a:rPr lang="fr-FR" dirty="0"/>
              <a:t> Les adultes s’adressent à eux principalement en français (avec une grande variabilité du français selon le milieu social).</a:t>
            </a:r>
          </a:p>
          <a:p>
            <a:pPr>
              <a:buFont typeface="Courier New" charset="0"/>
              <a:buChar char="o"/>
            </a:pPr>
            <a:r>
              <a:rPr lang="fr-FR" dirty="0"/>
              <a:t> Ils produisent principalement en français au quotidien avec leurs amis et avec leurs frères et sœurs.</a:t>
            </a:r>
          </a:p>
        </p:txBody>
      </p:sp>
    </p:spTree>
    <p:extLst>
      <p:ext uri="{BB962C8B-B14F-4D97-AF65-F5344CB8AC3E}">
        <p14:creationId xmlns:p14="http://schemas.microsoft.com/office/powerpoint/2010/main" val="2685138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p:tgtEl>
                                          <p:spTgt spid="3">
                                            <p:txEl>
                                              <p:pRg st="0" end="0"/>
                                            </p:txEl>
                                          </p:spTgt>
                                        </p:tgtEl>
                                        <p:attrNameLst>
                                          <p:attrName>ppt_y</p:attrName>
                                        </p:attrNameLst>
                                      </p:cBhvr>
                                      <p:tavLst>
                                        <p:tav tm="0">
                                          <p:val>
                                            <p:strVal val="#ppt_y+#ppt_h*1.125000"/>
                                          </p:val>
                                        </p:tav>
                                        <p:tav tm="100000">
                                          <p:val>
                                            <p:strVal val="#ppt_y"/>
                                          </p:val>
                                        </p:tav>
                                      </p:tavLst>
                                    </p:anim>
                                    <p:animEffect transition="in" filter="wipe(up)">
                                      <p:cBhvr>
                                        <p:cTn id="8" dur="500"/>
                                        <p:tgtEl>
                                          <p:spTgt spid="3">
                                            <p:txEl>
                                              <p:pRg st="0" end="0"/>
                                            </p:txEl>
                                          </p:spTgt>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p:tgtEl>
                                          <p:spTgt spid="3">
                                            <p:txEl>
                                              <p:pRg st="1" end="1"/>
                                            </p:txEl>
                                          </p:spTgt>
                                        </p:tgtEl>
                                        <p:attrNameLst>
                                          <p:attrName>ppt_y</p:attrName>
                                        </p:attrNameLst>
                                      </p:cBhvr>
                                      <p:tavLst>
                                        <p:tav tm="0">
                                          <p:val>
                                            <p:strVal val="#ppt_y+#ppt_h*1.125000"/>
                                          </p:val>
                                        </p:tav>
                                        <p:tav tm="100000">
                                          <p:val>
                                            <p:strVal val="#ppt_y"/>
                                          </p:val>
                                        </p:tav>
                                      </p:tavLst>
                                    </p:anim>
                                    <p:animEffect transition="in" filter="wipe(up)">
                                      <p:cBhvr>
                                        <p:cTn id="14" dur="500"/>
                                        <p:tgtEl>
                                          <p:spTgt spid="3">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p:tgtEl>
                                          <p:spTgt spid="3">
                                            <p:txEl>
                                              <p:pRg st="2" end="2"/>
                                            </p:txEl>
                                          </p:spTgt>
                                        </p:tgtEl>
                                        <p:attrNameLst>
                                          <p:attrName>ppt_y</p:attrName>
                                        </p:attrNameLst>
                                      </p:cBhvr>
                                      <p:tavLst>
                                        <p:tav tm="0">
                                          <p:val>
                                            <p:strVal val="#ppt_y+#ppt_h*1.125000"/>
                                          </p:val>
                                        </p:tav>
                                        <p:tav tm="100000">
                                          <p:val>
                                            <p:strVal val="#ppt_y"/>
                                          </p:val>
                                        </p:tav>
                                      </p:tavLst>
                                    </p:anim>
                                    <p:animEffect transition="in" filter="wipe(up)">
                                      <p:cBhvr>
                                        <p:cTn id="20"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2A10D66-7A81-BC55-5BB1-94554793D370}"/>
              </a:ext>
            </a:extLst>
          </p:cNvPr>
          <p:cNvSpPr>
            <a:spLocks noGrp="1"/>
          </p:cNvSpPr>
          <p:nvPr>
            <p:ph type="title"/>
          </p:nvPr>
        </p:nvSpPr>
        <p:spPr/>
        <p:txBody>
          <a:bodyPr/>
          <a:lstStyle/>
          <a:p>
            <a:r>
              <a:rPr lang="fr-PF" dirty="0"/>
              <a:t>Des étudiants au riche répertoire langagier  </a:t>
            </a:r>
          </a:p>
        </p:txBody>
      </p:sp>
      <p:sp>
        <p:nvSpPr>
          <p:cNvPr id="3" name="Espace réservé du contenu 2">
            <a:extLst>
              <a:ext uri="{FF2B5EF4-FFF2-40B4-BE49-F238E27FC236}">
                <a16:creationId xmlns:a16="http://schemas.microsoft.com/office/drawing/2014/main" id="{0DF8C942-9B6E-229C-2B1E-A8D9F16E740D}"/>
              </a:ext>
            </a:extLst>
          </p:cNvPr>
          <p:cNvSpPr>
            <a:spLocks noGrp="1"/>
          </p:cNvSpPr>
          <p:nvPr>
            <p:ph idx="1"/>
          </p:nvPr>
        </p:nvSpPr>
        <p:spPr/>
        <p:txBody>
          <a:bodyPr>
            <a:normAutofit/>
          </a:bodyPr>
          <a:lstStyle/>
          <a:p>
            <a:r>
              <a:rPr lang="fr-PF" sz="3200" dirty="0"/>
              <a:t>Langue d’héritage : ex. marquisien</a:t>
            </a:r>
          </a:p>
          <a:p>
            <a:r>
              <a:rPr lang="fr-PF" sz="3200" dirty="0"/>
              <a:t>Langue autochtone véhiculaire : tahitien</a:t>
            </a:r>
          </a:p>
          <a:p>
            <a:r>
              <a:rPr lang="fr-PF" sz="3200" dirty="0"/>
              <a:t>Langue nationale et « supercentrale » : français (variété normée et locale)</a:t>
            </a:r>
          </a:p>
          <a:p>
            <a:r>
              <a:rPr lang="fr-PF" sz="3200" dirty="0"/>
              <a:t>Langue régionale et « hypercentrale » : anglais</a:t>
            </a:r>
          </a:p>
          <a:p>
            <a:r>
              <a:rPr lang="fr-PF" sz="3200" dirty="0"/>
              <a:t>Autre(s) langue(s) apprise(s) au collège et au lycée (le plus souvent l’espagnol)</a:t>
            </a:r>
          </a:p>
        </p:txBody>
      </p:sp>
    </p:spTree>
    <p:extLst>
      <p:ext uri="{BB962C8B-B14F-4D97-AF65-F5344CB8AC3E}">
        <p14:creationId xmlns:p14="http://schemas.microsoft.com/office/powerpoint/2010/main" val="628154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F2042EC-75B9-4080-FE21-0845624AB9DE}"/>
              </a:ext>
            </a:extLst>
          </p:cNvPr>
          <p:cNvSpPr>
            <a:spLocks noGrp="1"/>
          </p:cNvSpPr>
          <p:nvPr>
            <p:ph type="title"/>
          </p:nvPr>
        </p:nvSpPr>
        <p:spPr/>
        <p:txBody>
          <a:bodyPr>
            <a:noAutofit/>
          </a:bodyPr>
          <a:lstStyle/>
          <a:p>
            <a:r>
              <a:rPr lang="fr-PF" sz="3200" dirty="0"/>
              <a:t>Depuis les années 1980 : structuration progressive de l’enseignement du tahitien et des langues polynésiennes  </a:t>
            </a:r>
          </a:p>
        </p:txBody>
      </p:sp>
      <p:sp>
        <p:nvSpPr>
          <p:cNvPr id="3" name="Espace réservé du contenu 2">
            <a:extLst>
              <a:ext uri="{FF2B5EF4-FFF2-40B4-BE49-F238E27FC236}">
                <a16:creationId xmlns:a16="http://schemas.microsoft.com/office/drawing/2014/main" id="{D2A59146-4F3A-43FF-3CC7-C15904CAA0A9}"/>
              </a:ext>
            </a:extLst>
          </p:cNvPr>
          <p:cNvSpPr>
            <a:spLocks noGrp="1"/>
          </p:cNvSpPr>
          <p:nvPr>
            <p:ph idx="1"/>
          </p:nvPr>
        </p:nvSpPr>
        <p:spPr>
          <a:xfrm>
            <a:off x="524933" y="1825625"/>
            <a:ext cx="11243733" cy="4667250"/>
          </a:xfrm>
        </p:spPr>
        <p:txBody>
          <a:bodyPr>
            <a:noAutofit/>
          </a:bodyPr>
          <a:lstStyle/>
          <a:p>
            <a:pPr>
              <a:lnSpc>
                <a:spcPct val="120000"/>
              </a:lnSpc>
              <a:spcBef>
                <a:spcPts val="0"/>
              </a:spcBef>
            </a:pPr>
            <a:r>
              <a:rPr lang="fr-PF" sz="2000" dirty="0"/>
              <a:t>1981 : extension de la loi Deixonne à la </a:t>
            </a:r>
            <a:r>
              <a:rPr lang="fr-FR" sz="2000" dirty="0"/>
              <a:t>Polynésie française</a:t>
            </a:r>
            <a:r>
              <a:rPr lang="fr-PF" sz="2000" dirty="0"/>
              <a:t>. Introduction de l’enseignement du tahitien en maternelle et au primaire (2 heures 40 minutes par semaine) et dans le premier cycle du secondaire en tant que langue vivante optionnelle. Création d’une épreuve facultative de tahitien au baccalauréat. </a:t>
            </a:r>
          </a:p>
          <a:p>
            <a:pPr>
              <a:lnSpc>
                <a:spcPct val="120000"/>
              </a:lnSpc>
              <a:spcBef>
                <a:spcPts val="0"/>
              </a:spcBef>
            </a:pPr>
            <a:r>
              <a:rPr lang="fr-FR" altLang="fr-FR" sz="2000" dirty="0">
                <a:ea typeface="ＭＳ Ｐゴシック" charset="-128"/>
              </a:rPr>
              <a:t>1984 : inscription de l’enseignement des langues polynésiennes dans la Loi organique.</a:t>
            </a:r>
            <a:endParaRPr lang="fr-PF" sz="2000" dirty="0"/>
          </a:p>
          <a:p>
            <a:pPr>
              <a:lnSpc>
                <a:spcPct val="120000"/>
              </a:lnSpc>
              <a:spcBef>
                <a:spcPts val="0"/>
              </a:spcBef>
            </a:pPr>
            <a:r>
              <a:rPr lang="fr-FR" sz="2000" dirty="0"/>
              <a:t>1985 : fixation des objectifs et programmes du </a:t>
            </a:r>
            <a:r>
              <a:rPr lang="fr-FR" sz="2000" i="1" dirty="0" err="1"/>
              <a:t>reo</a:t>
            </a:r>
            <a:r>
              <a:rPr lang="fr-FR" sz="2000" i="1" dirty="0"/>
              <a:t> </a:t>
            </a:r>
            <a:r>
              <a:rPr lang="fr-FR" sz="2000" i="1" dirty="0" err="1"/>
              <a:t>mā'ohi</a:t>
            </a:r>
            <a:r>
              <a:rPr lang="fr-FR" sz="2000" i="1" dirty="0"/>
              <a:t> </a:t>
            </a:r>
            <a:r>
              <a:rPr lang="fr-FR" sz="2000" dirty="0"/>
              <a:t>dans les écoles maternelles et élémentaires de Polynésie française.</a:t>
            </a:r>
          </a:p>
          <a:p>
            <a:pPr>
              <a:lnSpc>
                <a:spcPct val="120000"/>
              </a:lnSpc>
              <a:spcBef>
                <a:spcPts val="0"/>
              </a:spcBef>
            </a:pPr>
            <a:r>
              <a:rPr lang="fr-PF" sz="2000" dirty="0"/>
              <a:t>1993 : création d’une licence universitaire de LCR option Tahitien</a:t>
            </a:r>
            <a:r>
              <a:rPr lang="fr-PF" sz="2000" i="1" dirty="0"/>
              <a:t>. </a:t>
            </a:r>
          </a:p>
          <a:p>
            <a:pPr>
              <a:lnSpc>
                <a:spcPct val="120000"/>
              </a:lnSpc>
              <a:spcBef>
                <a:spcPts val="0"/>
              </a:spcBef>
            </a:pPr>
            <a:r>
              <a:rPr lang="fr-FR" sz="2000" dirty="0"/>
              <a:t>1997 : création du CAPES tahitien-français (e</a:t>
            </a:r>
            <a:r>
              <a:rPr lang="fr-PF" sz="2000" dirty="0"/>
              <a:t>n 2024 : </a:t>
            </a:r>
            <a:r>
              <a:rPr lang="fr-FR" sz="2000" dirty="0"/>
              <a:t>85 titulaires ; 10 contractuels ; </a:t>
            </a:r>
            <a:r>
              <a:rPr lang="fr-PF" sz="2000" dirty="0"/>
              <a:t>3 000 élèves inscrits en Tahitien LVB)</a:t>
            </a:r>
            <a:endParaRPr lang="fr-FR" sz="2000" dirty="0"/>
          </a:p>
          <a:p>
            <a:pPr>
              <a:lnSpc>
                <a:spcPct val="120000"/>
              </a:lnSpc>
              <a:spcBef>
                <a:spcPts val="0"/>
              </a:spcBef>
            </a:pPr>
            <a:r>
              <a:rPr lang="fr-FR" sz="2000" dirty="0"/>
              <a:t>2004 : déploiement des sites bilingues à 5h et premières expérimentations scientifiques (LCP, </a:t>
            </a:r>
            <a:r>
              <a:rPr lang="fr-FR" sz="2000" dirty="0" err="1"/>
              <a:t>Ecolpom</a:t>
            </a:r>
            <a:r>
              <a:rPr lang="fr-FR" sz="2000" dirty="0"/>
              <a:t>, ReoC3)</a:t>
            </a:r>
          </a:p>
          <a:p>
            <a:pPr>
              <a:lnSpc>
                <a:spcPct val="120000"/>
              </a:lnSpc>
              <a:spcBef>
                <a:spcPts val="0"/>
              </a:spcBef>
            </a:pPr>
            <a:r>
              <a:rPr lang="fr-FR" sz="2000" dirty="0"/>
              <a:t>2018 : création de l’Agrégation « Langues de France » (option Tahitien : 2020, 2023)</a:t>
            </a:r>
          </a:p>
          <a:p>
            <a:pPr>
              <a:lnSpc>
                <a:spcPct val="120000"/>
              </a:lnSpc>
              <a:spcBef>
                <a:spcPts val="0"/>
              </a:spcBef>
            </a:pPr>
            <a:r>
              <a:rPr lang="fr-FR" sz="2000" dirty="0"/>
              <a:t>2019 : classes bilingues à parité horaire (2024 : 19 établissements, 2 451 élèves)</a:t>
            </a:r>
          </a:p>
        </p:txBody>
      </p:sp>
    </p:spTree>
    <p:extLst>
      <p:ext uri="{BB962C8B-B14F-4D97-AF65-F5344CB8AC3E}">
        <p14:creationId xmlns:p14="http://schemas.microsoft.com/office/powerpoint/2010/main" val="1596884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F2042EC-75B9-4080-FE21-0845624AB9DE}"/>
              </a:ext>
            </a:extLst>
          </p:cNvPr>
          <p:cNvSpPr>
            <a:spLocks noGrp="1"/>
          </p:cNvSpPr>
          <p:nvPr>
            <p:ph type="title"/>
          </p:nvPr>
        </p:nvSpPr>
        <p:spPr/>
        <p:txBody>
          <a:bodyPr>
            <a:noAutofit/>
          </a:bodyPr>
          <a:lstStyle/>
          <a:p>
            <a:r>
              <a:rPr lang="fr-PF" sz="3200" dirty="0"/>
              <a:t>Depuis les années 1980 : structuration progressive de l’enseignement du tahitien et des langues polynésiennes  </a:t>
            </a:r>
          </a:p>
        </p:txBody>
      </p:sp>
      <p:sp>
        <p:nvSpPr>
          <p:cNvPr id="3" name="Espace réservé du contenu 2">
            <a:extLst>
              <a:ext uri="{FF2B5EF4-FFF2-40B4-BE49-F238E27FC236}">
                <a16:creationId xmlns:a16="http://schemas.microsoft.com/office/drawing/2014/main" id="{D2A59146-4F3A-43FF-3CC7-C15904CAA0A9}"/>
              </a:ext>
            </a:extLst>
          </p:cNvPr>
          <p:cNvSpPr>
            <a:spLocks noGrp="1"/>
          </p:cNvSpPr>
          <p:nvPr>
            <p:ph idx="1"/>
          </p:nvPr>
        </p:nvSpPr>
        <p:spPr>
          <a:xfrm>
            <a:off x="524933" y="1825625"/>
            <a:ext cx="11243733" cy="4667250"/>
          </a:xfrm>
        </p:spPr>
        <p:txBody>
          <a:bodyPr>
            <a:noAutofit/>
          </a:bodyPr>
          <a:lstStyle/>
          <a:p>
            <a:pPr>
              <a:lnSpc>
                <a:spcPct val="120000"/>
              </a:lnSpc>
              <a:spcBef>
                <a:spcPts val="0"/>
              </a:spcBef>
            </a:pPr>
            <a:r>
              <a:rPr lang="fr-FR" sz="2000" dirty="0"/>
              <a:t>2020 : ouverture de l’Enseignement de spécialité LLCER-tahitien au lycée : 4h en Première / 6h en Terminale (~ 200 élèves en 2023)</a:t>
            </a:r>
          </a:p>
          <a:p>
            <a:pPr>
              <a:lnSpc>
                <a:spcPct val="120000"/>
              </a:lnSpc>
              <a:spcBef>
                <a:spcPts val="0"/>
              </a:spcBef>
            </a:pPr>
            <a:r>
              <a:rPr lang="fr-FR" sz="2000" dirty="0">
                <a:solidFill>
                  <a:schemeClr val="dk1"/>
                </a:solidFill>
                <a:ea typeface="Arial"/>
                <a:cs typeface="Arial"/>
                <a:sym typeface="Arial"/>
              </a:rPr>
              <a:t>À partir de 2021 : campagnes d’habilitation DNL dans le second degré : 6 enseignants habilités à ce jour (technologie, EPS, mathématiques, sciences physiques). </a:t>
            </a:r>
            <a:endParaRPr lang="fr-FR" sz="2000" dirty="0"/>
          </a:p>
          <a:p>
            <a:pPr>
              <a:lnSpc>
                <a:spcPct val="120000"/>
              </a:lnSpc>
              <a:spcBef>
                <a:spcPts val="0"/>
              </a:spcBef>
            </a:pPr>
            <a:r>
              <a:rPr lang="fr-FR" sz="2000" dirty="0"/>
              <a:t>2022 : promulgation de la loi de pays n°2022-3 relative à l’enseignement des langues et de la culture polynésiennes et l’enseignement bilingue français-langues polynésiennes</a:t>
            </a:r>
          </a:p>
          <a:p>
            <a:pPr>
              <a:lnSpc>
                <a:spcPct val="120000"/>
              </a:lnSpc>
              <a:spcBef>
                <a:spcPts val="0"/>
              </a:spcBef>
            </a:pPr>
            <a:r>
              <a:rPr lang="fr-FR" sz="2000" dirty="0"/>
              <a:t>2023 : ouverture du Pôle des langues et culture polynésiennes et du plurilinguisme (1 IEN, 2 CP, 1 enseignant référent + réseau de 17 enseignants référents LVR)</a:t>
            </a:r>
          </a:p>
          <a:p>
            <a:pPr>
              <a:lnSpc>
                <a:spcPct val="120000"/>
              </a:lnSpc>
              <a:spcBef>
                <a:spcPts val="0"/>
              </a:spcBef>
            </a:pPr>
            <a:r>
              <a:rPr lang="fr-FR" sz="2000" dirty="0"/>
              <a:t>2024 : mise en place du </a:t>
            </a:r>
            <a:r>
              <a:rPr lang="fr-FR" sz="2000" dirty="0">
                <a:sym typeface="Avenir"/>
              </a:rPr>
              <a:t>Conseil pour l’enseignement des langues et de la culture polynésiennes</a:t>
            </a:r>
          </a:p>
          <a:p>
            <a:pPr>
              <a:lnSpc>
                <a:spcPct val="120000"/>
              </a:lnSpc>
              <a:spcBef>
                <a:spcPts val="0"/>
              </a:spcBef>
            </a:pPr>
            <a:r>
              <a:rPr lang="fr-FR" sz="2000" dirty="0">
                <a:sym typeface="Avenir"/>
              </a:rPr>
              <a:t>Rentrée 2024-2025 : 1er degré : de 2h40 à 3h ; 6ème : 1h à 2h, dans les collèges dotés de PE LCP</a:t>
            </a:r>
          </a:p>
          <a:p>
            <a:pPr>
              <a:lnSpc>
                <a:spcPct val="120000"/>
              </a:lnSpc>
              <a:spcBef>
                <a:spcPts val="0"/>
              </a:spcBef>
            </a:pPr>
            <a:endParaRPr lang="fr-FR" sz="2000" dirty="0"/>
          </a:p>
        </p:txBody>
      </p:sp>
    </p:spTree>
    <p:extLst>
      <p:ext uri="{BB962C8B-B14F-4D97-AF65-F5344CB8AC3E}">
        <p14:creationId xmlns:p14="http://schemas.microsoft.com/office/powerpoint/2010/main" val="3180190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Être bilingue ?</a:t>
            </a:r>
          </a:p>
        </p:txBody>
      </p:sp>
      <p:sp>
        <p:nvSpPr>
          <p:cNvPr id="3" name="Espace réservé du contenu 2"/>
          <p:cNvSpPr>
            <a:spLocks noGrp="1"/>
          </p:cNvSpPr>
          <p:nvPr>
            <p:ph idx="1"/>
          </p:nvPr>
        </p:nvSpPr>
        <p:spPr/>
        <p:txBody>
          <a:bodyPr>
            <a:normAutofit/>
          </a:bodyPr>
          <a:lstStyle/>
          <a:p>
            <a:pPr marL="0" indent="0">
              <a:buNone/>
            </a:pPr>
            <a:r>
              <a:rPr lang="fr-FR" dirty="0"/>
              <a:t>Sont bilingues ou plurilingues « des personnes qui utilisent deux langues ou plus dans leur vie quotidienne. Contrairement à une croyance répandue, les bilingues ont rarement une aisance équivalente dans leurs langues ; certains parlent une langue mieux qu’une autre, d’autres emploient l’une des langues dans des situations spécifiques, et d’autres peuvent seulement lire ou écrire l’une des langues qu’ils parlent. » </a:t>
            </a:r>
          </a:p>
          <a:p>
            <a:pPr marL="0" indent="0">
              <a:buNone/>
            </a:pPr>
            <a:r>
              <a:rPr lang="fr-FR" dirty="0"/>
              <a:t>François Grosjean, cité par </a:t>
            </a:r>
            <a:r>
              <a:rPr lang="fr-FR" dirty="0" err="1"/>
              <a:t>Candelier</a:t>
            </a:r>
            <a:r>
              <a:rPr lang="fr-FR" dirty="0"/>
              <a:t>, M., &amp; </a:t>
            </a:r>
            <a:r>
              <a:rPr lang="fr-FR" dirty="0" err="1"/>
              <a:t>Castellotti</a:t>
            </a:r>
            <a:r>
              <a:rPr lang="fr-FR" dirty="0"/>
              <a:t>, V. (2017, 01 18). </a:t>
            </a:r>
            <a:r>
              <a:rPr lang="fr-FR" i="1" dirty="0"/>
              <a:t>Didactique(s) du (des) plurilinguisme(s),</a:t>
            </a:r>
            <a:r>
              <a:rPr lang="fr-FR" dirty="0"/>
              <a:t> consulté sur Pluri-L : </a:t>
            </a:r>
            <a:r>
              <a:rPr lang="fr-FR" dirty="0">
                <a:hlinkClick r:id="rId2"/>
              </a:rPr>
              <a:t>http://www.projetpluri-l.org</a:t>
            </a:r>
            <a:r>
              <a:rPr lang="fr-FR" dirty="0"/>
              <a:t>, p. 9</a:t>
            </a:r>
          </a:p>
        </p:txBody>
      </p:sp>
    </p:spTree>
    <p:extLst>
      <p:ext uri="{BB962C8B-B14F-4D97-AF65-F5344CB8AC3E}">
        <p14:creationId xmlns:p14="http://schemas.microsoft.com/office/powerpoint/2010/main" val="3705770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ssolv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DACEDEA-622E-DB4B-6EFB-184F5A82C83B}"/>
              </a:ext>
            </a:extLst>
          </p:cNvPr>
          <p:cNvSpPr>
            <a:spLocks noGrp="1"/>
          </p:cNvSpPr>
          <p:nvPr>
            <p:ph type="title"/>
          </p:nvPr>
        </p:nvSpPr>
        <p:spPr/>
        <p:txBody>
          <a:bodyPr/>
          <a:lstStyle/>
          <a:p>
            <a:r>
              <a:rPr lang="fr-PF" dirty="0"/>
              <a:t>Atlas des langues régionales de France</a:t>
            </a:r>
          </a:p>
        </p:txBody>
      </p:sp>
      <p:pic>
        <p:nvPicPr>
          <p:cNvPr id="5" name="Espace réservé pour une image  4">
            <a:hlinkClick r:id="rId2"/>
            <a:extLst>
              <a:ext uri="{FF2B5EF4-FFF2-40B4-BE49-F238E27FC236}">
                <a16:creationId xmlns:a16="http://schemas.microsoft.com/office/drawing/2014/main" id="{CB0DE1C6-2C35-07C0-D6F7-FA4AC5884EE9}"/>
              </a:ext>
            </a:extLst>
          </p:cNvPr>
          <p:cNvPicPr>
            <a:picLocks noGrp="1" noChangeAspect="1"/>
          </p:cNvPicPr>
          <p:nvPr>
            <p:ph type="pic" idx="1"/>
          </p:nvPr>
        </p:nvPicPr>
        <p:blipFill>
          <a:blip r:embed="rId3"/>
          <a:srcRect t="12426" b="12426"/>
          <a:stretch>
            <a:fillRect/>
          </a:stretch>
        </p:blipFill>
        <p:spPr>
          <a:prstGeom prst="rect">
            <a:avLst/>
          </a:prstGeom>
        </p:spPr>
      </p:pic>
      <p:sp>
        <p:nvSpPr>
          <p:cNvPr id="4" name="Espace réservé du texte 3">
            <a:extLst>
              <a:ext uri="{FF2B5EF4-FFF2-40B4-BE49-F238E27FC236}">
                <a16:creationId xmlns:a16="http://schemas.microsoft.com/office/drawing/2014/main" id="{EB4A6AD5-7FA9-F745-BA11-AB1903A63220}"/>
              </a:ext>
            </a:extLst>
          </p:cNvPr>
          <p:cNvSpPr>
            <a:spLocks noGrp="1"/>
          </p:cNvSpPr>
          <p:nvPr>
            <p:ph type="body" sz="half" idx="2"/>
          </p:nvPr>
        </p:nvSpPr>
        <p:spPr/>
        <p:txBody>
          <a:bodyPr/>
          <a:lstStyle/>
          <a:p>
            <a:pPr algn="ctr"/>
            <a:endParaRPr lang="fr-FR" dirty="0"/>
          </a:p>
          <a:p>
            <a:pPr algn="ctr"/>
            <a:endParaRPr lang="fr-FR" dirty="0"/>
          </a:p>
          <a:p>
            <a:pPr algn="ctr"/>
            <a:r>
              <a:rPr lang="fr-FR" sz="3200" dirty="0">
                <a:hlinkClick r:id="rId4"/>
              </a:rPr>
              <a:t>https://</a:t>
            </a:r>
            <a:r>
              <a:rPr lang="fr-FR" sz="3200" dirty="0" err="1">
                <a:hlinkClick r:id="rId4"/>
              </a:rPr>
              <a:t>atlas.limsi.fr</a:t>
            </a:r>
            <a:endParaRPr lang="fr-PF" sz="3200" dirty="0"/>
          </a:p>
        </p:txBody>
      </p:sp>
    </p:spTree>
    <p:extLst>
      <p:ext uri="{BB962C8B-B14F-4D97-AF65-F5344CB8AC3E}">
        <p14:creationId xmlns:p14="http://schemas.microsoft.com/office/powerpoint/2010/main" val="46934021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dirty="0">
                <a:ea typeface="ＭＳ Ｐゴシック" charset="0"/>
                <a:cs typeface="ＭＳ Ｐゴシック" charset="0"/>
              </a:rPr>
              <a:t>Bilinguisme et </a:t>
            </a:r>
            <a:r>
              <a:rPr lang="fr-FR" altLang="ja-JP" dirty="0">
                <a:ea typeface="ＭＳ Ｐゴシック" charset="0"/>
                <a:cs typeface="ＭＳ Ｐゴシック" charset="0"/>
              </a:rPr>
              <a:t>fonctions exécutives</a:t>
            </a:r>
            <a:endParaRPr lang="fr-FR" dirty="0"/>
          </a:p>
        </p:txBody>
      </p:sp>
      <p:sp>
        <p:nvSpPr>
          <p:cNvPr id="3" name="Espace réservé du contenu 2"/>
          <p:cNvSpPr>
            <a:spLocks noGrp="1"/>
          </p:cNvSpPr>
          <p:nvPr>
            <p:ph idx="1"/>
          </p:nvPr>
        </p:nvSpPr>
        <p:spPr>
          <a:xfrm>
            <a:off x="838200" y="1825625"/>
            <a:ext cx="10515600" cy="4060825"/>
          </a:xfrm>
        </p:spPr>
        <p:txBody>
          <a:bodyPr>
            <a:normAutofit lnSpcReduction="10000"/>
          </a:bodyPr>
          <a:lstStyle/>
          <a:p>
            <a:pPr>
              <a:lnSpc>
                <a:spcPct val="100000"/>
              </a:lnSpc>
              <a:spcBef>
                <a:spcPts val="0"/>
              </a:spcBef>
              <a:defRPr/>
            </a:pPr>
            <a:r>
              <a:rPr lang="fr-FR" dirty="0">
                <a:ea typeface="ＭＳ Ｐゴシック" charset="0"/>
                <a:cs typeface="ＭＳ Ｐゴシック" charset="0"/>
              </a:rPr>
              <a:t>Fonctions exécutives = f</a:t>
            </a:r>
            <a:r>
              <a:rPr lang="fr-FR" altLang="ja-JP" dirty="0">
                <a:ea typeface="ＭＳ Ｐゴシック" charset="0"/>
                <a:cs typeface="ＭＳ Ｐゴシック" charset="0"/>
              </a:rPr>
              <a:t>onctions qui sont non spécifiques mais essentielles à tout comportement dirigé, autonome et adapté : a</a:t>
            </a:r>
            <a:r>
              <a:rPr lang="fr-FR" dirty="0">
                <a:ea typeface="ＭＳ Ｐゴシック" charset="0"/>
                <a:cs typeface="ＭＳ Ｐゴシック" charset="0"/>
              </a:rPr>
              <a:t>nticipation, sélection d’</a:t>
            </a:r>
            <a:r>
              <a:rPr lang="fr-FR" altLang="ja-JP" dirty="0">
                <a:ea typeface="ＭＳ Ｐゴシック" charset="0"/>
                <a:cs typeface="ＭＳ Ｐゴシック" charset="0"/>
              </a:rPr>
              <a:t>un but, planification, organisation de la démarche, évaluation des résultats, formulation d’hypothèses différentes, autocritique, auto correction, souplesse mentale, persistance dans la tâche, capacité d’ajustement en cours de route, capacité d’adaptation aux changements.</a:t>
            </a:r>
            <a:r>
              <a:rPr lang="en-US" altLang="ja-JP" dirty="0">
                <a:ea typeface="ＭＳ Ｐゴシック" charset="0"/>
                <a:cs typeface="ＭＳ Ｐゴシック" charset="0"/>
              </a:rPr>
              <a:t> </a:t>
            </a:r>
          </a:p>
          <a:p>
            <a:pPr>
              <a:lnSpc>
                <a:spcPct val="100000"/>
              </a:lnSpc>
              <a:spcBef>
                <a:spcPts val="0"/>
              </a:spcBef>
              <a:defRPr/>
            </a:pPr>
            <a:r>
              <a:rPr lang="fr-FR" dirty="0">
                <a:ea typeface="ＭＳ Ｐゴシック" charset="0"/>
                <a:cs typeface="ＭＳ Ｐゴシック" charset="0"/>
              </a:rPr>
              <a:t>Les enfants bilingues, dont le bilinguisme est valorisé et entretenu, présentent en moyenne de meilleurs résultats aux tests qui font appel aux fonctions exécutives, que des enfants monolingues.</a:t>
            </a:r>
          </a:p>
        </p:txBody>
      </p:sp>
      <p:sp>
        <p:nvSpPr>
          <p:cNvPr id="4" name="ZoneTexte 3">
            <a:extLst>
              <a:ext uri="{FF2B5EF4-FFF2-40B4-BE49-F238E27FC236}">
                <a16:creationId xmlns:a16="http://schemas.microsoft.com/office/drawing/2014/main" id="{AC6F1AB3-96EB-4C45-B973-EC247869D63B}"/>
              </a:ext>
            </a:extLst>
          </p:cNvPr>
          <p:cNvSpPr txBox="1"/>
          <p:nvPr/>
        </p:nvSpPr>
        <p:spPr>
          <a:xfrm>
            <a:off x="855785" y="6041051"/>
            <a:ext cx="10515600" cy="584775"/>
          </a:xfrm>
          <a:prstGeom prst="rect">
            <a:avLst/>
          </a:prstGeom>
          <a:noFill/>
        </p:spPr>
        <p:txBody>
          <a:bodyPr wrap="square" rtlCol="0">
            <a:spAutoFit/>
          </a:bodyPr>
          <a:lstStyle/>
          <a:p>
            <a:r>
              <a:rPr lang="en-US" sz="1600" dirty="0" err="1"/>
              <a:t>Colzato</a:t>
            </a:r>
            <a:r>
              <a:rPr lang="en-US" sz="1600" dirty="0"/>
              <a:t>, Lorenza, et al., 2008, « How Does Bilingualism Improve Executive Control? A Comparison of Active and Reactive Inhibition Mechanisms », Journal of Experimental Psychology: Learning, Memory, and Cognition, Vol. 34, No. 2, 302–312.</a:t>
            </a:r>
            <a:endParaRPr lang="fr-FR" sz="1600" dirty="0"/>
          </a:p>
        </p:txBody>
      </p:sp>
    </p:spTree>
    <p:extLst>
      <p:ext uri="{BB962C8B-B14F-4D97-AF65-F5344CB8AC3E}">
        <p14:creationId xmlns:p14="http://schemas.microsoft.com/office/powerpoint/2010/main" val="1085851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3600" dirty="0"/>
              <a:t>Bilinguisme, compétences métalinguistiques et </a:t>
            </a:r>
            <a:r>
              <a:rPr lang="fr-FR" sz="3600" dirty="0" err="1"/>
              <a:t>littéracie</a:t>
            </a:r>
            <a:endParaRPr lang="fr-FR" sz="3600" dirty="0"/>
          </a:p>
        </p:txBody>
      </p:sp>
      <p:sp>
        <p:nvSpPr>
          <p:cNvPr id="3" name="Espace réservé du contenu 2"/>
          <p:cNvSpPr>
            <a:spLocks noGrp="1"/>
          </p:cNvSpPr>
          <p:nvPr>
            <p:ph idx="1"/>
          </p:nvPr>
        </p:nvSpPr>
        <p:spPr>
          <a:xfrm>
            <a:off x="838200" y="1490871"/>
            <a:ext cx="10515599" cy="2636178"/>
          </a:xfrm>
        </p:spPr>
        <p:txBody>
          <a:bodyPr>
            <a:normAutofit fontScale="92500" lnSpcReduction="10000"/>
          </a:bodyPr>
          <a:lstStyle/>
          <a:p>
            <a:pPr>
              <a:lnSpc>
                <a:spcPct val="120000"/>
              </a:lnSpc>
            </a:pPr>
            <a:r>
              <a:rPr lang="fr-FR" altLang="fr-FR" sz="2000" dirty="0"/>
              <a:t>Compétence métalinguistique : « capacité du locuteur à se distancier de l’</a:t>
            </a:r>
            <a:r>
              <a:rPr lang="fr-FR" altLang="ja-JP" sz="2000" dirty="0"/>
              <a:t>usage habituellement communicatif du langage pour focaliser son attention sur les propriétés du signifiant » (Gombert et </a:t>
            </a:r>
            <a:r>
              <a:rPr lang="fr-FR" altLang="ja-JP" sz="2000" dirty="0" err="1"/>
              <a:t>Colé</a:t>
            </a:r>
            <a:r>
              <a:rPr lang="fr-FR" altLang="ja-JP" sz="2000" dirty="0"/>
              <a:t>, 2000). Il s’agit pour l’élève de réfléchir sur le fonctionnement des langues et du langage.</a:t>
            </a:r>
          </a:p>
          <a:p>
            <a:pPr>
              <a:lnSpc>
                <a:spcPct val="120000"/>
              </a:lnSpc>
            </a:pPr>
            <a:r>
              <a:rPr lang="fr-FR" altLang="fr-FR" sz="2000" dirty="0"/>
              <a:t>Plusieurs études ont montré les effets du bilinguisme et de la comparaison des langues sur les compétences métalinguistiques </a:t>
            </a:r>
            <a:r>
              <a:rPr lang="fr-FR" altLang="ja-JP" sz="2000" dirty="0"/>
              <a:t>(</a:t>
            </a:r>
            <a:r>
              <a:rPr lang="fr-FR" altLang="ja-JP" sz="2000" i="1" dirty="0"/>
              <a:t>inter alia </a:t>
            </a:r>
            <a:r>
              <a:rPr lang="fr-FR" altLang="ja-JP" sz="2000" dirty="0"/>
              <a:t>Gombert et </a:t>
            </a:r>
            <a:r>
              <a:rPr lang="fr-FR" altLang="ja-JP" sz="2000" dirty="0" err="1"/>
              <a:t>Colé</a:t>
            </a:r>
            <a:r>
              <a:rPr lang="fr-FR" altLang="ja-JP" sz="2000" dirty="0"/>
              <a:t>, 2000)</a:t>
            </a:r>
            <a:r>
              <a:rPr lang="fr-FR" altLang="fr-FR" sz="2000" dirty="0"/>
              <a:t>.</a:t>
            </a:r>
          </a:p>
          <a:p>
            <a:pPr>
              <a:lnSpc>
                <a:spcPct val="120000"/>
              </a:lnSpc>
            </a:pPr>
            <a:r>
              <a:rPr lang="fr-FR" altLang="fr-FR" sz="2000" dirty="0"/>
              <a:t>Plusieurs études ont montré que les capacités métalinguistiques sont essentielles dans l’</a:t>
            </a:r>
            <a:r>
              <a:rPr lang="fr-FR" altLang="ja-JP" sz="2000" dirty="0"/>
              <a:t>apprentissage de la lecture et de l’orthographe dans les langues à système alphabétique (</a:t>
            </a:r>
            <a:r>
              <a:rPr lang="fr-FR" altLang="ja-JP" sz="2000" i="1" dirty="0"/>
              <a:t>inter alia </a:t>
            </a:r>
            <a:r>
              <a:rPr lang="fr-FR" altLang="ja-JP" sz="2000" dirty="0"/>
              <a:t>Bialystok </a:t>
            </a:r>
            <a:r>
              <a:rPr lang="fr-FR" altLang="ja-JP" sz="2000" i="1" dirty="0"/>
              <a:t>et al.</a:t>
            </a:r>
            <a:r>
              <a:rPr lang="fr-FR" altLang="ja-JP" sz="2000" dirty="0"/>
              <a:t>)</a:t>
            </a:r>
          </a:p>
        </p:txBody>
      </p:sp>
      <p:graphicFrame>
        <p:nvGraphicFramePr>
          <p:cNvPr id="4" name="Espace réservé du contenu 3"/>
          <p:cNvGraphicFramePr>
            <a:graphicFrameLocks/>
          </p:cNvGraphicFramePr>
          <p:nvPr/>
        </p:nvGraphicFramePr>
        <p:xfrm>
          <a:off x="2291954" y="4250872"/>
          <a:ext cx="7290197" cy="120457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ZoneTexte 4">
            <a:extLst>
              <a:ext uri="{FF2B5EF4-FFF2-40B4-BE49-F238E27FC236}">
                <a16:creationId xmlns:a16="http://schemas.microsoft.com/office/drawing/2014/main" id="{81C5D660-CE9F-314E-860B-5414FA988C82}"/>
              </a:ext>
            </a:extLst>
          </p:cNvPr>
          <p:cNvSpPr txBox="1"/>
          <p:nvPr/>
        </p:nvSpPr>
        <p:spPr>
          <a:xfrm>
            <a:off x="838201" y="5641610"/>
            <a:ext cx="10515598" cy="954107"/>
          </a:xfrm>
          <a:prstGeom prst="rect">
            <a:avLst/>
          </a:prstGeom>
          <a:noFill/>
        </p:spPr>
        <p:txBody>
          <a:bodyPr wrap="square" rtlCol="0">
            <a:spAutoFit/>
          </a:bodyPr>
          <a:lstStyle/>
          <a:p>
            <a:pPr marL="671513" indent="-671513"/>
            <a:r>
              <a:rPr lang="fr-FR" sz="1400" dirty="0"/>
              <a:t>Gombert, J. E., </a:t>
            </a:r>
            <a:r>
              <a:rPr lang="fr-FR" sz="1400" dirty="0" err="1"/>
              <a:t>Colé</a:t>
            </a:r>
            <a:r>
              <a:rPr lang="fr-FR" sz="1400" dirty="0"/>
              <a:t>, P., 2000, « Activités métalinguistiques, lecture et illettrisme », dans M. </a:t>
            </a:r>
            <a:r>
              <a:rPr lang="fr-FR" sz="1400" dirty="0" err="1"/>
              <a:t>Kail</a:t>
            </a:r>
            <a:r>
              <a:rPr lang="fr-FR" sz="1400" dirty="0"/>
              <a:t> et M. Fayol (</a:t>
            </a:r>
            <a:r>
              <a:rPr lang="fr-FR" sz="1400" dirty="0" err="1"/>
              <a:t>dir</a:t>
            </a:r>
            <a:r>
              <a:rPr lang="fr-FR" sz="1400" dirty="0"/>
              <a:t>.), L’acquisition du langage : Le langage au delà de 3 ans, Vol 2, PUF, collection « Psychologie et science de la pensée », p. 117-150.</a:t>
            </a:r>
          </a:p>
          <a:p>
            <a:pPr marL="671513" indent="-671513"/>
            <a:r>
              <a:rPr lang="en-US" sz="1400" dirty="0"/>
              <a:t>Bialystok, Ellen, </a:t>
            </a:r>
            <a:r>
              <a:rPr lang="en-US" sz="1400" dirty="0" err="1"/>
              <a:t>Luk</a:t>
            </a:r>
            <a:r>
              <a:rPr lang="en-US" sz="1400" dirty="0"/>
              <a:t>, Gigi, Kwan, Ernest, 2005, </a:t>
            </a:r>
            <a:r>
              <a:rPr lang="en-US" sz="1400" i="1" dirty="0"/>
              <a:t>Bilingualism, Biliteracy, and Learning to Read: Interactions Among Languages and Writing Systems</a:t>
            </a:r>
            <a:r>
              <a:rPr lang="en-US" sz="1400" dirty="0"/>
              <a:t>, Scientific Studies of Reading, 9(1), Erlbaum, p. 43-61.</a:t>
            </a:r>
            <a:endParaRPr lang="fr-FR" sz="1400" dirty="0"/>
          </a:p>
        </p:txBody>
      </p:sp>
    </p:spTree>
    <p:extLst>
      <p:ext uri="{BB962C8B-B14F-4D97-AF65-F5344CB8AC3E}">
        <p14:creationId xmlns:p14="http://schemas.microsoft.com/office/powerpoint/2010/main" val="300161533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F1EEC496-2063-B649-BF9A-FC1AB7D190BB}"/>
              </a:ext>
            </a:extLst>
          </p:cNvPr>
          <p:cNvSpPr>
            <a:spLocks noGrp="1"/>
          </p:cNvSpPr>
          <p:nvPr>
            <p:ph idx="1"/>
          </p:nvPr>
        </p:nvSpPr>
        <p:spPr>
          <a:xfrm>
            <a:off x="838200" y="1690688"/>
            <a:ext cx="10515600" cy="4772457"/>
          </a:xfrm>
        </p:spPr>
        <p:txBody>
          <a:bodyPr>
            <a:normAutofit fontScale="62500" lnSpcReduction="20000"/>
          </a:bodyPr>
          <a:lstStyle/>
          <a:p>
            <a:pPr marL="0" indent="0">
              <a:lnSpc>
                <a:spcPct val="120000"/>
              </a:lnSpc>
              <a:spcBef>
                <a:spcPts val="0"/>
              </a:spcBef>
              <a:buNone/>
            </a:pPr>
            <a:r>
              <a:rPr lang="fr-FR" dirty="0"/>
              <a:t>« In </a:t>
            </a:r>
            <a:r>
              <a:rPr lang="fr-FR" dirty="0" err="1"/>
              <a:t>their</a:t>
            </a:r>
            <a:r>
              <a:rPr lang="fr-FR" dirty="0"/>
              <a:t> </a:t>
            </a:r>
            <a:r>
              <a:rPr lang="fr-FR" dirty="0" err="1"/>
              <a:t>study</a:t>
            </a:r>
            <a:r>
              <a:rPr lang="fr-FR" dirty="0"/>
              <a:t>, the </a:t>
            </a:r>
            <a:r>
              <a:rPr lang="fr-FR" dirty="0" err="1"/>
              <a:t>researchers</a:t>
            </a:r>
            <a:r>
              <a:rPr lang="fr-FR" dirty="0"/>
              <a:t> </a:t>
            </a:r>
            <a:r>
              <a:rPr lang="fr-FR" dirty="0" err="1"/>
              <a:t>identified</a:t>
            </a:r>
            <a:r>
              <a:rPr lang="fr-FR" dirty="0"/>
              <a:t> a group of about </a:t>
            </a:r>
            <a:r>
              <a:rPr lang="fr-FR" dirty="0">
                <a:highlight>
                  <a:srgbClr val="FFFF00"/>
                </a:highlight>
              </a:rPr>
              <a:t>18,000 English-</a:t>
            </a:r>
            <a:r>
              <a:rPr lang="fr-FR" dirty="0" err="1">
                <a:highlight>
                  <a:srgbClr val="FFFF00"/>
                </a:highlight>
              </a:rPr>
              <a:t>learner</a:t>
            </a:r>
            <a:r>
              <a:rPr lang="fr-FR" dirty="0">
                <a:highlight>
                  <a:srgbClr val="FFFF00"/>
                </a:highlight>
              </a:rPr>
              <a:t> </a:t>
            </a:r>
            <a:r>
              <a:rPr lang="fr-FR" dirty="0" err="1">
                <a:highlight>
                  <a:srgbClr val="FFFF00"/>
                </a:highlight>
              </a:rPr>
              <a:t>students</a:t>
            </a:r>
            <a:r>
              <a:rPr lang="fr-FR" dirty="0"/>
              <a:t> in the San Francisco </a:t>
            </a:r>
            <a:r>
              <a:rPr lang="fr-FR" dirty="0" err="1"/>
              <a:t>school</a:t>
            </a:r>
            <a:r>
              <a:rPr lang="fr-FR" dirty="0"/>
              <a:t> system </a:t>
            </a:r>
            <a:r>
              <a:rPr lang="fr-FR" dirty="0" err="1"/>
              <a:t>who</a:t>
            </a:r>
            <a:r>
              <a:rPr lang="fr-FR" dirty="0"/>
              <a:t> </a:t>
            </a:r>
            <a:r>
              <a:rPr lang="fr-FR" dirty="0" err="1"/>
              <a:t>entered</a:t>
            </a:r>
            <a:r>
              <a:rPr lang="fr-FR" dirty="0"/>
              <a:t> </a:t>
            </a:r>
            <a:r>
              <a:rPr lang="fr-FR" dirty="0" err="1"/>
              <a:t>kindergarten</a:t>
            </a:r>
            <a:r>
              <a:rPr lang="fr-FR" dirty="0"/>
              <a:t> as </a:t>
            </a:r>
            <a:r>
              <a:rPr lang="fr-FR" dirty="0" err="1"/>
              <a:t>early</a:t>
            </a:r>
            <a:r>
              <a:rPr lang="fr-FR" dirty="0"/>
              <a:t> as the </a:t>
            </a:r>
            <a:r>
              <a:rPr lang="fr-FR" dirty="0" err="1"/>
              <a:t>fall</a:t>
            </a:r>
            <a:r>
              <a:rPr lang="fr-FR" dirty="0"/>
              <a:t> of 2001. </a:t>
            </a:r>
            <a:r>
              <a:rPr lang="fr-FR" dirty="0" err="1"/>
              <a:t>They</a:t>
            </a:r>
            <a:r>
              <a:rPr lang="fr-FR" dirty="0"/>
              <a:t> </a:t>
            </a:r>
            <a:r>
              <a:rPr lang="fr-FR" dirty="0" err="1"/>
              <a:t>were</a:t>
            </a:r>
            <a:r>
              <a:rPr lang="fr-FR" dirty="0"/>
              <a:t> </a:t>
            </a:r>
            <a:r>
              <a:rPr lang="fr-FR" dirty="0" err="1"/>
              <a:t>enrolled</a:t>
            </a:r>
            <a:r>
              <a:rPr lang="fr-FR" dirty="0"/>
              <a:t> in four distinct </a:t>
            </a:r>
            <a:r>
              <a:rPr lang="fr-FR" dirty="0" err="1"/>
              <a:t>linguistic</a:t>
            </a:r>
            <a:r>
              <a:rPr lang="fr-FR" dirty="0"/>
              <a:t> </a:t>
            </a:r>
            <a:r>
              <a:rPr lang="fr-FR" dirty="0" err="1"/>
              <a:t>instructional</a:t>
            </a:r>
            <a:r>
              <a:rPr lang="fr-FR" dirty="0"/>
              <a:t> </a:t>
            </a:r>
            <a:r>
              <a:rPr lang="fr-FR" dirty="0" err="1"/>
              <a:t>environments</a:t>
            </a:r>
            <a:r>
              <a:rPr lang="fr-FR" dirty="0"/>
              <a:t>, and the </a:t>
            </a:r>
            <a:r>
              <a:rPr lang="fr-FR" dirty="0" err="1"/>
              <a:t>researchers</a:t>
            </a:r>
            <a:r>
              <a:rPr lang="fr-FR" dirty="0"/>
              <a:t> </a:t>
            </a:r>
            <a:r>
              <a:rPr lang="fr-FR" dirty="0" err="1">
                <a:highlight>
                  <a:srgbClr val="FFFF00"/>
                </a:highlight>
              </a:rPr>
              <a:t>followed</a:t>
            </a:r>
            <a:r>
              <a:rPr lang="fr-FR" dirty="0">
                <a:highlight>
                  <a:srgbClr val="FFFF00"/>
                </a:highlight>
              </a:rPr>
              <a:t> </a:t>
            </a:r>
            <a:r>
              <a:rPr lang="fr-FR" dirty="0" err="1">
                <a:highlight>
                  <a:srgbClr val="FFFF00"/>
                </a:highlight>
              </a:rPr>
              <a:t>their</a:t>
            </a:r>
            <a:r>
              <a:rPr lang="fr-FR" dirty="0">
                <a:highlight>
                  <a:srgbClr val="FFFF00"/>
                </a:highlight>
              </a:rPr>
              <a:t> </a:t>
            </a:r>
            <a:r>
              <a:rPr lang="fr-FR" dirty="0" err="1">
                <a:highlight>
                  <a:srgbClr val="FFFF00"/>
                </a:highlight>
              </a:rPr>
              <a:t>progress</a:t>
            </a:r>
            <a:r>
              <a:rPr lang="fr-FR" dirty="0">
                <a:highlight>
                  <a:srgbClr val="FFFF00"/>
                </a:highlight>
              </a:rPr>
              <a:t> for 10 </a:t>
            </a:r>
            <a:r>
              <a:rPr lang="fr-FR" dirty="0" err="1">
                <a:highlight>
                  <a:srgbClr val="FFFF00"/>
                </a:highlight>
              </a:rPr>
              <a:t>years</a:t>
            </a:r>
            <a:r>
              <a:rPr lang="fr-FR" dirty="0"/>
              <a:t>. […]</a:t>
            </a:r>
          </a:p>
          <a:p>
            <a:pPr marL="0" indent="0">
              <a:lnSpc>
                <a:spcPct val="120000"/>
              </a:lnSpc>
              <a:spcBef>
                <a:spcPts val="0"/>
              </a:spcBef>
              <a:buNone/>
            </a:pPr>
            <a:r>
              <a:rPr lang="fr-FR" dirty="0"/>
              <a:t>The </a:t>
            </a:r>
            <a:r>
              <a:rPr lang="fr-FR" dirty="0" err="1"/>
              <a:t>results</a:t>
            </a:r>
            <a:r>
              <a:rPr lang="fr-FR" dirty="0"/>
              <a:t> show </a:t>
            </a:r>
            <a:r>
              <a:rPr lang="fr-FR" dirty="0" err="1"/>
              <a:t>that</a:t>
            </a:r>
            <a:r>
              <a:rPr lang="fr-FR" dirty="0"/>
              <a:t> </a:t>
            </a:r>
            <a:r>
              <a:rPr lang="fr-FR" dirty="0" err="1"/>
              <a:t>while</a:t>
            </a:r>
            <a:r>
              <a:rPr lang="fr-FR" dirty="0"/>
              <a:t> </a:t>
            </a:r>
            <a:r>
              <a:rPr lang="fr-FR" dirty="0" err="1"/>
              <a:t>students</a:t>
            </a:r>
            <a:r>
              <a:rPr lang="fr-FR" dirty="0"/>
              <a:t> in English immersion programs </a:t>
            </a:r>
            <a:r>
              <a:rPr lang="fr-FR" dirty="0" err="1"/>
              <a:t>perform</a:t>
            </a:r>
            <a:r>
              <a:rPr lang="fr-FR" dirty="0"/>
              <a:t> </a:t>
            </a:r>
            <a:r>
              <a:rPr lang="fr-FR" dirty="0" err="1"/>
              <a:t>better</a:t>
            </a:r>
            <a:r>
              <a:rPr lang="fr-FR" dirty="0"/>
              <a:t> in the short </a:t>
            </a:r>
            <a:r>
              <a:rPr lang="fr-FR" dirty="0" err="1"/>
              <a:t>term</a:t>
            </a:r>
            <a:r>
              <a:rPr lang="fr-FR" dirty="0"/>
              <a:t>, </a:t>
            </a:r>
            <a:r>
              <a:rPr lang="fr-FR" dirty="0">
                <a:highlight>
                  <a:srgbClr val="FFFF00"/>
                </a:highlight>
              </a:rPr>
              <a:t>over the long </a:t>
            </a:r>
            <a:r>
              <a:rPr lang="fr-FR" dirty="0" err="1">
                <a:highlight>
                  <a:srgbClr val="FFFF00"/>
                </a:highlight>
              </a:rPr>
              <a:t>term</a:t>
            </a:r>
            <a:r>
              <a:rPr lang="fr-FR" dirty="0">
                <a:highlight>
                  <a:srgbClr val="FFFF00"/>
                </a:highlight>
              </a:rPr>
              <a:t> </a:t>
            </a:r>
            <a:r>
              <a:rPr lang="fr-FR" dirty="0" err="1">
                <a:highlight>
                  <a:srgbClr val="FFFF00"/>
                </a:highlight>
              </a:rPr>
              <a:t>students</a:t>
            </a:r>
            <a:r>
              <a:rPr lang="fr-FR" dirty="0">
                <a:highlight>
                  <a:srgbClr val="FFFF00"/>
                </a:highlight>
              </a:rPr>
              <a:t> in </a:t>
            </a:r>
            <a:r>
              <a:rPr lang="fr-FR" dirty="0" err="1">
                <a:highlight>
                  <a:srgbClr val="FFFF00"/>
                </a:highlight>
              </a:rPr>
              <a:t>classrooms</a:t>
            </a:r>
            <a:r>
              <a:rPr lang="fr-FR" dirty="0">
                <a:highlight>
                  <a:srgbClr val="FFFF00"/>
                </a:highlight>
              </a:rPr>
              <a:t> </a:t>
            </a:r>
            <a:r>
              <a:rPr lang="fr-FR" dirty="0" err="1">
                <a:highlight>
                  <a:srgbClr val="FFFF00"/>
                </a:highlight>
              </a:rPr>
              <a:t>taught</a:t>
            </a:r>
            <a:r>
              <a:rPr lang="fr-FR" dirty="0">
                <a:highlight>
                  <a:srgbClr val="FFFF00"/>
                </a:highlight>
              </a:rPr>
              <a:t> in </a:t>
            </a:r>
            <a:r>
              <a:rPr lang="fr-FR" dirty="0" err="1">
                <a:highlight>
                  <a:srgbClr val="FFFF00"/>
                </a:highlight>
              </a:rPr>
              <a:t>two</a:t>
            </a:r>
            <a:r>
              <a:rPr lang="fr-FR" dirty="0">
                <a:highlight>
                  <a:srgbClr val="FFFF00"/>
                </a:highlight>
              </a:rPr>
              <a:t> </a:t>
            </a:r>
            <a:r>
              <a:rPr lang="fr-FR" dirty="0" err="1">
                <a:highlight>
                  <a:srgbClr val="FFFF00"/>
                </a:highlight>
              </a:rPr>
              <a:t>languages</a:t>
            </a:r>
            <a:r>
              <a:rPr lang="fr-FR" dirty="0">
                <a:highlight>
                  <a:srgbClr val="FFFF00"/>
                </a:highlight>
              </a:rPr>
              <a:t> not </a:t>
            </a:r>
            <a:r>
              <a:rPr lang="fr-FR" dirty="0" err="1">
                <a:highlight>
                  <a:srgbClr val="FFFF00"/>
                </a:highlight>
              </a:rPr>
              <a:t>only</a:t>
            </a:r>
            <a:r>
              <a:rPr lang="fr-FR" dirty="0">
                <a:highlight>
                  <a:srgbClr val="FFFF00"/>
                </a:highlight>
              </a:rPr>
              <a:t> catch up to </a:t>
            </a:r>
            <a:r>
              <a:rPr lang="fr-FR" dirty="0" err="1">
                <a:highlight>
                  <a:srgbClr val="FFFF00"/>
                </a:highlight>
              </a:rPr>
              <a:t>their</a:t>
            </a:r>
            <a:r>
              <a:rPr lang="fr-FR" dirty="0">
                <a:highlight>
                  <a:srgbClr val="FFFF00"/>
                </a:highlight>
              </a:rPr>
              <a:t> English immersion </a:t>
            </a:r>
            <a:r>
              <a:rPr lang="fr-FR" dirty="0" err="1">
                <a:highlight>
                  <a:srgbClr val="FFFF00"/>
                </a:highlight>
              </a:rPr>
              <a:t>counterparts</a:t>
            </a:r>
            <a:r>
              <a:rPr lang="fr-FR" dirty="0">
                <a:highlight>
                  <a:srgbClr val="FFFF00"/>
                </a:highlight>
              </a:rPr>
              <a:t>, but </a:t>
            </a:r>
            <a:r>
              <a:rPr lang="fr-FR" dirty="0" err="1">
                <a:highlight>
                  <a:srgbClr val="FFFF00"/>
                </a:highlight>
              </a:rPr>
              <a:t>they</a:t>
            </a:r>
            <a:r>
              <a:rPr lang="fr-FR" dirty="0">
                <a:highlight>
                  <a:srgbClr val="FFFF00"/>
                </a:highlight>
              </a:rPr>
              <a:t> </a:t>
            </a:r>
            <a:r>
              <a:rPr lang="fr-FR" dirty="0" err="1">
                <a:highlight>
                  <a:srgbClr val="FFFF00"/>
                </a:highlight>
              </a:rPr>
              <a:t>eventually</a:t>
            </a:r>
            <a:r>
              <a:rPr lang="fr-FR" dirty="0">
                <a:highlight>
                  <a:srgbClr val="FFFF00"/>
                </a:highlight>
              </a:rPr>
              <a:t> </a:t>
            </a:r>
            <a:r>
              <a:rPr lang="fr-FR" dirty="0" err="1">
                <a:highlight>
                  <a:srgbClr val="FFFF00"/>
                </a:highlight>
              </a:rPr>
              <a:t>surpass</a:t>
            </a:r>
            <a:r>
              <a:rPr lang="fr-FR" dirty="0">
                <a:highlight>
                  <a:srgbClr val="FFFF00"/>
                </a:highlight>
              </a:rPr>
              <a:t> </a:t>
            </a:r>
            <a:r>
              <a:rPr lang="fr-FR" dirty="0" err="1">
                <a:highlight>
                  <a:srgbClr val="FFFF00"/>
                </a:highlight>
              </a:rPr>
              <a:t>them</a:t>
            </a:r>
            <a:r>
              <a:rPr lang="fr-FR" dirty="0">
                <a:highlight>
                  <a:srgbClr val="FFFF00"/>
                </a:highlight>
              </a:rPr>
              <a:t>, </a:t>
            </a:r>
            <a:r>
              <a:rPr lang="fr-FR" dirty="0" err="1">
                <a:highlight>
                  <a:srgbClr val="FFFF00"/>
                </a:highlight>
              </a:rPr>
              <a:t>both</a:t>
            </a:r>
            <a:r>
              <a:rPr lang="fr-FR" dirty="0">
                <a:highlight>
                  <a:srgbClr val="FFFF00"/>
                </a:highlight>
              </a:rPr>
              <a:t> </a:t>
            </a:r>
            <a:r>
              <a:rPr lang="fr-FR" dirty="0" err="1">
                <a:highlight>
                  <a:srgbClr val="FFFF00"/>
                </a:highlight>
              </a:rPr>
              <a:t>academically</a:t>
            </a:r>
            <a:r>
              <a:rPr lang="fr-FR" dirty="0">
                <a:highlight>
                  <a:srgbClr val="FFFF00"/>
                </a:highlight>
              </a:rPr>
              <a:t> and </a:t>
            </a:r>
            <a:r>
              <a:rPr lang="fr-FR" dirty="0" err="1">
                <a:highlight>
                  <a:srgbClr val="FFFF00"/>
                </a:highlight>
              </a:rPr>
              <a:t>linguistically</a:t>
            </a:r>
            <a:r>
              <a:rPr lang="fr-FR" dirty="0"/>
              <a:t>.</a:t>
            </a:r>
          </a:p>
          <a:p>
            <a:pPr marL="0" indent="0">
              <a:lnSpc>
                <a:spcPct val="120000"/>
              </a:lnSpc>
              <a:spcBef>
                <a:spcPts val="0"/>
              </a:spcBef>
              <a:buNone/>
            </a:pPr>
            <a:r>
              <a:rPr lang="fr-FR" dirty="0"/>
              <a:t>[…] A lot of people </a:t>
            </a:r>
            <a:r>
              <a:rPr lang="fr-FR" dirty="0" err="1"/>
              <a:t>worry</a:t>
            </a:r>
            <a:r>
              <a:rPr lang="fr-FR" dirty="0"/>
              <a:t> </a:t>
            </a:r>
            <a:r>
              <a:rPr lang="fr-FR" dirty="0" err="1"/>
              <a:t>that</a:t>
            </a:r>
            <a:r>
              <a:rPr lang="fr-FR" dirty="0"/>
              <a:t> </a:t>
            </a:r>
            <a:r>
              <a:rPr lang="fr-FR" dirty="0" err="1"/>
              <a:t>students</a:t>
            </a:r>
            <a:r>
              <a:rPr lang="fr-FR" dirty="0"/>
              <a:t> in </a:t>
            </a:r>
            <a:r>
              <a:rPr lang="fr-FR" dirty="0" err="1"/>
              <a:t>bilingual</a:t>
            </a:r>
            <a:r>
              <a:rPr lang="fr-FR" dirty="0"/>
              <a:t> and dual immersion programs </a:t>
            </a:r>
            <a:r>
              <a:rPr lang="fr-FR" dirty="0" err="1"/>
              <a:t>might</a:t>
            </a:r>
            <a:r>
              <a:rPr lang="fr-FR" dirty="0"/>
              <a:t> </a:t>
            </a:r>
            <a:r>
              <a:rPr lang="fr-FR" dirty="0" err="1"/>
              <a:t>never</a:t>
            </a:r>
            <a:r>
              <a:rPr lang="fr-FR" dirty="0"/>
              <a:t> catch up, but </a:t>
            </a:r>
            <a:r>
              <a:rPr lang="fr-FR" dirty="0" err="1"/>
              <a:t>this</a:t>
            </a:r>
            <a:r>
              <a:rPr lang="fr-FR" dirty="0"/>
              <a:t> </a:t>
            </a:r>
            <a:r>
              <a:rPr lang="fr-FR" dirty="0" err="1"/>
              <a:t>study</a:t>
            </a:r>
            <a:r>
              <a:rPr lang="fr-FR" dirty="0"/>
              <a:t> shows </a:t>
            </a:r>
            <a:r>
              <a:rPr lang="fr-FR" dirty="0" err="1"/>
              <a:t>convincingly</a:t>
            </a:r>
            <a:r>
              <a:rPr lang="fr-FR" dirty="0"/>
              <a:t> </a:t>
            </a:r>
            <a:r>
              <a:rPr lang="fr-FR" dirty="0" err="1"/>
              <a:t>that</a:t>
            </a:r>
            <a:r>
              <a:rPr lang="fr-FR" dirty="0"/>
              <a:t> </a:t>
            </a:r>
            <a:r>
              <a:rPr lang="fr-FR" dirty="0" err="1"/>
              <a:t>they</a:t>
            </a:r>
            <a:r>
              <a:rPr lang="fr-FR" dirty="0"/>
              <a:t> do catch up and, in </a:t>
            </a:r>
            <a:r>
              <a:rPr lang="fr-FR" dirty="0" err="1"/>
              <a:t>many</a:t>
            </a:r>
            <a:r>
              <a:rPr lang="fr-FR" dirty="0"/>
              <a:t> </a:t>
            </a:r>
            <a:r>
              <a:rPr lang="fr-FR" dirty="0" err="1"/>
              <a:t>ways</a:t>
            </a:r>
            <a:r>
              <a:rPr lang="fr-FR" dirty="0"/>
              <a:t>, </a:t>
            </a:r>
            <a:r>
              <a:rPr lang="fr-FR" dirty="0" err="1"/>
              <a:t>outperform</a:t>
            </a:r>
            <a:r>
              <a:rPr lang="fr-FR" dirty="0"/>
              <a:t> </a:t>
            </a:r>
            <a:r>
              <a:rPr lang="fr-FR" dirty="0" err="1"/>
              <a:t>their</a:t>
            </a:r>
            <a:r>
              <a:rPr lang="fr-FR" dirty="0"/>
              <a:t> </a:t>
            </a:r>
            <a:r>
              <a:rPr lang="fr-FR" dirty="0" err="1"/>
              <a:t>peers</a:t>
            </a:r>
            <a:r>
              <a:rPr lang="fr-FR" dirty="0"/>
              <a:t> over time. »</a:t>
            </a:r>
          </a:p>
          <a:p>
            <a:pPr marL="0" indent="0">
              <a:lnSpc>
                <a:spcPct val="120000"/>
              </a:lnSpc>
              <a:spcBef>
                <a:spcPts val="0"/>
              </a:spcBef>
              <a:buNone/>
            </a:pPr>
            <a:endParaRPr lang="fr-FR" dirty="0"/>
          </a:p>
          <a:p>
            <a:pPr marL="0" indent="0">
              <a:lnSpc>
                <a:spcPct val="120000"/>
              </a:lnSpc>
              <a:spcBef>
                <a:spcPts val="0"/>
              </a:spcBef>
              <a:buNone/>
            </a:pPr>
            <a:r>
              <a:rPr lang="fr-FR" sz="2800" dirty="0"/>
              <a:t>Rachel A. Valentino Sean F. </a:t>
            </a:r>
            <a:r>
              <a:rPr lang="fr-FR" sz="2800" dirty="0" err="1"/>
              <a:t>Reardon</a:t>
            </a:r>
            <a:r>
              <a:rPr lang="fr-FR" sz="2800" dirty="0"/>
              <a:t>, 2015, « </a:t>
            </a:r>
            <a:r>
              <a:rPr lang="fr-FR" sz="2800" dirty="0" err="1"/>
              <a:t>Effectiveness</a:t>
            </a:r>
            <a:r>
              <a:rPr lang="fr-FR" sz="2800" dirty="0"/>
              <a:t> of four </a:t>
            </a:r>
            <a:r>
              <a:rPr lang="fr-FR" sz="2800" dirty="0" err="1"/>
              <a:t>instructional</a:t>
            </a:r>
            <a:r>
              <a:rPr lang="fr-FR" sz="2800" dirty="0"/>
              <a:t> programs </a:t>
            </a:r>
            <a:r>
              <a:rPr lang="fr-FR" sz="2800" dirty="0" err="1"/>
              <a:t>designed</a:t>
            </a:r>
            <a:r>
              <a:rPr lang="fr-FR" sz="2800" dirty="0"/>
              <a:t> to serve English </a:t>
            </a:r>
            <a:r>
              <a:rPr lang="fr-FR" sz="2800" dirty="0" err="1"/>
              <a:t>learners</a:t>
            </a:r>
            <a:r>
              <a:rPr lang="fr-FR" sz="2800" dirty="0"/>
              <a:t>: Variation by </a:t>
            </a:r>
            <a:r>
              <a:rPr lang="fr-FR" sz="2800" dirty="0" err="1"/>
              <a:t>ethnicity</a:t>
            </a:r>
            <a:r>
              <a:rPr lang="fr-FR" sz="2800" dirty="0"/>
              <a:t> and initial English </a:t>
            </a:r>
            <a:r>
              <a:rPr lang="fr-FR" sz="2800" dirty="0" err="1"/>
              <a:t>proficiency</a:t>
            </a:r>
            <a:r>
              <a:rPr lang="fr-FR" sz="2800" dirty="0"/>
              <a:t> », </a:t>
            </a:r>
            <a:r>
              <a:rPr lang="fr-FR" sz="2800" i="1" dirty="0" err="1"/>
              <a:t>Educational</a:t>
            </a:r>
            <a:r>
              <a:rPr lang="fr-FR" sz="2800" i="1" dirty="0"/>
              <a:t> Evaluation and Policy </a:t>
            </a:r>
            <a:r>
              <a:rPr lang="fr-FR" sz="2800" i="1" dirty="0" err="1"/>
              <a:t>Analysis</a:t>
            </a:r>
            <a:r>
              <a:rPr lang="fr-FR" sz="2800" i="1" dirty="0"/>
              <a:t>, </a:t>
            </a:r>
            <a:r>
              <a:rPr lang="fr-FR" sz="2800" dirty="0"/>
              <a:t>Vol. 37, No. 4 (</a:t>
            </a:r>
            <a:r>
              <a:rPr lang="fr-FR" sz="2800" dirty="0" err="1"/>
              <a:t>December</a:t>
            </a:r>
            <a:r>
              <a:rPr lang="fr-FR" sz="2800" dirty="0"/>
              <a:t> 2015), pp. 612-637</a:t>
            </a:r>
            <a:endParaRPr lang="fr-FR" dirty="0"/>
          </a:p>
          <a:p>
            <a:pPr marL="0" indent="0">
              <a:lnSpc>
                <a:spcPct val="120000"/>
              </a:lnSpc>
              <a:spcBef>
                <a:spcPts val="0"/>
              </a:spcBef>
              <a:buNone/>
            </a:pPr>
            <a:endParaRPr lang="fr-FR" dirty="0"/>
          </a:p>
          <a:p>
            <a:pPr marL="0" indent="0">
              <a:lnSpc>
                <a:spcPct val="120000"/>
              </a:lnSpc>
              <a:spcBef>
                <a:spcPts val="0"/>
              </a:spcBef>
              <a:buNone/>
            </a:pPr>
            <a:r>
              <a:rPr lang="fr-FR" u="sng" dirty="0">
                <a:hlinkClick r:id="rId3"/>
              </a:rPr>
              <a:t>https://news.stanford.edu/news/2014/march/teaching-english-language-032514.html</a:t>
            </a:r>
            <a:endParaRPr lang="fr-FR" u="sng" dirty="0"/>
          </a:p>
          <a:p>
            <a:pPr marL="0" indent="0">
              <a:lnSpc>
                <a:spcPct val="120000"/>
              </a:lnSpc>
              <a:spcBef>
                <a:spcPts val="0"/>
              </a:spcBef>
              <a:buNone/>
            </a:pPr>
            <a:r>
              <a:rPr lang="fr-FR" dirty="0">
                <a:hlinkClick r:id="rId4"/>
              </a:rPr>
              <a:t>https://files.eric.ed.gov/fulltext/ED566267.pdf</a:t>
            </a:r>
            <a:endParaRPr lang="fr-FR" b="1" dirty="0"/>
          </a:p>
        </p:txBody>
      </p:sp>
      <p:sp>
        <p:nvSpPr>
          <p:cNvPr id="5" name="Titre 4">
            <a:extLst>
              <a:ext uri="{FF2B5EF4-FFF2-40B4-BE49-F238E27FC236}">
                <a16:creationId xmlns:a16="http://schemas.microsoft.com/office/drawing/2014/main" id="{599EC3D3-3DB5-5769-5DE8-991E680E6992}"/>
              </a:ext>
            </a:extLst>
          </p:cNvPr>
          <p:cNvSpPr>
            <a:spLocks noGrp="1"/>
          </p:cNvSpPr>
          <p:nvPr>
            <p:ph type="title"/>
          </p:nvPr>
        </p:nvSpPr>
        <p:spPr/>
        <p:txBody>
          <a:bodyPr>
            <a:noAutofit/>
          </a:bodyPr>
          <a:lstStyle/>
          <a:p>
            <a:r>
              <a:rPr lang="fr-FR" sz="3600" dirty="0"/>
              <a:t>L</a:t>
            </a:r>
            <a:r>
              <a:rPr lang="fr-PF" sz="3600" dirty="0"/>
              <a:t>es données convergentes de la recherche sur le plurilinguisme, y compris en contexte scolaire</a:t>
            </a:r>
          </a:p>
        </p:txBody>
      </p:sp>
    </p:spTree>
    <p:extLst>
      <p:ext uri="{BB962C8B-B14F-4D97-AF65-F5344CB8AC3E}">
        <p14:creationId xmlns:p14="http://schemas.microsoft.com/office/powerpoint/2010/main" val="380624090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FAE3A56-5D09-BB44-A90D-1871331B0882}"/>
              </a:ext>
            </a:extLst>
          </p:cNvPr>
          <p:cNvSpPr>
            <a:spLocks noGrp="1"/>
          </p:cNvSpPr>
          <p:nvPr>
            <p:ph type="title"/>
          </p:nvPr>
        </p:nvSpPr>
        <p:spPr/>
        <p:txBody>
          <a:bodyPr>
            <a:normAutofit/>
          </a:bodyPr>
          <a:lstStyle/>
          <a:p>
            <a:r>
              <a:rPr lang="fr-FR" dirty="0"/>
              <a:t>La « chance » du bilinguisme précoce</a:t>
            </a:r>
          </a:p>
        </p:txBody>
      </p:sp>
      <p:sp>
        <p:nvSpPr>
          <p:cNvPr id="3" name="Espace réservé du contenu 2">
            <a:extLst>
              <a:ext uri="{FF2B5EF4-FFF2-40B4-BE49-F238E27FC236}">
                <a16:creationId xmlns:a16="http://schemas.microsoft.com/office/drawing/2014/main" id="{63F2CC56-BD76-5043-B428-4E88A8E58E4C}"/>
              </a:ext>
            </a:extLst>
          </p:cNvPr>
          <p:cNvSpPr>
            <a:spLocks noGrp="1"/>
          </p:cNvSpPr>
          <p:nvPr>
            <p:ph idx="1"/>
          </p:nvPr>
        </p:nvSpPr>
        <p:spPr/>
        <p:txBody>
          <a:bodyPr>
            <a:normAutofit/>
          </a:bodyPr>
          <a:lstStyle/>
          <a:p>
            <a:pPr marL="0" indent="0" algn="just">
              <a:lnSpc>
                <a:spcPct val="120000"/>
              </a:lnSpc>
              <a:buNone/>
            </a:pPr>
            <a:r>
              <a:rPr lang="fr-FR" sz="2400" dirty="0"/>
              <a:t>« Celui qui a la chance de naître dans une famille bilingue, et à qui ses parents font le don merveilleux de lui parler chacun dans sa langue maternelle, acquiert sans effort deux lexiques, deux grammaires, deux cultures. Il gardera, toute sa vie, de meilleurs capacité d’analyse du langage et d’apprentissage d’une troisième ou d’une quatrième langue. Et lorsque viendra la vieillesse, il semble que son cerveau résistera plus longtemps aux ravages de la maladie d’Alzheimer. » </a:t>
            </a:r>
          </a:p>
          <a:p>
            <a:pPr marL="0" indent="0">
              <a:lnSpc>
                <a:spcPct val="120000"/>
              </a:lnSpc>
              <a:buNone/>
            </a:pPr>
            <a:endParaRPr lang="fr-FR" sz="2400" dirty="0"/>
          </a:p>
          <a:p>
            <a:pPr marL="0" indent="0">
              <a:lnSpc>
                <a:spcPct val="120000"/>
              </a:lnSpc>
              <a:buNone/>
            </a:pPr>
            <a:r>
              <a:rPr lang="fr-FR" sz="2400" dirty="0"/>
              <a:t>Stanislas Dehaene, 2018, </a:t>
            </a:r>
            <a:r>
              <a:rPr lang="fr-FR" sz="2400" i="1" dirty="0"/>
              <a:t>Apprendre ! Les talents du cerveau, le défi des machines</a:t>
            </a:r>
            <a:r>
              <a:rPr lang="fr-FR" sz="2400" dirty="0"/>
              <a:t>, Paris, Odile Jacob, p. 202-203</a:t>
            </a:r>
          </a:p>
        </p:txBody>
      </p:sp>
    </p:spTree>
    <p:extLst>
      <p:ext uri="{BB962C8B-B14F-4D97-AF65-F5344CB8AC3E}">
        <p14:creationId xmlns:p14="http://schemas.microsoft.com/office/powerpoint/2010/main" val="94642173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2"/>
          <p:cNvSpPr>
            <a:spLocks noGrp="1" noChangeArrowheads="1"/>
          </p:cNvSpPr>
          <p:nvPr>
            <p:ph type="title"/>
          </p:nvPr>
        </p:nvSpPr>
        <p:spPr/>
        <p:txBody>
          <a:bodyPr/>
          <a:lstStyle/>
          <a:p>
            <a:r>
              <a:rPr lang="fr-FR" altLang="fr-FR" dirty="0"/>
              <a:t>Le « mélange » des langues</a:t>
            </a:r>
          </a:p>
        </p:txBody>
      </p:sp>
      <p:sp>
        <p:nvSpPr>
          <p:cNvPr id="64514" name="Rectangle 3"/>
          <p:cNvSpPr>
            <a:spLocks noGrp="1" noChangeArrowheads="1"/>
          </p:cNvSpPr>
          <p:nvPr>
            <p:ph idx="1"/>
          </p:nvPr>
        </p:nvSpPr>
        <p:spPr>
          <a:xfrm>
            <a:off x="1097280" y="1845734"/>
            <a:ext cx="10058400" cy="4386624"/>
          </a:xfrm>
        </p:spPr>
        <p:txBody>
          <a:bodyPr>
            <a:noAutofit/>
          </a:bodyPr>
          <a:lstStyle/>
          <a:p>
            <a:r>
              <a:rPr lang="fr-FR" altLang="fr-FR" sz="2800" dirty="0"/>
              <a:t>Tous les jeunes bilingues, avant 4</a:t>
            </a:r>
            <a:r>
              <a:rPr lang="fr-FR" altLang="ja-JP" sz="2800" dirty="0"/>
              <a:t>~5 ans,</a:t>
            </a:r>
            <a:r>
              <a:rPr lang="fr-FR" altLang="fr-FR" sz="2800" dirty="0"/>
              <a:t> mélangent des éléments lexicaux ou syntaxiques issus des langues auxquelles ils sont exposés </a:t>
            </a:r>
          </a:p>
          <a:p>
            <a:r>
              <a:rPr lang="en-US" altLang="fr-FR" sz="2800" dirty="0"/>
              <a:t>A., </a:t>
            </a:r>
            <a:r>
              <a:rPr lang="en-US" altLang="fr-FR" sz="2800" dirty="0" err="1"/>
              <a:t>septembre</a:t>
            </a:r>
            <a:r>
              <a:rPr lang="en-US" altLang="fr-FR" sz="2800" dirty="0"/>
              <a:t> 2012 (3 </a:t>
            </a:r>
            <a:r>
              <a:rPr lang="en-US" altLang="fr-FR" sz="2800" dirty="0" err="1"/>
              <a:t>ans</a:t>
            </a:r>
            <a:r>
              <a:rPr lang="en-US" altLang="fr-FR" sz="2800" dirty="0"/>
              <a:t>)</a:t>
            </a:r>
            <a:endParaRPr lang="fr-FR" altLang="fr-FR" sz="2800" dirty="0"/>
          </a:p>
          <a:p>
            <a:pPr lvl="1"/>
            <a:r>
              <a:rPr lang="en-US" altLang="fr-FR" sz="2800" i="1" dirty="0" err="1"/>
              <a:t>C’est</a:t>
            </a:r>
            <a:r>
              <a:rPr lang="en-US" altLang="fr-FR" sz="2800" i="1" dirty="0"/>
              <a:t> </a:t>
            </a:r>
            <a:r>
              <a:rPr lang="en-US" altLang="fr-FR" sz="2800" i="1" dirty="0" err="1"/>
              <a:t>quelqu’un</a:t>
            </a:r>
            <a:r>
              <a:rPr lang="en-US" altLang="fr-FR" sz="2800" i="1" dirty="0"/>
              <a:t> qui a fait </a:t>
            </a:r>
            <a:r>
              <a:rPr lang="en-US" altLang="fr-FR" sz="2800" b="1" i="1" dirty="0" err="1"/>
              <a:t>pohe</a:t>
            </a:r>
            <a:r>
              <a:rPr lang="en-US" altLang="fr-FR" sz="2800" i="1" dirty="0"/>
              <a:t> le </a:t>
            </a:r>
            <a:r>
              <a:rPr lang="en-US" altLang="fr-FR" sz="2800" b="1" i="1" dirty="0" err="1"/>
              <a:t>to'e</a:t>
            </a:r>
            <a:r>
              <a:rPr lang="en-US" altLang="fr-FR" sz="2800" i="1" dirty="0"/>
              <a:t>. </a:t>
            </a:r>
          </a:p>
          <a:p>
            <a:pPr lvl="1"/>
            <a:r>
              <a:rPr lang="en-US" altLang="fr-FR" sz="2800" i="1" dirty="0" err="1"/>
              <a:t>C’est</a:t>
            </a:r>
            <a:r>
              <a:rPr lang="en-US" altLang="fr-FR" sz="2800" i="1" dirty="0"/>
              <a:t> </a:t>
            </a:r>
            <a:r>
              <a:rPr lang="en-US" altLang="fr-FR" sz="2800" i="1" dirty="0" err="1"/>
              <a:t>gros</a:t>
            </a:r>
            <a:r>
              <a:rPr lang="en-US" altLang="fr-FR" sz="2800" i="1" dirty="0"/>
              <a:t> mon </a:t>
            </a:r>
            <a:r>
              <a:rPr lang="en-US" altLang="fr-FR" sz="2800" b="1" i="1" dirty="0"/>
              <a:t>'</a:t>
            </a:r>
            <a:r>
              <a:rPr lang="en-US" altLang="fr-FR" sz="2800" b="1" i="1" dirty="0" err="1"/>
              <a:t>ōpū</a:t>
            </a:r>
            <a:r>
              <a:rPr lang="en-US" altLang="fr-FR" sz="2800" i="1" dirty="0"/>
              <a:t> </a:t>
            </a:r>
            <a:r>
              <a:rPr lang="en-US" altLang="fr-FR" sz="2800" i="1" dirty="0" err="1"/>
              <a:t>parce</a:t>
            </a:r>
            <a:r>
              <a:rPr lang="en-US" altLang="fr-FR" sz="2800" i="1" dirty="0"/>
              <a:t> que </a:t>
            </a:r>
            <a:r>
              <a:rPr lang="en-US" altLang="fr-FR" sz="2800" i="1" dirty="0" err="1"/>
              <a:t>j’ai</a:t>
            </a:r>
            <a:r>
              <a:rPr lang="en-US" altLang="fr-FR" sz="2800" i="1" dirty="0"/>
              <a:t> </a:t>
            </a:r>
            <a:r>
              <a:rPr lang="en-US" altLang="fr-FR" sz="2800" i="1" dirty="0" err="1"/>
              <a:t>bu</a:t>
            </a:r>
            <a:r>
              <a:rPr lang="en-US" altLang="fr-FR" sz="2800" i="1" dirty="0"/>
              <a:t> de </a:t>
            </a:r>
            <a:r>
              <a:rPr lang="en-US" altLang="fr-FR" sz="2800" i="1" dirty="0" err="1"/>
              <a:t>l’eau</a:t>
            </a:r>
            <a:r>
              <a:rPr lang="en-US" altLang="fr-FR" sz="2800" i="1" dirty="0"/>
              <a:t> </a:t>
            </a:r>
            <a:r>
              <a:rPr lang="en-US" altLang="fr-FR" sz="2800" i="1" dirty="0" err="1"/>
              <a:t>dans</a:t>
            </a:r>
            <a:r>
              <a:rPr lang="en-US" altLang="fr-FR" sz="2800" i="1" dirty="0"/>
              <a:t> le </a:t>
            </a:r>
            <a:r>
              <a:rPr lang="en-US" altLang="fr-FR" sz="2800" b="1" i="1" dirty="0"/>
              <a:t>fare </a:t>
            </a:r>
            <a:r>
              <a:rPr lang="en-US" altLang="fr-FR" sz="2800" b="1" i="1" dirty="0" err="1"/>
              <a:t>pape</a:t>
            </a:r>
            <a:r>
              <a:rPr lang="en-US" altLang="fr-FR" sz="2800" i="1" dirty="0"/>
              <a:t>.</a:t>
            </a:r>
            <a:endParaRPr lang="fr-FR" altLang="fr-FR" sz="2800" i="1" dirty="0"/>
          </a:p>
        </p:txBody>
      </p:sp>
    </p:spTree>
    <p:extLst>
      <p:ext uri="{BB962C8B-B14F-4D97-AF65-F5344CB8AC3E}">
        <p14:creationId xmlns:p14="http://schemas.microsoft.com/office/powerpoint/2010/main" val="392313983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4514">
                                            <p:txEl>
                                              <p:pRg st="0" end="0"/>
                                            </p:txEl>
                                          </p:spTgt>
                                        </p:tgtEl>
                                        <p:attrNameLst>
                                          <p:attrName>style.visibility</p:attrName>
                                        </p:attrNameLst>
                                      </p:cBhvr>
                                      <p:to>
                                        <p:strVal val="visible"/>
                                      </p:to>
                                    </p:set>
                                    <p:animEffect transition="in" filter="dissolve">
                                      <p:cBhvr>
                                        <p:cTn id="7" dur="500"/>
                                        <p:tgtEl>
                                          <p:spTgt spid="64514">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64514">
                                            <p:txEl>
                                              <p:pRg st="1" end="1"/>
                                            </p:txEl>
                                          </p:spTgt>
                                        </p:tgtEl>
                                        <p:attrNameLst>
                                          <p:attrName>style.visibility</p:attrName>
                                        </p:attrNameLst>
                                      </p:cBhvr>
                                      <p:to>
                                        <p:strVal val="visible"/>
                                      </p:to>
                                    </p:set>
                                    <p:animEffect transition="in" filter="dissolve">
                                      <p:cBhvr>
                                        <p:cTn id="12" dur="500"/>
                                        <p:tgtEl>
                                          <p:spTgt spid="64514">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64514">
                                            <p:txEl>
                                              <p:pRg st="2" end="2"/>
                                            </p:txEl>
                                          </p:spTgt>
                                        </p:tgtEl>
                                        <p:attrNameLst>
                                          <p:attrName>style.visibility</p:attrName>
                                        </p:attrNameLst>
                                      </p:cBhvr>
                                      <p:to>
                                        <p:strVal val="visible"/>
                                      </p:to>
                                    </p:set>
                                    <p:animEffect transition="in" filter="dissolve">
                                      <p:cBhvr>
                                        <p:cTn id="17" dur="500"/>
                                        <p:tgtEl>
                                          <p:spTgt spid="64514">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64514">
                                            <p:txEl>
                                              <p:pRg st="3" end="3"/>
                                            </p:txEl>
                                          </p:spTgt>
                                        </p:tgtEl>
                                        <p:attrNameLst>
                                          <p:attrName>style.visibility</p:attrName>
                                        </p:attrNameLst>
                                      </p:cBhvr>
                                      <p:to>
                                        <p:strVal val="visible"/>
                                      </p:to>
                                    </p:set>
                                    <p:animEffect transition="in" filter="dissolve">
                                      <p:cBhvr>
                                        <p:cTn id="22" dur="500"/>
                                        <p:tgtEl>
                                          <p:spTgt spid="6451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514" grpId="0" build="p" bldLvl="2"/>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Le français « local »</a:t>
            </a:r>
          </a:p>
        </p:txBody>
      </p:sp>
      <p:sp>
        <p:nvSpPr>
          <p:cNvPr id="3" name="Espace réservé du contenu 2"/>
          <p:cNvSpPr>
            <a:spLocks noGrp="1"/>
          </p:cNvSpPr>
          <p:nvPr>
            <p:ph idx="1"/>
          </p:nvPr>
        </p:nvSpPr>
        <p:spPr>
          <a:xfrm>
            <a:off x="1097280" y="1845733"/>
            <a:ext cx="10058400" cy="4322837"/>
          </a:xfrm>
        </p:spPr>
        <p:txBody>
          <a:bodyPr>
            <a:normAutofit fontScale="92500"/>
          </a:bodyPr>
          <a:lstStyle/>
          <a:p>
            <a:r>
              <a:rPr lang="fr-FR" sz="2800" dirty="0"/>
              <a:t>neutralisation de l’opposition  /ã/ vs /</a:t>
            </a:r>
            <a:r>
              <a:rPr lang="fr-FR" sz="2800" dirty="0" err="1"/>
              <a:t>ɔ</a:t>
            </a:r>
            <a:r>
              <a:rPr lang="fr-FR" sz="2800" dirty="0"/>
              <a:t>̃/ : </a:t>
            </a:r>
            <a:r>
              <a:rPr lang="fr-FR" sz="2800" i="1" dirty="0"/>
              <a:t>Tout le monde peut se tromper. </a:t>
            </a:r>
            <a:r>
              <a:rPr lang="fr-FR" sz="2800" dirty="0"/>
              <a:t>[</a:t>
            </a:r>
            <a:r>
              <a:rPr lang="fr-FR" sz="2800" dirty="0" err="1"/>
              <a:t>trãpe</a:t>
            </a:r>
            <a:r>
              <a:rPr lang="fr-FR" sz="2800" dirty="0"/>
              <a:t>]</a:t>
            </a:r>
          </a:p>
          <a:p>
            <a:r>
              <a:rPr lang="fr-FR" sz="2800" dirty="0"/>
              <a:t>ordre prédicat/sujet : &lt;</a:t>
            </a:r>
            <a:r>
              <a:rPr lang="fr-FR" sz="2800" i="1" dirty="0"/>
              <a:t>C’est cuit&gt; le riz ; &lt;Ça fait du bruit&gt; sa voiture.</a:t>
            </a:r>
          </a:p>
          <a:p>
            <a:r>
              <a:rPr lang="fr-FR" sz="2800" dirty="0"/>
              <a:t>neutralisation du genre : </a:t>
            </a:r>
            <a:r>
              <a:rPr lang="fr-FR" sz="2800" i="1" dirty="0"/>
              <a:t>Elle a réussi </a:t>
            </a:r>
            <a:r>
              <a:rPr lang="fr-FR" sz="2800" b="1" i="1" dirty="0"/>
              <a:t>tout seul</a:t>
            </a:r>
            <a:r>
              <a:rPr lang="fr-FR" sz="2800" i="1" dirty="0"/>
              <a:t>.</a:t>
            </a:r>
          </a:p>
          <a:p>
            <a:r>
              <a:rPr lang="fr-FR" sz="2800" dirty="0"/>
              <a:t>neutralisation de l’opposition indicatif/subjonctif : </a:t>
            </a:r>
            <a:r>
              <a:rPr lang="fr-FR" sz="2800" i="1" dirty="0"/>
              <a:t>Il faut que tu </a:t>
            </a:r>
            <a:r>
              <a:rPr lang="fr-FR" sz="2800" b="1" i="1" dirty="0"/>
              <a:t>viens</a:t>
            </a:r>
            <a:r>
              <a:rPr lang="fr-FR" sz="2800" i="1" dirty="0"/>
              <a:t>.</a:t>
            </a:r>
          </a:p>
          <a:p>
            <a:r>
              <a:rPr lang="fr-FR" sz="2800" dirty="0"/>
              <a:t>emprunt des modalisateurs tahitiens : C’est faux </a:t>
            </a:r>
            <a:r>
              <a:rPr lang="fr-FR" sz="2800" b="1" i="1" dirty="0" err="1"/>
              <a:t>paha</a:t>
            </a:r>
            <a:r>
              <a:rPr lang="fr-FR" sz="2800" dirty="0"/>
              <a:t>.</a:t>
            </a:r>
          </a:p>
          <a:p>
            <a:r>
              <a:rPr lang="fr-FR" sz="2800" dirty="0"/>
              <a:t>emprunt lexical </a:t>
            </a:r>
            <a:r>
              <a:rPr lang="fr-FR" sz="2800" i="1" dirty="0"/>
              <a:t>: C’est quoi à toi le </a:t>
            </a:r>
            <a:r>
              <a:rPr lang="fr-FR" sz="2800" b="1" i="1" dirty="0"/>
              <a:t>mā'a</a:t>
            </a:r>
            <a:r>
              <a:rPr lang="fr-FR" sz="2800" i="1" dirty="0"/>
              <a:t> ?</a:t>
            </a:r>
            <a:endParaRPr lang="fr-FR" sz="2800" dirty="0"/>
          </a:p>
          <a:p>
            <a:r>
              <a:rPr lang="fr-FR" sz="2800" dirty="0"/>
              <a:t>Labilité des classes lexicales : </a:t>
            </a:r>
            <a:r>
              <a:rPr lang="fr-FR" sz="2800" i="1" dirty="0"/>
              <a:t>Il a </a:t>
            </a:r>
            <a:r>
              <a:rPr lang="fr-FR" sz="2800" b="1" i="1" dirty="0"/>
              <a:t>bandit</a:t>
            </a:r>
            <a:r>
              <a:rPr lang="fr-FR" sz="2800" i="1" dirty="0"/>
              <a:t> mes savates !</a:t>
            </a:r>
          </a:p>
          <a:p>
            <a:r>
              <a:rPr lang="fr-FR" sz="2800" dirty="0"/>
              <a:t>Cf. </a:t>
            </a:r>
            <a:r>
              <a:rPr lang="fr-FR" dirty="0"/>
              <a:t>capsules</a:t>
            </a:r>
            <a:r>
              <a:rPr lang="fr-FR" sz="2800" dirty="0"/>
              <a:t> « </a:t>
            </a:r>
            <a:r>
              <a:rPr lang="fr-FR" sz="2800" dirty="0">
                <a:hlinkClick r:id="rId2"/>
              </a:rPr>
              <a:t>mon paraparau</a:t>
            </a:r>
            <a:r>
              <a:rPr lang="fr-FR" sz="2800" dirty="0"/>
              <a:t> »</a:t>
            </a:r>
          </a:p>
          <a:p>
            <a:endParaRPr lang="fr-FR" sz="2800" dirty="0"/>
          </a:p>
        </p:txBody>
      </p:sp>
    </p:spTree>
    <p:extLst>
      <p:ext uri="{BB962C8B-B14F-4D97-AF65-F5344CB8AC3E}">
        <p14:creationId xmlns:p14="http://schemas.microsoft.com/office/powerpoint/2010/main" val="833508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ssolv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dissolv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dissolv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dissolv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dissolv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dissolve">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grpId="0"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dissolve">
                                      <p:cBhvr>
                                        <p:cTn id="42"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2"/>
          <p:cNvSpPr>
            <a:spLocks noGrp="1" noChangeArrowheads="1"/>
          </p:cNvSpPr>
          <p:nvPr>
            <p:ph type="title"/>
          </p:nvPr>
        </p:nvSpPr>
        <p:spPr/>
        <p:txBody>
          <a:bodyPr/>
          <a:lstStyle/>
          <a:p>
            <a:r>
              <a:rPr lang="fr-FR" altLang="fr-FR" dirty="0"/>
              <a:t>Régulation des langues en fonction de la situation d’</a:t>
            </a:r>
            <a:r>
              <a:rPr lang="fr-FR" altLang="ja-JP" dirty="0"/>
              <a:t>énonciation</a:t>
            </a:r>
            <a:endParaRPr lang="fr-FR" altLang="fr-FR" dirty="0"/>
          </a:p>
        </p:txBody>
      </p:sp>
      <p:sp>
        <p:nvSpPr>
          <p:cNvPr id="3" name="Espace réservé du contenu 2"/>
          <p:cNvSpPr>
            <a:spLocks noGrp="1"/>
          </p:cNvSpPr>
          <p:nvPr>
            <p:ph idx="1"/>
          </p:nvPr>
        </p:nvSpPr>
        <p:spPr>
          <a:xfrm>
            <a:off x="1097280" y="1811228"/>
            <a:ext cx="10058400" cy="4023360"/>
          </a:xfrm>
        </p:spPr>
        <p:txBody>
          <a:bodyPr/>
          <a:lstStyle/>
          <a:p>
            <a:endParaRPr lang="fr-FR" dirty="0"/>
          </a:p>
        </p:txBody>
      </p:sp>
      <p:sp>
        <p:nvSpPr>
          <p:cNvPr id="55298" name="Oval 4"/>
          <p:cNvSpPr>
            <a:spLocks noChangeArrowheads="1"/>
          </p:cNvSpPr>
          <p:nvPr/>
        </p:nvSpPr>
        <p:spPr bwMode="auto">
          <a:xfrm>
            <a:off x="2971800" y="2290311"/>
            <a:ext cx="4343400" cy="3962400"/>
          </a:xfrm>
          <a:prstGeom prst="ellipse">
            <a:avLst/>
          </a:prstGeom>
          <a:noFill/>
          <a:ln w="127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accent1"/>
              </a:buClr>
              <a:buSzPct val="80000"/>
              <a:buFont typeface="Wingdings" charset="2"/>
              <a:buChar char="n"/>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ClrTx/>
              <a:buSzTx/>
              <a:buFontTx/>
              <a:buNone/>
            </a:pPr>
            <a:endParaRPr lang="fr-FR" altLang="fr-FR" sz="2400"/>
          </a:p>
        </p:txBody>
      </p:sp>
      <p:sp>
        <p:nvSpPr>
          <p:cNvPr id="55299" name="Oval 5"/>
          <p:cNvSpPr>
            <a:spLocks noChangeArrowheads="1"/>
          </p:cNvSpPr>
          <p:nvPr/>
        </p:nvSpPr>
        <p:spPr bwMode="auto">
          <a:xfrm>
            <a:off x="3200400" y="3204711"/>
            <a:ext cx="1600200" cy="1066800"/>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accent1"/>
              </a:buClr>
              <a:buSzPct val="80000"/>
              <a:buFont typeface="Wingdings" charset="2"/>
              <a:buChar char="n"/>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ClrTx/>
              <a:buSzTx/>
              <a:buFontTx/>
              <a:buNone/>
            </a:pPr>
            <a:endParaRPr lang="fr-FR" altLang="fr-FR" sz="2400"/>
          </a:p>
        </p:txBody>
      </p:sp>
      <p:sp>
        <p:nvSpPr>
          <p:cNvPr id="55300" name="Oval 6"/>
          <p:cNvSpPr>
            <a:spLocks noChangeArrowheads="1"/>
          </p:cNvSpPr>
          <p:nvPr/>
        </p:nvSpPr>
        <p:spPr bwMode="auto">
          <a:xfrm>
            <a:off x="3352800" y="4423911"/>
            <a:ext cx="1676400" cy="1295400"/>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accent1"/>
              </a:buClr>
              <a:buSzPct val="80000"/>
              <a:buFont typeface="Wingdings" charset="2"/>
              <a:buChar char="n"/>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ClrTx/>
              <a:buSzTx/>
              <a:buFontTx/>
              <a:buNone/>
            </a:pPr>
            <a:endParaRPr lang="fr-FR" altLang="fr-FR" sz="2400"/>
          </a:p>
        </p:txBody>
      </p:sp>
      <p:sp>
        <p:nvSpPr>
          <p:cNvPr id="113671" name="Line 7"/>
          <p:cNvSpPr>
            <a:spLocks noChangeShapeType="1"/>
          </p:cNvSpPr>
          <p:nvPr/>
        </p:nvSpPr>
        <p:spPr bwMode="auto">
          <a:xfrm flipV="1">
            <a:off x="4876800" y="4500111"/>
            <a:ext cx="1600200" cy="609600"/>
          </a:xfrm>
          <a:prstGeom prst="line">
            <a:avLst/>
          </a:prstGeom>
          <a:noFill/>
          <a:ln w="38100">
            <a:solidFill>
              <a:schemeClr val="hlink"/>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fr-FR"/>
          </a:p>
        </p:txBody>
      </p:sp>
      <p:sp>
        <p:nvSpPr>
          <p:cNvPr id="113672" name="Line 8"/>
          <p:cNvSpPr>
            <a:spLocks noChangeShapeType="1"/>
          </p:cNvSpPr>
          <p:nvPr/>
        </p:nvSpPr>
        <p:spPr bwMode="auto">
          <a:xfrm>
            <a:off x="4724400" y="3738111"/>
            <a:ext cx="1752600" cy="304800"/>
          </a:xfrm>
          <a:prstGeom prst="line">
            <a:avLst/>
          </a:prstGeom>
          <a:noFill/>
          <a:ln w="38100">
            <a:solidFill>
              <a:schemeClr val="bg2"/>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fr-FR"/>
          </a:p>
        </p:txBody>
      </p:sp>
      <p:sp>
        <p:nvSpPr>
          <p:cNvPr id="113675" name="Line 11"/>
          <p:cNvSpPr>
            <a:spLocks noChangeShapeType="1"/>
          </p:cNvSpPr>
          <p:nvPr/>
        </p:nvSpPr>
        <p:spPr bwMode="auto">
          <a:xfrm>
            <a:off x="7010400" y="4042911"/>
            <a:ext cx="1295400" cy="152400"/>
          </a:xfrm>
          <a:prstGeom prst="line">
            <a:avLst/>
          </a:prstGeom>
          <a:noFill/>
          <a:ln w="38100">
            <a:solidFill>
              <a:schemeClr val="bg2"/>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fr-FR"/>
          </a:p>
        </p:txBody>
      </p:sp>
      <p:sp>
        <p:nvSpPr>
          <p:cNvPr id="55304" name="Rectangle 13"/>
          <p:cNvSpPr>
            <a:spLocks noChangeArrowheads="1"/>
          </p:cNvSpPr>
          <p:nvPr/>
        </p:nvSpPr>
        <p:spPr bwMode="auto">
          <a:xfrm>
            <a:off x="3352800" y="3509512"/>
            <a:ext cx="11763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80000"/>
              <a:buFont typeface="Wingdings" charset="2"/>
              <a:buChar char="n"/>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ClrTx/>
              <a:buSzTx/>
              <a:buFontTx/>
              <a:buNone/>
            </a:pPr>
            <a:r>
              <a:rPr lang="fr-FR" altLang="fr-FR" sz="2400" dirty="0">
                <a:solidFill>
                  <a:schemeClr val="accent2"/>
                </a:solidFill>
              </a:rPr>
              <a:t>tahitien</a:t>
            </a:r>
          </a:p>
        </p:txBody>
      </p:sp>
      <p:sp>
        <p:nvSpPr>
          <p:cNvPr id="55305" name="Rectangle 14"/>
          <p:cNvSpPr>
            <a:spLocks noChangeArrowheads="1"/>
          </p:cNvSpPr>
          <p:nvPr/>
        </p:nvSpPr>
        <p:spPr bwMode="auto">
          <a:xfrm>
            <a:off x="3505201" y="4804912"/>
            <a:ext cx="12620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80000"/>
              <a:buFont typeface="Wingdings" charset="2"/>
              <a:buChar char="n"/>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ClrTx/>
              <a:buSzTx/>
              <a:buFontTx/>
              <a:buNone/>
            </a:pPr>
            <a:r>
              <a:rPr lang="fr-FR" altLang="fr-FR" sz="2400">
                <a:solidFill>
                  <a:schemeClr val="hlink"/>
                </a:solidFill>
              </a:rPr>
              <a:t>français</a:t>
            </a:r>
            <a:endParaRPr lang="fr-FR" altLang="fr-FR" sz="2400"/>
          </a:p>
        </p:txBody>
      </p:sp>
      <p:sp>
        <p:nvSpPr>
          <p:cNvPr id="113684" name="Line 20"/>
          <p:cNvSpPr>
            <a:spLocks noChangeShapeType="1"/>
          </p:cNvSpPr>
          <p:nvPr/>
        </p:nvSpPr>
        <p:spPr bwMode="auto">
          <a:xfrm>
            <a:off x="7010400" y="4576311"/>
            <a:ext cx="1295400" cy="76200"/>
          </a:xfrm>
          <a:prstGeom prst="line">
            <a:avLst/>
          </a:prstGeom>
          <a:noFill/>
          <a:ln w="38100">
            <a:solidFill>
              <a:schemeClr val="hlink"/>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fr-FR"/>
          </a:p>
        </p:txBody>
      </p:sp>
      <p:sp>
        <p:nvSpPr>
          <p:cNvPr id="55307" name="Rectangle 24"/>
          <p:cNvSpPr>
            <a:spLocks noChangeArrowheads="1"/>
          </p:cNvSpPr>
          <p:nvPr/>
        </p:nvSpPr>
        <p:spPr bwMode="auto">
          <a:xfrm rot="-5400000">
            <a:off x="5938838" y="3966712"/>
            <a:ext cx="1676400" cy="4667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lvl1pPr>
              <a:spcBef>
                <a:spcPct val="20000"/>
              </a:spcBef>
              <a:buClr>
                <a:schemeClr val="accent1"/>
              </a:buClr>
              <a:buSzPct val="80000"/>
              <a:buFont typeface="Wingdings" charset="2"/>
              <a:buChar char="n"/>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lgn="ctr">
              <a:spcBef>
                <a:spcPct val="0"/>
              </a:spcBef>
              <a:buClrTx/>
              <a:buSzTx/>
              <a:buFontTx/>
              <a:buNone/>
            </a:pPr>
            <a:r>
              <a:rPr lang="fr-FR" altLang="fr-FR" sz="2400"/>
              <a:t>phonation</a:t>
            </a:r>
          </a:p>
        </p:txBody>
      </p:sp>
    </p:spTree>
    <p:extLst>
      <p:ext uri="{BB962C8B-B14F-4D97-AF65-F5344CB8AC3E}">
        <p14:creationId xmlns:p14="http://schemas.microsoft.com/office/powerpoint/2010/main" val="394625806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repeatCount="4000" fill="hold" grpId="0" nodeType="clickEffect">
                                  <p:stCondLst>
                                    <p:cond delay="0"/>
                                  </p:stCondLst>
                                  <p:childTnLst>
                                    <p:set>
                                      <p:cBhvr>
                                        <p:cTn id="6" dur="1" fill="hold">
                                          <p:stCondLst>
                                            <p:cond delay="0"/>
                                          </p:stCondLst>
                                        </p:cTn>
                                        <p:tgtEl>
                                          <p:spTgt spid="113671"/>
                                        </p:tgtEl>
                                        <p:attrNameLst>
                                          <p:attrName>style.visibility</p:attrName>
                                        </p:attrNameLst>
                                      </p:cBhvr>
                                      <p:to>
                                        <p:strVal val="visible"/>
                                      </p:to>
                                    </p:set>
                                    <p:animEffect transition="in" filter="wipe(left)">
                                      <p:cBhvr>
                                        <p:cTn id="7" dur="500"/>
                                        <p:tgtEl>
                                          <p:spTgt spid="113671"/>
                                        </p:tgtEl>
                                      </p:cBhvr>
                                    </p:animEffect>
                                  </p:childTnLst>
                                </p:cTn>
                              </p:par>
                              <p:par>
                                <p:cTn id="8" presetID="22" presetClass="entr" presetSubtype="8" repeatCount="4000" fill="hold" grpId="0" nodeType="withEffect">
                                  <p:stCondLst>
                                    <p:cond delay="0"/>
                                  </p:stCondLst>
                                  <p:childTnLst>
                                    <p:set>
                                      <p:cBhvr>
                                        <p:cTn id="9" dur="1" fill="hold">
                                          <p:stCondLst>
                                            <p:cond delay="0"/>
                                          </p:stCondLst>
                                        </p:cTn>
                                        <p:tgtEl>
                                          <p:spTgt spid="113672"/>
                                        </p:tgtEl>
                                        <p:attrNameLst>
                                          <p:attrName>style.visibility</p:attrName>
                                        </p:attrNameLst>
                                      </p:cBhvr>
                                      <p:to>
                                        <p:strVal val="visible"/>
                                      </p:to>
                                    </p:set>
                                    <p:animEffect transition="in" filter="wipe(left)">
                                      <p:cBhvr>
                                        <p:cTn id="10" dur="500"/>
                                        <p:tgtEl>
                                          <p:spTgt spid="113672"/>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22" presetClass="entr" presetSubtype="8" repeatCount="indefinite" fill="hold" grpId="0" nodeType="clickEffect">
                                  <p:stCondLst>
                                    <p:cond delay="0"/>
                                  </p:stCondLst>
                                  <p:childTnLst>
                                    <p:set>
                                      <p:cBhvr>
                                        <p:cTn id="14" dur="1" fill="hold">
                                          <p:stCondLst>
                                            <p:cond delay="0"/>
                                          </p:stCondLst>
                                        </p:cTn>
                                        <p:tgtEl>
                                          <p:spTgt spid="113675"/>
                                        </p:tgtEl>
                                        <p:attrNameLst>
                                          <p:attrName>style.visibility</p:attrName>
                                        </p:attrNameLst>
                                      </p:cBhvr>
                                      <p:to>
                                        <p:strVal val="visible"/>
                                      </p:to>
                                    </p:set>
                                    <p:animEffect transition="in" filter="wipe(left)">
                                      <p:cBhvr>
                                        <p:cTn id="15" dur="1000"/>
                                        <p:tgtEl>
                                          <p:spTgt spid="113675"/>
                                        </p:tgtEl>
                                      </p:cBhvr>
                                    </p:animEffect>
                                  </p:childTnLst>
                                </p:cTn>
                              </p:par>
                              <p:par>
                                <p:cTn id="16" presetID="22" presetClass="entr" presetSubtype="8" repeatCount="indefinite" fill="hold" grpId="0" nodeType="withEffect">
                                  <p:stCondLst>
                                    <p:cond delay="0"/>
                                  </p:stCondLst>
                                  <p:childTnLst>
                                    <p:set>
                                      <p:cBhvr>
                                        <p:cTn id="17" dur="1" fill="hold">
                                          <p:stCondLst>
                                            <p:cond delay="0"/>
                                          </p:stCondLst>
                                        </p:cTn>
                                        <p:tgtEl>
                                          <p:spTgt spid="113684"/>
                                        </p:tgtEl>
                                        <p:attrNameLst>
                                          <p:attrName>style.visibility</p:attrName>
                                        </p:attrNameLst>
                                      </p:cBhvr>
                                      <p:to>
                                        <p:strVal val="visible"/>
                                      </p:to>
                                    </p:set>
                                    <p:animEffect transition="in" filter="wipe(left)">
                                      <p:cBhvr>
                                        <p:cTn id="18" dur="500"/>
                                        <p:tgtEl>
                                          <p:spTgt spid="1136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671" grpId="0" animBg="1"/>
      <p:bldP spid="113672" grpId="0" animBg="1"/>
      <p:bldP spid="113675" grpId="0" animBg="1"/>
      <p:bldP spid="113684"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2"/>
          <p:cNvSpPr>
            <a:spLocks noGrp="1" noChangeArrowheads="1"/>
          </p:cNvSpPr>
          <p:nvPr>
            <p:ph type="title"/>
          </p:nvPr>
        </p:nvSpPr>
        <p:spPr/>
        <p:txBody>
          <a:bodyPr/>
          <a:lstStyle/>
          <a:p>
            <a:r>
              <a:rPr lang="fr-FR" altLang="fr-FR" dirty="0"/>
              <a:t>Régulation des langues en fonction de la situation d’</a:t>
            </a:r>
            <a:r>
              <a:rPr lang="fr-FR" altLang="ja-JP" dirty="0"/>
              <a:t>énonciation</a:t>
            </a:r>
            <a:endParaRPr lang="fr-FR" altLang="fr-FR" dirty="0"/>
          </a:p>
        </p:txBody>
      </p:sp>
      <p:sp>
        <p:nvSpPr>
          <p:cNvPr id="3" name="Espace réservé du contenu 2"/>
          <p:cNvSpPr>
            <a:spLocks noGrp="1"/>
          </p:cNvSpPr>
          <p:nvPr>
            <p:ph idx="1"/>
          </p:nvPr>
        </p:nvSpPr>
        <p:spPr/>
        <p:txBody>
          <a:bodyPr/>
          <a:lstStyle/>
          <a:p>
            <a:endParaRPr lang="fr-FR"/>
          </a:p>
        </p:txBody>
      </p:sp>
      <p:sp>
        <p:nvSpPr>
          <p:cNvPr id="57346" name="Oval 4"/>
          <p:cNvSpPr>
            <a:spLocks noChangeArrowheads="1"/>
          </p:cNvSpPr>
          <p:nvPr/>
        </p:nvSpPr>
        <p:spPr bwMode="auto">
          <a:xfrm>
            <a:off x="2971800" y="2290311"/>
            <a:ext cx="4343400" cy="3962400"/>
          </a:xfrm>
          <a:prstGeom prst="ellipse">
            <a:avLst/>
          </a:prstGeom>
          <a:noFill/>
          <a:ln w="127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accent1"/>
              </a:buClr>
              <a:buSzPct val="80000"/>
              <a:buFont typeface="Wingdings" charset="2"/>
              <a:buChar char="n"/>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ClrTx/>
              <a:buSzTx/>
              <a:buFontTx/>
              <a:buNone/>
            </a:pPr>
            <a:endParaRPr lang="fr-FR" altLang="fr-FR" sz="2400"/>
          </a:p>
        </p:txBody>
      </p:sp>
      <p:sp>
        <p:nvSpPr>
          <p:cNvPr id="57347" name="Oval 5"/>
          <p:cNvSpPr>
            <a:spLocks noChangeArrowheads="1"/>
          </p:cNvSpPr>
          <p:nvPr/>
        </p:nvSpPr>
        <p:spPr bwMode="auto">
          <a:xfrm>
            <a:off x="3200400" y="3204711"/>
            <a:ext cx="1600200" cy="1066800"/>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accent1"/>
              </a:buClr>
              <a:buSzPct val="80000"/>
              <a:buFont typeface="Wingdings" charset="2"/>
              <a:buChar char="n"/>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ClrTx/>
              <a:buSzTx/>
              <a:buFontTx/>
              <a:buNone/>
            </a:pPr>
            <a:endParaRPr lang="fr-FR" altLang="fr-FR" sz="2400"/>
          </a:p>
        </p:txBody>
      </p:sp>
      <p:sp>
        <p:nvSpPr>
          <p:cNvPr id="57348" name="Oval 6"/>
          <p:cNvSpPr>
            <a:spLocks noChangeArrowheads="1"/>
          </p:cNvSpPr>
          <p:nvPr/>
        </p:nvSpPr>
        <p:spPr bwMode="auto">
          <a:xfrm>
            <a:off x="3352800" y="4423911"/>
            <a:ext cx="1676400" cy="1295400"/>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accent1"/>
              </a:buClr>
              <a:buSzPct val="80000"/>
              <a:buFont typeface="Wingdings" charset="2"/>
              <a:buChar char="n"/>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ClrTx/>
              <a:buSzTx/>
              <a:buFontTx/>
              <a:buNone/>
            </a:pPr>
            <a:endParaRPr lang="fr-FR" altLang="fr-FR" sz="2400"/>
          </a:p>
        </p:txBody>
      </p:sp>
      <p:sp>
        <p:nvSpPr>
          <p:cNvPr id="113671" name="Line 7"/>
          <p:cNvSpPr>
            <a:spLocks noChangeShapeType="1"/>
          </p:cNvSpPr>
          <p:nvPr/>
        </p:nvSpPr>
        <p:spPr bwMode="auto">
          <a:xfrm flipV="1">
            <a:off x="4876800" y="4576311"/>
            <a:ext cx="762000" cy="533400"/>
          </a:xfrm>
          <a:prstGeom prst="line">
            <a:avLst/>
          </a:prstGeom>
          <a:noFill/>
          <a:ln w="38100">
            <a:solidFill>
              <a:schemeClr val="hlink"/>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fr-FR"/>
          </a:p>
        </p:txBody>
      </p:sp>
      <p:sp>
        <p:nvSpPr>
          <p:cNvPr id="113672" name="Line 8"/>
          <p:cNvSpPr>
            <a:spLocks noChangeShapeType="1"/>
          </p:cNvSpPr>
          <p:nvPr/>
        </p:nvSpPr>
        <p:spPr bwMode="auto">
          <a:xfrm>
            <a:off x="4724400" y="3738111"/>
            <a:ext cx="914400" cy="457200"/>
          </a:xfrm>
          <a:prstGeom prst="line">
            <a:avLst/>
          </a:prstGeom>
          <a:noFill/>
          <a:ln w="38100">
            <a:solidFill>
              <a:schemeClr val="bg2"/>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fr-FR"/>
          </a:p>
        </p:txBody>
      </p:sp>
      <p:sp>
        <p:nvSpPr>
          <p:cNvPr id="113675" name="Line 11"/>
          <p:cNvSpPr>
            <a:spLocks noChangeShapeType="1"/>
          </p:cNvSpPr>
          <p:nvPr/>
        </p:nvSpPr>
        <p:spPr bwMode="auto">
          <a:xfrm>
            <a:off x="7010400" y="4042911"/>
            <a:ext cx="1295400" cy="152400"/>
          </a:xfrm>
          <a:prstGeom prst="line">
            <a:avLst/>
          </a:prstGeom>
          <a:noFill/>
          <a:ln w="38100">
            <a:solidFill>
              <a:schemeClr val="bg2"/>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fr-FR"/>
          </a:p>
        </p:txBody>
      </p:sp>
      <p:sp>
        <p:nvSpPr>
          <p:cNvPr id="57352" name="Rectangle 13"/>
          <p:cNvSpPr>
            <a:spLocks noChangeArrowheads="1"/>
          </p:cNvSpPr>
          <p:nvPr/>
        </p:nvSpPr>
        <p:spPr bwMode="auto">
          <a:xfrm>
            <a:off x="3352800" y="3509512"/>
            <a:ext cx="11763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80000"/>
              <a:buFont typeface="Wingdings" charset="2"/>
              <a:buChar char="n"/>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ClrTx/>
              <a:buSzTx/>
              <a:buFontTx/>
              <a:buNone/>
            </a:pPr>
            <a:r>
              <a:rPr lang="fr-FR" altLang="fr-FR" sz="2400" dirty="0">
                <a:solidFill>
                  <a:schemeClr val="accent2"/>
                </a:solidFill>
              </a:rPr>
              <a:t>tahitien</a:t>
            </a:r>
          </a:p>
        </p:txBody>
      </p:sp>
      <p:sp>
        <p:nvSpPr>
          <p:cNvPr id="57353" name="Rectangle 14"/>
          <p:cNvSpPr>
            <a:spLocks noChangeArrowheads="1"/>
          </p:cNvSpPr>
          <p:nvPr/>
        </p:nvSpPr>
        <p:spPr bwMode="auto">
          <a:xfrm>
            <a:off x="3505201" y="4804912"/>
            <a:ext cx="12620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80000"/>
              <a:buFont typeface="Wingdings" charset="2"/>
              <a:buChar char="n"/>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ClrTx/>
              <a:buSzTx/>
              <a:buFontTx/>
              <a:buNone/>
            </a:pPr>
            <a:r>
              <a:rPr lang="fr-FR" altLang="fr-FR" sz="2400">
                <a:solidFill>
                  <a:schemeClr val="hlink"/>
                </a:solidFill>
              </a:rPr>
              <a:t>français</a:t>
            </a:r>
            <a:endParaRPr lang="fr-FR" altLang="fr-FR" sz="2400"/>
          </a:p>
        </p:txBody>
      </p:sp>
      <p:sp>
        <p:nvSpPr>
          <p:cNvPr id="57354" name="Rectangle 15"/>
          <p:cNvSpPr>
            <a:spLocks noChangeArrowheads="1"/>
          </p:cNvSpPr>
          <p:nvPr/>
        </p:nvSpPr>
        <p:spPr bwMode="auto">
          <a:xfrm>
            <a:off x="9067800" y="2214112"/>
            <a:ext cx="11763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80000"/>
              <a:buFont typeface="Wingdings" charset="2"/>
              <a:buChar char="n"/>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ClrTx/>
              <a:buSzTx/>
              <a:buFontTx/>
              <a:buNone/>
            </a:pPr>
            <a:r>
              <a:rPr lang="fr-FR" altLang="fr-FR" sz="2400" dirty="0">
                <a:solidFill>
                  <a:schemeClr val="accent2"/>
                </a:solidFill>
              </a:rPr>
              <a:t>tahitien</a:t>
            </a:r>
          </a:p>
        </p:txBody>
      </p:sp>
      <p:sp>
        <p:nvSpPr>
          <p:cNvPr id="57355" name="Rectangle 16"/>
          <p:cNvSpPr>
            <a:spLocks noChangeArrowheads="1"/>
          </p:cNvSpPr>
          <p:nvPr/>
        </p:nvSpPr>
        <p:spPr bwMode="auto">
          <a:xfrm>
            <a:off x="9067801" y="2595112"/>
            <a:ext cx="12620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80000"/>
              <a:buFont typeface="Wingdings" charset="2"/>
              <a:buChar char="n"/>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ClrTx/>
              <a:buSzTx/>
              <a:buFontTx/>
              <a:buNone/>
            </a:pPr>
            <a:r>
              <a:rPr lang="fr-FR" altLang="fr-FR" sz="2400">
                <a:solidFill>
                  <a:schemeClr val="hlink"/>
                </a:solidFill>
              </a:rPr>
              <a:t>français</a:t>
            </a:r>
            <a:endParaRPr lang="fr-FR" altLang="fr-FR" sz="2400"/>
          </a:p>
        </p:txBody>
      </p:sp>
      <p:sp>
        <p:nvSpPr>
          <p:cNvPr id="113684" name="Line 20"/>
          <p:cNvSpPr>
            <a:spLocks noChangeShapeType="1"/>
          </p:cNvSpPr>
          <p:nvPr/>
        </p:nvSpPr>
        <p:spPr bwMode="auto">
          <a:xfrm>
            <a:off x="7010400" y="4576311"/>
            <a:ext cx="1295400" cy="76200"/>
          </a:xfrm>
          <a:prstGeom prst="line">
            <a:avLst/>
          </a:prstGeom>
          <a:noFill/>
          <a:ln w="38100">
            <a:solidFill>
              <a:schemeClr val="hlink"/>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fr-FR"/>
          </a:p>
        </p:txBody>
      </p:sp>
      <p:sp>
        <p:nvSpPr>
          <p:cNvPr id="113685" name="Line 21"/>
          <p:cNvSpPr>
            <a:spLocks noChangeShapeType="1"/>
          </p:cNvSpPr>
          <p:nvPr/>
        </p:nvSpPr>
        <p:spPr bwMode="auto">
          <a:xfrm flipH="1">
            <a:off x="6248400" y="2518911"/>
            <a:ext cx="2590800" cy="152400"/>
          </a:xfrm>
          <a:prstGeom prst="line">
            <a:avLst/>
          </a:prstGeom>
          <a:noFill/>
          <a:ln w="38100">
            <a:solidFill>
              <a:schemeClr val="bg2"/>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fr-FR"/>
          </a:p>
        </p:txBody>
      </p:sp>
      <p:sp>
        <p:nvSpPr>
          <p:cNvPr id="113686" name="Line 22"/>
          <p:cNvSpPr>
            <a:spLocks noChangeShapeType="1"/>
          </p:cNvSpPr>
          <p:nvPr/>
        </p:nvSpPr>
        <p:spPr bwMode="auto">
          <a:xfrm flipH="1">
            <a:off x="6248400" y="2823711"/>
            <a:ext cx="2590800" cy="76200"/>
          </a:xfrm>
          <a:prstGeom prst="line">
            <a:avLst/>
          </a:prstGeom>
          <a:noFill/>
          <a:ln w="38100">
            <a:solidFill>
              <a:schemeClr val="hlink"/>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fr-FR"/>
          </a:p>
        </p:txBody>
      </p:sp>
      <p:sp>
        <p:nvSpPr>
          <p:cNvPr id="57359" name="Rectangle 23"/>
          <p:cNvSpPr>
            <a:spLocks noChangeArrowheads="1"/>
          </p:cNvSpPr>
          <p:nvPr/>
        </p:nvSpPr>
        <p:spPr bwMode="auto">
          <a:xfrm>
            <a:off x="5029201" y="2595112"/>
            <a:ext cx="1262063" cy="4667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lr>
                <a:schemeClr val="accent1"/>
              </a:buClr>
              <a:buSzPct val="80000"/>
              <a:buFont typeface="Wingdings" charset="2"/>
              <a:buChar char="n"/>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ClrTx/>
              <a:buSzTx/>
              <a:buFontTx/>
              <a:buNone/>
            </a:pPr>
            <a:r>
              <a:rPr lang="fr-FR" altLang="fr-FR" sz="2400"/>
              <a:t>audition</a:t>
            </a:r>
          </a:p>
        </p:txBody>
      </p:sp>
      <p:sp>
        <p:nvSpPr>
          <p:cNvPr id="57360" name="Rectangle 24"/>
          <p:cNvSpPr>
            <a:spLocks noChangeArrowheads="1"/>
          </p:cNvSpPr>
          <p:nvPr/>
        </p:nvSpPr>
        <p:spPr bwMode="auto">
          <a:xfrm rot="-5400000">
            <a:off x="5938838" y="3966712"/>
            <a:ext cx="1676400" cy="4667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lvl1pPr>
              <a:spcBef>
                <a:spcPct val="20000"/>
              </a:spcBef>
              <a:buClr>
                <a:schemeClr val="accent1"/>
              </a:buClr>
              <a:buSzPct val="80000"/>
              <a:buFont typeface="Wingdings" charset="2"/>
              <a:buChar char="n"/>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lgn="ctr">
              <a:spcBef>
                <a:spcPct val="0"/>
              </a:spcBef>
              <a:buClrTx/>
              <a:buSzTx/>
              <a:buFontTx/>
              <a:buNone/>
            </a:pPr>
            <a:r>
              <a:rPr lang="fr-FR" altLang="fr-FR" sz="2400"/>
              <a:t>phonation</a:t>
            </a:r>
          </a:p>
        </p:txBody>
      </p:sp>
      <p:sp>
        <p:nvSpPr>
          <p:cNvPr id="113689" name="Line 25"/>
          <p:cNvSpPr>
            <a:spLocks noChangeShapeType="1"/>
          </p:cNvSpPr>
          <p:nvPr/>
        </p:nvSpPr>
        <p:spPr bwMode="auto">
          <a:xfrm>
            <a:off x="5791200" y="3052311"/>
            <a:ext cx="152400" cy="5334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fr-FR"/>
          </a:p>
        </p:txBody>
      </p:sp>
      <p:sp>
        <p:nvSpPr>
          <p:cNvPr id="72723" name="Rectangle 27"/>
          <p:cNvSpPr>
            <a:spLocks noChangeArrowheads="1"/>
          </p:cNvSpPr>
          <p:nvPr/>
        </p:nvSpPr>
        <p:spPr bwMode="auto">
          <a:xfrm rot="10800000">
            <a:off x="5641201" y="3551169"/>
            <a:ext cx="553998" cy="162801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vert="eaVert" wrap="none">
            <a:spAutoFit/>
          </a:bodyPr>
          <a:lstStyle>
            <a:lvl1pPr>
              <a:spcBef>
                <a:spcPct val="20000"/>
              </a:spcBef>
              <a:buClr>
                <a:schemeClr val="accent1"/>
              </a:buClr>
              <a:buSzPct val="80000"/>
              <a:buFont typeface="Wingdings" charset="2"/>
              <a:buChar char="n"/>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ClrTx/>
              <a:buSzTx/>
              <a:buFontTx/>
              <a:buNone/>
            </a:pPr>
            <a:r>
              <a:rPr lang="fr-FR" altLang="fr-FR" sz="2400" b="1">
                <a:solidFill>
                  <a:srgbClr val="FF0000"/>
                </a:solidFill>
              </a:rPr>
              <a:t>régulation</a:t>
            </a:r>
            <a:r>
              <a:rPr lang="fr-FR" altLang="fr-FR" sz="1400" b="1">
                <a:solidFill>
                  <a:srgbClr val="FF0000"/>
                </a:solidFill>
              </a:rPr>
              <a:t> </a:t>
            </a:r>
          </a:p>
        </p:txBody>
      </p:sp>
      <p:sp>
        <p:nvSpPr>
          <p:cNvPr id="113693" name="Line 29"/>
          <p:cNvSpPr>
            <a:spLocks noChangeShapeType="1"/>
          </p:cNvSpPr>
          <p:nvPr/>
        </p:nvSpPr>
        <p:spPr bwMode="auto">
          <a:xfrm>
            <a:off x="6172200" y="4347711"/>
            <a:ext cx="3810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fr-FR"/>
          </a:p>
        </p:txBody>
      </p:sp>
    </p:spTree>
    <p:extLst>
      <p:ext uri="{BB962C8B-B14F-4D97-AF65-F5344CB8AC3E}">
        <p14:creationId xmlns:p14="http://schemas.microsoft.com/office/powerpoint/2010/main" val="201075996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2" nodeType="clickEffect">
                                  <p:stCondLst>
                                    <p:cond delay="0"/>
                                  </p:stCondLst>
                                  <p:childTnLst>
                                    <p:set>
                                      <p:cBhvr>
                                        <p:cTn id="6" dur="1" fill="hold">
                                          <p:stCondLst>
                                            <p:cond delay="0"/>
                                          </p:stCondLst>
                                        </p:cTn>
                                        <p:tgtEl>
                                          <p:spTgt spid="72723"/>
                                        </p:tgtEl>
                                        <p:attrNameLst>
                                          <p:attrName>style.visibility</p:attrName>
                                        </p:attrNameLst>
                                      </p:cBhvr>
                                      <p:to>
                                        <p:strVal val="visible"/>
                                      </p:to>
                                    </p:set>
                                  </p:childTnLst>
                                </p:cTn>
                              </p:par>
                              <p:par>
                                <p:cTn id="7" presetID="35" presetClass="emph" presetSubtype="0" repeatCount="3000" fill="hold" grpId="1" nodeType="withEffect">
                                  <p:stCondLst>
                                    <p:cond delay="0"/>
                                  </p:stCondLst>
                                  <p:childTnLst>
                                    <p:anim calcmode="discrete" valueType="str">
                                      <p:cBhvr>
                                        <p:cTn id="8" dur="1000" fill="hold"/>
                                        <p:tgtEl>
                                          <p:spTgt spid="72723"/>
                                        </p:tgtEl>
                                        <p:attrNameLst>
                                          <p:attrName>style.visibility</p:attrName>
                                        </p:attrNameLst>
                                      </p:cBhvr>
                                      <p:tavLst>
                                        <p:tav tm="0">
                                          <p:val>
                                            <p:strVal val="hidden"/>
                                          </p:val>
                                        </p:tav>
                                        <p:tav tm="50000">
                                          <p:val>
                                            <p:strVal val="visible"/>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2" presetClass="entr" presetSubtype="8" repeatCount="4000" fill="hold" grpId="0" nodeType="clickEffect">
                                  <p:stCondLst>
                                    <p:cond delay="0"/>
                                  </p:stCondLst>
                                  <p:childTnLst>
                                    <p:set>
                                      <p:cBhvr>
                                        <p:cTn id="12" dur="1" fill="hold">
                                          <p:stCondLst>
                                            <p:cond delay="0"/>
                                          </p:stCondLst>
                                        </p:cTn>
                                        <p:tgtEl>
                                          <p:spTgt spid="113671"/>
                                        </p:tgtEl>
                                        <p:attrNameLst>
                                          <p:attrName>style.visibility</p:attrName>
                                        </p:attrNameLst>
                                      </p:cBhvr>
                                      <p:to>
                                        <p:strVal val="visible"/>
                                      </p:to>
                                    </p:set>
                                    <p:animEffect transition="in" filter="wipe(left)">
                                      <p:cBhvr>
                                        <p:cTn id="13" dur="500"/>
                                        <p:tgtEl>
                                          <p:spTgt spid="113671"/>
                                        </p:tgtEl>
                                      </p:cBhvr>
                                    </p:animEffect>
                                  </p:childTnLst>
                                </p:cTn>
                              </p:par>
                              <p:par>
                                <p:cTn id="14" presetID="22" presetClass="entr" presetSubtype="8" repeatCount="4000" fill="hold" grpId="0" nodeType="withEffect">
                                  <p:stCondLst>
                                    <p:cond delay="0"/>
                                  </p:stCondLst>
                                  <p:childTnLst>
                                    <p:set>
                                      <p:cBhvr>
                                        <p:cTn id="15" dur="1" fill="hold">
                                          <p:stCondLst>
                                            <p:cond delay="0"/>
                                          </p:stCondLst>
                                        </p:cTn>
                                        <p:tgtEl>
                                          <p:spTgt spid="113672"/>
                                        </p:tgtEl>
                                        <p:attrNameLst>
                                          <p:attrName>style.visibility</p:attrName>
                                        </p:attrNameLst>
                                      </p:cBhvr>
                                      <p:to>
                                        <p:strVal val="visible"/>
                                      </p:to>
                                    </p:set>
                                    <p:animEffect transition="in" filter="wipe(left)">
                                      <p:cBhvr>
                                        <p:cTn id="16" dur="500"/>
                                        <p:tgtEl>
                                          <p:spTgt spid="113672"/>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2" repeatCount="4000" fill="remove" grpId="0" nodeType="clickEffect">
                                  <p:stCondLst>
                                    <p:cond delay="0"/>
                                  </p:stCondLst>
                                  <p:childTnLst>
                                    <p:set>
                                      <p:cBhvr>
                                        <p:cTn id="20" dur="1" fill="hold">
                                          <p:stCondLst>
                                            <p:cond delay="0"/>
                                          </p:stCondLst>
                                        </p:cTn>
                                        <p:tgtEl>
                                          <p:spTgt spid="113685"/>
                                        </p:tgtEl>
                                        <p:attrNameLst>
                                          <p:attrName>style.visibility</p:attrName>
                                        </p:attrNameLst>
                                      </p:cBhvr>
                                      <p:to>
                                        <p:strVal val="visible"/>
                                      </p:to>
                                    </p:set>
                                    <p:animEffect transition="in" filter="wipe(right)">
                                      <p:cBhvr>
                                        <p:cTn id="21" dur="500"/>
                                        <p:tgtEl>
                                          <p:spTgt spid="113685"/>
                                        </p:tgtEl>
                                      </p:cBhvr>
                                    </p:animEffect>
                                  </p:childTnLst>
                                  <p:subTnLst>
                                    <p:set>
                                      <p:cBhvr override="childStyle">
                                        <p:cTn dur="1" fill="hold" display="0" masterRel="nextClick" afterEffect="1"/>
                                        <p:tgtEl>
                                          <p:spTgt spid="113685"/>
                                        </p:tgtEl>
                                        <p:attrNameLst>
                                          <p:attrName>style.visibility</p:attrName>
                                        </p:attrNameLst>
                                      </p:cBhvr>
                                      <p:to>
                                        <p:strVal val="hidden"/>
                                      </p:to>
                                    </p:set>
                                  </p:subTnLst>
                                </p:cTn>
                              </p:par>
                            </p:childTnLst>
                          </p:cTn>
                        </p:par>
                        <p:par>
                          <p:cTn id="22" fill="hold" nodeType="afterGroup">
                            <p:stCondLst>
                              <p:cond delay="2000"/>
                            </p:stCondLst>
                            <p:childTnLst>
                              <p:par>
                                <p:cTn id="23" presetID="22" presetClass="entr" presetSubtype="1" fill="remove" grpId="0" nodeType="afterEffect">
                                  <p:stCondLst>
                                    <p:cond delay="0"/>
                                  </p:stCondLst>
                                  <p:childTnLst>
                                    <p:set>
                                      <p:cBhvr>
                                        <p:cTn id="24" dur="1" fill="hold">
                                          <p:stCondLst>
                                            <p:cond delay="0"/>
                                          </p:stCondLst>
                                        </p:cTn>
                                        <p:tgtEl>
                                          <p:spTgt spid="113689"/>
                                        </p:tgtEl>
                                        <p:attrNameLst>
                                          <p:attrName>style.visibility</p:attrName>
                                        </p:attrNameLst>
                                      </p:cBhvr>
                                      <p:to>
                                        <p:strVal val="visible"/>
                                      </p:to>
                                    </p:set>
                                    <p:animEffect transition="in" filter="wipe(up)">
                                      <p:cBhvr>
                                        <p:cTn id="25" dur="500"/>
                                        <p:tgtEl>
                                          <p:spTgt spid="113689"/>
                                        </p:tgtEl>
                                      </p:cBhvr>
                                    </p:animEffect>
                                  </p:childTnLst>
                                  <p:subTnLst>
                                    <p:set>
                                      <p:cBhvr override="childStyle">
                                        <p:cTn dur="1" fill="hold" display="0" masterRel="nextClick" afterEffect="1"/>
                                        <p:tgtEl>
                                          <p:spTgt spid="113689"/>
                                        </p:tgtEl>
                                        <p:attrNameLst>
                                          <p:attrName>style.visibility</p:attrName>
                                        </p:attrNameLst>
                                      </p:cBhvr>
                                      <p:to>
                                        <p:strVal val="hidden"/>
                                      </p:to>
                                    </p:set>
                                  </p:subTnLst>
                                </p:cTn>
                              </p:par>
                            </p:childTnLst>
                          </p:cTn>
                        </p:par>
                        <p:par>
                          <p:cTn id="26" fill="hold" nodeType="afterGroup">
                            <p:stCondLst>
                              <p:cond delay="2500"/>
                            </p:stCondLst>
                            <p:childTnLst>
                              <p:par>
                                <p:cTn id="27" presetID="22" presetClass="entr" presetSubtype="8" fill="remove" grpId="0" nodeType="afterEffect">
                                  <p:stCondLst>
                                    <p:cond delay="0"/>
                                  </p:stCondLst>
                                  <p:childTnLst>
                                    <p:set>
                                      <p:cBhvr>
                                        <p:cTn id="28" dur="1" fill="hold">
                                          <p:stCondLst>
                                            <p:cond delay="0"/>
                                          </p:stCondLst>
                                        </p:cTn>
                                        <p:tgtEl>
                                          <p:spTgt spid="113693"/>
                                        </p:tgtEl>
                                        <p:attrNameLst>
                                          <p:attrName>style.visibility</p:attrName>
                                        </p:attrNameLst>
                                      </p:cBhvr>
                                      <p:to>
                                        <p:strVal val="visible"/>
                                      </p:to>
                                    </p:set>
                                    <p:animEffect transition="in" filter="wipe(left)">
                                      <p:cBhvr>
                                        <p:cTn id="29" dur="500"/>
                                        <p:tgtEl>
                                          <p:spTgt spid="113693"/>
                                        </p:tgtEl>
                                      </p:cBhvr>
                                    </p:animEffect>
                                  </p:childTnLst>
                                  <p:subTnLst>
                                    <p:set>
                                      <p:cBhvr override="childStyle">
                                        <p:cTn dur="1" fill="hold" display="0" masterRel="nextClick" afterEffect="1"/>
                                        <p:tgtEl>
                                          <p:spTgt spid="113693"/>
                                        </p:tgtEl>
                                        <p:attrNameLst>
                                          <p:attrName>style.visibility</p:attrName>
                                        </p:attrNameLst>
                                      </p:cBhvr>
                                      <p:to>
                                        <p:strVal val="hidden"/>
                                      </p:to>
                                    </p:set>
                                  </p:subTnLst>
                                </p:cTn>
                              </p:par>
                            </p:childTnLst>
                          </p:cTn>
                        </p:par>
                        <p:par>
                          <p:cTn id="30" fill="hold" nodeType="afterGroup">
                            <p:stCondLst>
                              <p:cond delay="3000"/>
                            </p:stCondLst>
                            <p:childTnLst>
                              <p:par>
                                <p:cTn id="31" presetID="22" presetClass="entr" presetSubtype="8" fill="hold" grpId="0" nodeType="afterEffect">
                                  <p:stCondLst>
                                    <p:cond delay="0"/>
                                  </p:stCondLst>
                                  <p:childTnLst>
                                    <p:set>
                                      <p:cBhvr>
                                        <p:cTn id="32" dur="1" fill="hold">
                                          <p:stCondLst>
                                            <p:cond delay="0"/>
                                          </p:stCondLst>
                                        </p:cTn>
                                        <p:tgtEl>
                                          <p:spTgt spid="113675"/>
                                        </p:tgtEl>
                                        <p:attrNameLst>
                                          <p:attrName>style.visibility</p:attrName>
                                        </p:attrNameLst>
                                      </p:cBhvr>
                                      <p:to>
                                        <p:strVal val="visible"/>
                                      </p:to>
                                    </p:set>
                                    <p:animEffect transition="in" filter="wipe(left)">
                                      <p:cBhvr>
                                        <p:cTn id="33" dur="500"/>
                                        <p:tgtEl>
                                          <p:spTgt spid="113675"/>
                                        </p:tgtEl>
                                      </p:cBhvr>
                                    </p:animEffect>
                                  </p:childTnLst>
                                  <p:subTnLst>
                                    <p:set>
                                      <p:cBhvr override="childStyle">
                                        <p:cTn dur="1" fill="hold" display="0" masterRel="nextClick" afterEffect="1"/>
                                        <p:tgtEl>
                                          <p:spTgt spid="113675"/>
                                        </p:tgtEl>
                                        <p:attrNameLst>
                                          <p:attrName>style.visibility</p:attrName>
                                        </p:attrNameLst>
                                      </p:cBhvr>
                                      <p:to>
                                        <p:strVal val="hidden"/>
                                      </p:to>
                                    </p:set>
                                  </p:subTnLst>
                                </p:cTn>
                              </p:par>
                            </p:childTnLst>
                          </p:cTn>
                        </p:par>
                      </p:childTnLst>
                    </p:cTn>
                  </p:par>
                  <p:par>
                    <p:cTn id="34" fill="hold" nodeType="clickPar">
                      <p:stCondLst>
                        <p:cond delay="indefinite"/>
                      </p:stCondLst>
                      <p:childTnLst>
                        <p:par>
                          <p:cTn id="35" fill="hold" nodeType="withGroup">
                            <p:stCondLst>
                              <p:cond delay="0"/>
                            </p:stCondLst>
                            <p:childTnLst>
                              <p:par>
                                <p:cTn id="36" presetID="22" presetClass="entr" presetSubtype="2" repeatCount="4000" fill="remove" grpId="0" nodeType="clickEffect">
                                  <p:stCondLst>
                                    <p:cond delay="0"/>
                                  </p:stCondLst>
                                  <p:childTnLst>
                                    <p:set>
                                      <p:cBhvr>
                                        <p:cTn id="37" dur="1" fill="hold">
                                          <p:stCondLst>
                                            <p:cond delay="0"/>
                                          </p:stCondLst>
                                        </p:cTn>
                                        <p:tgtEl>
                                          <p:spTgt spid="113686"/>
                                        </p:tgtEl>
                                        <p:attrNameLst>
                                          <p:attrName>style.visibility</p:attrName>
                                        </p:attrNameLst>
                                      </p:cBhvr>
                                      <p:to>
                                        <p:strVal val="visible"/>
                                      </p:to>
                                    </p:set>
                                    <p:animEffect transition="in" filter="wipe(right)">
                                      <p:cBhvr>
                                        <p:cTn id="38" dur="500"/>
                                        <p:tgtEl>
                                          <p:spTgt spid="113686"/>
                                        </p:tgtEl>
                                      </p:cBhvr>
                                    </p:animEffect>
                                  </p:childTnLst>
                                  <p:subTnLst>
                                    <p:set>
                                      <p:cBhvr override="childStyle">
                                        <p:cTn dur="1" fill="hold" display="0" masterRel="nextClick" afterEffect="1"/>
                                        <p:tgtEl>
                                          <p:spTgt spid="113686"/>
                                        </p:tgtEl>
                                        <p:attrNameLst>
                                          <p:attrName>style.visibility</p:attrName>
                                        </p:attrNameLst>
                                      </p:cBhvr>
                                      <p:to>
                                        <p:strVal val="hidden"/>
                                      </p:to>
                                    </p:set>
                                  </p:subTnLst>
                                </p:cTn>
                              </p:par>
                            </p:childTnLst>
                          </p:cTn>
                        </p:par>
                        <p:par>
                          <p:cTn id="39" fill="hold" nodeType="afterGroup">
                            <p:stCondLst>
                              <p:cond delay="2000"/>
                            </p:stCondLst>
                            <p:childTnLst>
                              <p:par>
                                <p:cTn id="40" presetID="22" presetClass="entr" presetSubtype="1" fill="remove" grpId="1" nodeType="afterEffect">
                                  <p:stCondLst>
                                    <p:cond delay="0"/>
                                  </p:stCondLst>
                                  <p:childTnLst>
                                    <p:set>
                                      <p:cBhvr>
                                        <p:cTn id="41" dur="1" fill="hold">
                                          <p:stCondLst>
                                            <p:cond delay="0"/>
                                          </p:stCondLst>
                                        </p:cTn>
                                        <p:tgtEl>
                                          <p:spTgt spid="113689"/>
                                        </p:tgtEl>
                                        <p:attrNameLst>
                                          <p:attrName>style.visibility</p:attrName>
                                        </p:attrNameLst>
                                      </p:cBhvr>
                                      <p:to>
                                        <p:strVal val="visible"/>
                                      </p:to>
                                    </p:set>
                                    <p:animEffect transition="in" filter="wipe(up)">
                                      <p:cBhvr>
                                        <p:cTn id="42" dur="500"/>
                                        <p:tgtEl>
                                          <p:spTgt spid="113689"/>
                                        </p:tgtEl>
                                      </p:cBhvr>
                                    </p:animEffect>
                                  </p:childTnLst>
                                  <p:subTnLst>
                                    <p:set>
                                      <p:cBhvr override="childStyle">
                                        <p:cTn dur="1" fill="hold" display="0" masterRel="nextClick" afterEffect="1"/>
                                        <p:tgtEl>
                                          <p:spTgt spid="113689"/>
                                        </p:tgtEl>
                                        <p:attrNameLst>
                                          <p:attrName>style.visibility</p:attrName>
                                        </p:attrNameLst>
                                      </p:cBhvr>
                                      <p:to>
                                        <p:strVal val="hidden"/>
                                      </p:to>
                                    </p:set>
                                  </p:subTnLst>
                                </p:cTn>
                              </p:par>
                            </p:childTnLst>
                          </p:cTn>
                        </p:par>
                        <p:par>
                          <p:cTn id="43" fill="hold" nodeType="afterGroup">
                            <p:stCondLst>
                              <p:cond delay="2500"/>
                            </p:stCondLst>
                            <p:childTnLst>
                              <p:par>
                                <p:cTn id="44" presetID="22" presetClass="entr" presetSubtype="8" fill="remove" grpId="1" nodeType="afterEffect">
                                  <p:stCondLst>
                                    <p:cond delay="0"/>
                                  </p:stCondLst>
                                  <p:childTnLst>
                                    <p:set>
                                      <p:cBhvr>
                                        <p:cTn id="45" dur="1" fill="hold">
                                          <p:stCondLst>
                                            <p:cond delay="0"/>
                                          </p:stCondLst>
                                        </p:cTn>
                                        <p:tgtEl>
                                          <p:spTgt spid="113693"/>
                                        </p:tgtEl>
                                        <p:attrNameLst>
                                          <p:attrName>style.visibility</p:attrName>
                                        </p:attrNameLst>
                                      </p:cBhvr>
                                      <p:to>
                                        <p:strVal val="visible"/>
                                      </p:to>
                                    </p:set>
                                    <p:animEffect transition="in" filter="wipe(left)">
                                      <p:cBhvr>
                                        <p:cTn id="46" dur="500"/>
                                        <p:tgtEl>
                                          <p:spTgt spid="113693"/>
                                        </p:tgtEl>
                                      </p:cBhvr>
                                    </p:animEffect>
                                  </p:childTnLst>
                                  <p:subTnLst>
                                    <p:set>
                                      <p:cBhvr override="childStyle">
                                        <p:cTn dur="1" fill="hold" display="0" masterRel="nextClick" afterEffect="1"/>
                                        <p:tgtEl>
                                          <p:spTgt spid="113693"/>
                                        </p:tgtEl>
                                        <p:attrNameLst>
                                          <p:attrName>style.visibility</p:attrName>
                                        </p:attrNameLst>
                                      </p:cBhvr>
                                      <p:to>
                                        <p:strVal val="hidden"/>
                                      </p:to>
                                    </p:set>
                                  </p:subTnLst>
                                </p:cTn>
                              </p:par>
                            </p:childTnLst>
                          </p:cTn>
                        </p:par>
                        <p:par>
                          <p:cTn id="47" fill="hold" nodeType="afterGroup">
                            <p:stCondLst>
                              <p:cond delay="3000"/>
                            </p:stCondLst>
                            <p:childTnLst>
                              <p:par>
                                <p:cTn id="48" presetID="22" presetClass="entr" presetSubtype="8" fill="hold" grpId="0" nodeType="afterEffect">
                                  <p:stCondLst>
                                    <p:cond delay="0"/>
                                  </p:stCondLst>
                                  <p:childTnLst>
                                    <p:set>
                                      <p:cBhvr>
                                        <p:cTn id="49" dur="1" fill="hold">
                                          <p:stCondLst>
                                            <p:cond delay="0"/>
                                          </p:stCondLst>
                                        </p:cTn>
                                        <p:tgtEl>
                                          <p:spTgt spid="113684"/>
                                        </p:tgtEl>
                                        <p:attrNameLst>
                                          <p:attrName>style.visibility</p:attrName>
                                        </p:attrNameLst>
                                      </p:cBhvr>
                                      <p:to>
                                        <p:strVal val="visible"/>
                                      </p:to>
                                    </p:set>
                                    <p:animEffect transition="in" filter="wipe(left)">
                                      <p:cBhvr>
                                        <p:cTn id="50" dur="500"/>
                                        <p:tgtEl>
                                          <p:spTgt spid="113684"/>
                                        </p:tgtEl>
                                      </p:cBhvr>
                                    </p:animEffect>
                                  </p:childTnLst>
                                  <p:subTnLst>
                                    <p:set>
                                      <p:cBhvr override="childStyle">
                                        <p:cTn dur="1" fill="hold" display="0" masterRel="nextClick" afterEffect="1"/>
                                        <p:tgtEl>
                                          <p:spTgt spid="113684"/>
                                        </p:tgtEl>
                                        <p:attrNameLst>
                                          <p:attrName>style.visibility</p:attrName>
                                        </p:attrNameLst>
                                      </p:cBhvr>
                                      <p:to>
                                        <p:strVal val="hidden"/>
                                      </p:to>
                                    </p:set>
                                  </p:subTnLst>
                                </p:cTn>
                              </p:par>
                            </p:childTnLst>
                          </p:cTn>
                        </p:par>
                      </p:childTnLst>
                    </p:cTn>
                  </p:par>
                  <p:par>
                    <p:cTn id="51" fill="hold" nodeType="clickPar">
                      <p:stCondLst>
                        <p:cond delay="indefinite"/>
                      </p:stCondLst>
                      <p:childTnLst>
                        <p:par>
                          <p:cTn id="52" fill="hold" nodeType="withGroup">
                            <p:stCondLst>
                              <p:cond delay="0"/>
                            </p:stCondLst>
                            <p:childTnLst>
                              <p:par>
                                <p:cTn id="53" presetID="3" presetClass="emph" presetSubtype="2" fill="hold" grpId="0" nodeType="clickEffect">
                                  <p:stCondLst>
                                    <p:cond delay="0"/>
                                  </p:stCondLst>
                                  <p:childTnLst>
                                    <p:animClr clrSpc="rgb" dir="cw">
                                      <p:cBhvr override="childStyle">
                                        <p:cTn id="54" dur="2000" fill="hold"/>
                                        <p:tgtEl>
                                          <p:spTgt spid="72723"/>
                                        </p:tgtEl>
                                        <p:attrNameLst>
                                          <p:attrName>style.color</p:attrName>
                                        </p:attrNameLst>
                                      </p:cBhvr>
                                      <p:to>
                                        <a:srgbClr val="C9C5CC"/>
                                      </p:to>
                                    </p:animClr>
                                  </p:childTnLst>
                                </p:cTn>
                              </p:par>
                            </p:childTnLst>
                          </p:cTn>
                        </p:par>
                        <p:par>
                          <p:cTn id="55" fill="hold" nodeType="afterGroup">
                            <p:stCondLst>
                              <p:cond delay="2000"/>
                            </p:stCondLst>
                            <p:childTnLst>
                              <p:par>
                                <p:cTn id="56" presetID="22" presetClass="entr" presetSubtype="8" repeatCount="indefinite" fill="hold" grpId="1" nodeType="afterEffect">
                                  <p:stCondLst>
                                    <p:cond delay="0"/>
                                  </p:stCondLst>
                                  <p:childTnLst>
                                    <p:set>
                                      <p:cBhvr>
                                        <p:cTn id="57" dur="1" fill="hold">
                                          <p:stCondLst>
                                            <p:cond delay="0"/>
                                          </p:stCondLst>
                                        </p:cTn>
                                        <p:tgtEl>
                                          <p:spTgt spid="113675"/>
                                        </p:tgtEl>
                                        <p:attrNameLst>
                                          <p:attrName>style.visibility</p:attrName>
                                        </p:attrNameLst>
                                      </p:cBhvr>
                                      <p:to>
                                        <p:strVal val="visible"/>
                                      </p:to>
                                    </p:set>
                                    <p:animEffect transition="in" filter="wipe(left)">
                                      <p:cBhvr>
                                        <p:cTn id="58" dur="1000"/>
                                        <p:tgtEl>
                                          <p:spTgt spid="113675"/>
                                        </p:tgtEl>
                                      </p:cBhvr>
                                    </p:animEffect>
                                  </p:childTnLst>
                                </p:cTn>
                              </p:par>
                            </p:childTnLst>
                          </p:cTn>
                        </p:par>
                        <p:par>
                          <p:cTn id="59" fill="hold" nodeType="afterGroup">
                            <p:stCondLst>
                              <p:cond delay="3000"/>
                            </p:stCondLst>
                            <p:childTnLst>
                              <p:par>
                                <p:cTn id="60" presetID="22" presetClass="entr" presetSubtype="8" repeatCount="indefinite" fill="hold" grpId="1" nodeType="afterEffect">
                                  <p:stCondLst>
                                    <p:cond delay="0"/>
                                  </p:stCondLst>
                                  <p:childTnLst>
                                    <p:set>
                                      <p:cBhvr>
                                        <p:cTn id="61" dur="1" fill="hold">
                                          <p:stCondLst>
                                            <p:cond delay="0"/>
                                          </p:stCondLst>
                                        </p:cTn>
                                        <p:tgtEl>
                                          <p:spTgt spid="113684"/>
                                        </p:tgtEl>
                                        <p:attrNameLst>
                                          <p:attrName>style.visibility</p:attrName>
                                        </p:attrNameLst>
                                      </p:cBhvr>
                                      <p:to>
                                        <p:strVal val="visible"/>
                                      </p:to>
                                    </p:set>
                                    <p:animEffect transition="in" filter="wipe(left)">
                                      <p:cBhvr>
                                        <p:cTn id="62" dur="500"/>
                                        <p:tgtEl>
                                          <p:spTgt spid="1136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671" grpId="0" animBg="1"/>
      <p:bldP spid="113672" grpId="0" animBg="1"/>
      <p:bldP spid="113675" grpId="0" animBg="1"/>
      <p:bldP spid="113675" grpId="1" animBg="1"/>
      <p:bldP spid="113684" grpId="0" animBg="1"/>
      <p:bldP spid="113684" grpId="1" animBg="1"/>
      <p:bldP spid="113685" grpId="0" animBg="1"/>
      <p:bldP spid="113686" grpId="0" animBg="1"/>
      <p:bldP spid="113689" grpId="0" animBg="1"/>
      <p:bldP spid="113689" grpId="1" animBg="1"/>
      <p:bldP spid="72723" grpId="0" animBg="1"/>
      <p:bldP spid="72723" grpId="1" animBg="1"/>
      <p:bldP spid="72723" grpId="2" animBg="1"/>
      <p:bldP spid="113693" grpId="0" animBg="1"/>
      <p:bldP spid="113693" grpId="1"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Quelques suggestions pour conclure</a:t>
            </a:r>
          </a:p>
        </p:txBody>
      </p:sp>
      <p:sp>
        <p:nvSpPr>
          <p:cNvPr id="3" name="Espace réservé du contenu 2"/>
          <p:cNvSpPr>
            <a:spLocks noGrp="1"/>
          </p:cNvSpPr>
          <p:nvPr>
            <p:ph idx="1"/>
          </p:nvPr>
        </p:nvSpPr>
        <p:spPr>
          <a:xfrm>
            <a:off x="1097280" y="1845733"/>
            <a:ext cx="10058400" cy="4647141"/>
          </a:xfrm>
        </p:spPr>
        <p:txBody>
          <a:bodyPr>
            <a:normAutofit fontScale="77500" lnSpcReduction="20000"/>
          </a:bodyPr>
          <a:lstStyle/>
          <a:p>
            <a:pPr>
              <a:lnSpc>
                <a:spcPct val="120000"/>
              </a:lnSpc>
              <a:buFont typeface="Courier New" charset="0"/>
              <a:buChar char="o"/>
            </a:pPr>
            <a:r>
              <a:rPr lang="fr-FR" sz="3200" dirty="0"/>
              <a:t> Valorisez la </a:t>
            </a:r>
            <a:r>
              <a:rPr lang="fr-FR" sz="3200" b="1" dirty="0"/>
              <a:t>diversité linguistique </a:t>
            </a:r>
            <a:r>
              <a:rPr lang="fr-FR" sz="3200" dirty="0"/>
              <a:t>et le plurilinguisme</a:t>
            </a:r>
          </a:p>
          <a:p>
            <a:pPr>
              <a:lnSpc>
                <a:spcPct val="120000"/>
              </a:lnSpc>
              <a:buFont typeface="Courier New" charset="0"/>
              <a:buChar char="o"/>
            </a:pPr>
            <a:r>
              <a:rPr lang="fr-FR" sz="3200" dirty="0"/>
              <a:t> Portez une attention particulière à la </a:t>
            </a:r>
            <a:r>
              <a:rPr lang="fr-FR" sz="3200" b="1" dirty="0"/>
              <a:t>qualité de l’expression orale</a:t>
            </a:r>
            <a:r>
              <a:rPr lang="fr-FR" sz="3200" dirty="0"/>
              <a:t> de vos élèves, dans tous les champs disciplinaires</a:t>
            </a:r>
          </a:p>
          <a:p>
            <a:pPr>
              <a:lnSpc>
                <a:spcPct val="120000"/>
              </a:lnSpc>
              <a:buFont typeface="Courier New" charset="0"/>
              <a:buChar char="o"/>
            </a:pPr>
            <a:r>
              <a:rPr lang="fr-FR" sz="3200" dirty="0"/>
              <a:t> Mais </a:t>
            </a:r>
            <a:r>
              <a:rPr lang="fr-FR" sz="3200" b="1" dirty="0"/>
              <a:t>ne stigmatisez pas </a:t>
            </a:r>
            <a:r>
              <a:rPr lang="fr-FR" sz="3200" dirty="0"/>
              <a:t>inutilement les variétés locales du français</a:t>
            </a:r>
          </a:p>
          <a:p>
            <a:pPr>
              <a:lnSpc>
                <a:spcPct val="120000"/>
              </a:lnSpc>
              <a:buFont typeface="Courier New" charset="0"/>
              <a:buChar char="o"/>
            </a:pPr>
            <a:r>
              <a:rPr lang="fr-FR" sz="3200" dirty="0"/>
              <a:t> Faites plutôt </a:t>
            </a:r>
            <a:r>
              <a:rPr lang="fr-FR" sz="3200" b="1" dirty="0"/>
              <a:t>réfléchir</a:t>
            </a:r>
            <a:r>
              <a:rPr lang="fr-FR" sz="3200" dirty="0"/>
              <a:t> les élèves sur la variation dialectale (processus universel) et sur la fonction de la norme (construction des États nations)</a:t>
            </a:r>
          </a:p>
          <a:p>
            <a:pPr>
              <a:lnSpc>
                <a:spcPct val="120000"/>
              </a:lnSpc>
              <a:buFont typeface="Courier New" charset="0"/>
              <a:buChar char="o"/>
            </a:pPr>
            <a:r>
              <a:rPr lang="fr-FR" sz="3200" dirty="0"/>
              <a:t> Entraînez les élèves à </a:t>
            </a:r>
            <a:r>
              <a:rPr lang="fr-FR" sz="3200" b="1" dirty="0"/>
              <a:t>choisir</a:t>
            </a:r>
            <a:r>
              <a:rPr lang="fr-FR" sz="3200" dirty="0"/>
              <a:t> les langues et les variétés de langues (français standard </a:t>
            </a:r>
            <a:r>
              <a:rPr lang="fr-FR" sz="3200" i="1" dirty="0"/>
              <a:t>versus</a:t>
            </a:r>
            <a:r>
              <a:rPr lang="fr-FR" sz="3200" dirty="0"/>
              <a:t> français local) qui conviennent selon les situations de communication</a:t>
            </a:r>
          </a:p>
          <a:p>
            <a:pPr>
              <a:lnSpc>
                <a:spcPct val="120000"/>
              </a:lnSpc>
              <a:buFont typeface="Courier New" charset="0"/>
              <a:buChar char="o"/>
            </a:pPr>
            <a:r>
              <a:rPr lang="fr-FR" sz="3200" dirty="0"/>
              <a:t>Profitez de votre séjour pour </a:t>
            </a:r>
            <a:r>
              <a:rPr lang="fr-FR" sz="3200" b="1" dirty="0"/>
              <a:t>vous initiez </a:t>
            </a:r>
            <a:r>
              <a:rPr lang="fr-FR" sz="3200" dirty="0"/>
              <a:t>à une langue polynésienne</a:t>
            </a:r>
          </a:p>
        </p:txBody>
      </p:sp>
    </p:spTree>
    <p:extLst>
      <p:ext uri="{BB962C8B-B14F-4D97-AF65-F5344CB8AC3E}">
        <p14:creationId xmlns:p14="http://schemas.microsoft.com/office/powerpoint/2010/main" val="1477644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p:tgtEl>
                                          <p:spTgt spid="3">
                                            <p:txEl>
                                              <p:pRg st="0" end="0"/>
                                            </p:txEl>
                                          </p:spTgt>
                                        </p:tgtEl>
                                        <p:attrNameLst>
                                          <p:attrName>ppt_y</p:attrName>
                                        </p:attrNameLst>
                                      </p:cBhvr>
                                      <p:tavLst>
                                        <p:tav tm="0">
                                          <p:val>
                                            <p:strVal val="#ppt_y+#ppt_h*1.125000"/>
                                          </p:val>
                                        </p:tav>
                                        <p:tav tm="100000">
                                          <p:val>
                                            <p:strVal val="#ppt_y"/>
                                          </p:val>
                                        </p:tav>
                                      </p:tavLst>
                                    </p:anim>
                                    <p:animEffect transition="in" filter="wipe(up)">
                                      <p:cBhvr>
                                        <p:cTn id="8" dur="500"/>
                                        <p:tgtEl>
                                          <p:spTgt spid="3">
                                            <p:txEl>
                                              <p:pRg st="0" end="0"/>
                                            </p:txEl>
                                          </p:spTgt>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p:tgtEl>
                                          <p:spTgt spid="3">
                                            <p:txEl>
                                              <p:pRg st="1" end="1"/>
                                            </p:txEl>
                                          </p:spTgt>
                                        </p:tgtEl>
                                        <p:attrNameLst>
                                          <p:attrName>ppt_y</p:attrName>
                                        </p:attrNameLst>
                                      </p:cBhvr>
                                      <p:tavLst>
                                        <p:tav tm="0">
                                          <p:val>
                                            <p:strVal val="#ppt_y+#ppt_h*1.125000"/>
                                          </p:val>
                                        </p:tav>
                                        <p:tav tm="100000">
                                          <p:val>
                                            <p:strVal val="#ppt_y"/>
                                          </p:val>
                                        </p:tav>
                                      </p:tavLst>
                                    </p:anim>
                                    <p:animEffect transition="in" filter="wipe(up)">
                                      <p:cBhvr>
                                        <p:cTn id="14" dur="500"/>
                                        <p:tgtEl>
                                          <p:spTgt spid="3">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p:tgtEl>
                                          <p:spTgt spid="3">
                                            <p:txEl>
                                              <p:pRg st="2" end="2"/>
                                            </p:txEl>
                                          </p:spTgt>
                                        </p:tgtEl>
                                        <p:attrNameLst>
                                          <p:attrName>ppt_y</p:attrName>
                                        </p:attrNameLst>
                                      </p:cBhvr>
                                      <p:tavLst>
                                        <p:tav tm="0">
                                          <p:val>
                                            <p:strVal val="#ppt_y+#ppt_h*1.125000"/>
                                          </p:val>
                                        </p:tav>
                                        <p:tav tm="100000">
                                          <p:val>
                                            <p:strVal val="#ppt_y"/>
                                          </p:val>
                                        </p:tav>
                                      </p:tavLst>
                                    </p:anim>
                                    <p:animEffect transition="in" filter="wipe(up)">
                                      <p:cBhvr>
                                        <p:cTn id="20" dur="500"/>
                                        <p:tgtEl>
                                          <p:spTgt spid="3">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p:tgtEl>
                                          <p:spTgt spid="3">
                                            <p:txEl>
                                              <p:pRg st="3" end="3"/>
                                            </p:txEl>
                                          </p:spTgt>
                                        </p:tgtEl>
                                        <p:attrNameLst>
                                          <p:attrName>ppt_y</p:attrName>
                                        </p:attrNameLst>
                                      </p:cBhvr>
                                      <p:tavLst>
                                        <p:tav tm="0">
                                          <p:val>
                                            <p:strVal val="#ppt_y+#ppt_h*1.125000"/>
                                          </p:val>
                                        </p:tav>
                                        <p:tav tm="100000">
                                          <p:val>
                                            <p:strVal val="#ppt_y"/>
                                          </p:val>
                                        </p:tav>
                                      </p:tavLst>
                                    </p:anim>
                                    <p:animEffect transition="in" filter="wipe(up)">
                                      <p:cBhvr>
                                        <p:cTn id="26" dur="500"/>
                                        <p:tgtEl>
                                          <p:spTgt spid="3">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p:tgtEl>
                                          <p:spTgt spid="3">
                                            <p:txEl>
                                              <p:pRg st="4" end="4"/>
                                            </p:txEl>
                                          </p:spTgt>
                                        </p:tgtEl>
                                        <p:attrNameLst>
                                          <p:attrName>ppt_y</p:attrName>
                                        </p:attrNameLst>
                                      </p:cBhvr>
                                      <p:tavLst>
                                        <p:tav tm="0">
                                          <p:val>
                                            <p:strVal val="#ppt_y+#ppt_h*1.125000"/>
                                          </p:val>
                                        </p:tav>
                                        <p:tav tm="100000">
                                          <p:val>
                                            <p:strVal val="#ppt_y"/>
                                          </p:val>
                                        </p:tav>
                                      </p:tavLst>
                                    </p:anim>
                                    <p:animEffect transition="in" filter="wipe(up)">
                                      <p:cBhvr>
                                        <p:cTn id="32" dur="500"/>
                                        <p:tgtEl>
                                          <p:spTgt spid="3">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2" presetClass="entr" presetSubtype="4"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p:tgtEl>
                                          <p:spTgt spid="3">
                                            <p:txEl>
                                              <p:pRg st="5" end="5"/>
                                            </p:txEl>
                                          </p:spTgt>
                                        </p:tgtEl>
                                        <p:attrNameLst>
                                          <p:attrName>ppt_y</p:attrName>
                                        </p:attrNameLst>
                                      </p:cBhvr>
                                      <p:tavLst>
                                        <p:tav tm="0">
                                          <p:val>
                                            <p:strVal val="#ppt_y+#ppt_h*1.125000"/>
                                          </p:val>
                                        </p:tav>
                                        <p:tav tm="100000">
                                          <p:val>
                                            <p:strVal val="#ppt_y"/>
                                          </p:val>
                                        </p:tav>
                                      </p:tavLst>
                                    </p:anim>
                                    <p:animEffect transition="in" filter="wipe(up)">
                                      <p:cBhvr>
                                        <p:cTn id="38"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11CF725F-2CAA-6E49-8AED-48EF61946CA4}"/>
              </a:ext>
            </a:extLst>
          </p:cNvPr>
          <p:cNvSpPr txBox="1"/>
          <p:nvPr/>
        </p:nvSpPr>
        <p:spPr>
          <a:xfrm>
            <a:off x="3034905" y="5966084"/>
            <a:ext cx="6122189" cy="584775"/>
          </a:xfrm>
          <a:prstGeom prst="rect">
            <a:avLst/>
          </a:prstGeom>
          <a:noFill/>
        </p:spPr>
        <p:txBody>
          <a:bodyPr wrap="none" rtlCol="0">
            <a:spAutoFit/>
          </a:bodyPr>
          <a:lstStyle/>
          <a:p>
            <a:r>
              <a:rPr lang="fr-FR" sz="3200" dirty="0">
                <a:hlinkClick r:id="rId3"/>
              </a:rPr>
              <a:t>www.farevanaa.pf/dictionnaire.php</a:t>
            </a:r>
            <a:endParaRPr lang="fr-PF" sz="3200" dirty="0"/>
          </a:p>
        </p:txBody>
      </p:sp>
      <p:pic>
        <p:nvPicPr>
          <p:cNvPr id="4" name="Image 3">
            <a:extLst>
              <a:ext uri="{FF2B5EF4-FFF2-40B4-BE49-F238E27FC236}">
                <a16:creationId xmlns:a16="http://schemas.microsoft.com/office/drawing/2014/main" id="{41B9D4F8-2334-1744-9070-C8568994A8D9}"/>
              </a:ext>
            </a:extLst>
          </p:cNvPr>
          <p:cNvPicPr>
            <a:picLocks noChangeAspect="1"/>
          </p:cNvPicPr>
          <p:nvPr/>
        </p:nvPicPr>
        <p:blipFill>
          <a:blip r:embed="rId4"/>
          <a:stretch>
            <a:fillRect/>
          </a:stretch>
        </p:blipFill>
        <p:spPr>
          <a:xfrm>
            <a:off x="971550" y="585450"/>
            <a:ext cx="10248900" cy="5537200"/>
          </a:xfrm>
          <a:prstGeom prst="rect">
            <a:avLst/>
          </a:prstGeom>
        </p:spPr>
      </p:pic>
    </p:spTree>
    <p:extLst>
      <p:ext uri="{BB962C8B-B14F-4D97-AF65-F5344CB8AC3E}">
        <p14:creationId xmlns:p14="http://schemas.microsoft.com/office/powerpoint/2010/main" val="18975988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t 3"/>
          <p:cNvGraphicFramePr>
            <a:graphicFrameLocks noChangeAspect="1"/>
          </p:cNvGraphicFramePr>
          <p:nvPr>
            <p:extLst>
              <p:ext uri="{D42A27DB-BD31-4B8C-83A1-F6EECF244321}">
                <p14:modId xmlns:p14="http://schemas.microsoft.com/office/powerpoint/2010/main" val="3672925607"/>
              </p:ext>
            </p:extLst>
          </p:nvPr>
        </p:nvGraphicFramePr>
        <p:xfrm>
          <a:off x="-69532" y="1132840"/>
          <a:ext cx="13393737" cy="5519738"/>
        </p:xfrm>
        <a:graphic>
          <a:graphicData uri="http://schemas.openxmlformats.org/presentationml/2006/ole">
            <mc:AlternateContent xmlns:mc="http://schemas.openxmlformats.org/markup-compatibility/2006">
              <mc:Choice xmlns:v="urn:schemas-microsoft-com:vml" Requires="v">
                <p:oleObj name="Document" r:id="rId3" imgW="9029700" imgH="3721100" progId="Word.Document.12">
                  <p:embed/>
                </p:oleObj>
              </mc:Choice>
              <mc:Fallback>
                <p:oleObj name="Document" r:id="rId3" imgW="9029700" imgH="3721100" progId="Word.Document.12">
                  <p:embed/>
                  <p:pic>
                    <p:nvPicPr>
                      <p:cNvPr id="4" name="Objet 3"/>
                      <p:cNvPicPr/>
                      <p:nvPr/>
                    </p:nvPicPr>
                    <p:blipFill>
                      <a:blip r:embed="rId4"/>
                      <a:stretch>
                        <a:fillRect/>
                      </a:stretch>
                    </p:blipFill>
                    <p:spPr>
                      <a:xfrm>
                        <a:off x="-69532" y="1132840"/>
                        <a:ext cx="13393737" cy="5519738"/>
                      </a:xfrm>
                      <a:prstGeom prst="rect">
                        <a:avLst/>
                      </a:prstGeom>
                    </p:spPr>
                  </p:pic>
                </p:oleObj>
              </mc:Fallback>
            </mc:AlternateContent>
          </a:graphicData>
        </a:graphic>
      </p:graphicFrame>
    </p:spTree>
    <p:extLst>
      <p:ext uri="{BB962C8B-B14F-4D97-AF65-F5344CB8AC3E}">
        <p14:creationId xmlns:p14="http://schemas.microsoft.com/office/powerpoint/2010/main" val="14885444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t 3"/>
          <p:cNvGraphicFramePr>
            <a:graphicFrameLocks noChangeAspect="1"/>
          </p:cNvGraphicFramePr>
          <p:nvPr>
            <p:extLst>
              <p:ext uri="{D42A27DB-BD31-4B8C-83A1-F6EECF244321}">
                <p14:modId xmlns:p14="http://schemas.microsoft.com/office/powerpoint/2010/main" val="1464685490"/>
              </p:ext>
            </p:extLst>
          </p:nvPr>
        </p:nvGraphicFramePr>
        <p:xfrm>
          <a:off x="682625" y="1065213"/>
          <a:ext cx="13393738" cy="5575300"/>
        </p:xfrm>
        <a:graphic>
          <a:graphicData uri="http://schemas.openxmlformats.org/presentationml/2006/ole">
            <mc:AlternateContent xmlns:mc="http://schemas.openxmlformats.org/markup-compatibility/2006">
              <mc:Choice xmlns:v="urn:schemas-microsoft-com:vml" Requires="v">
                <p:oleObj name="Document" r:id="rId3" imgW="9029700" imgH="3759200" progId="Word.Document.12">
                  <p:embed/>
                </p:oleObj>
              </mc:Choice>
              <mc:Fallback>
                <p:oleObj name="Document" r:id="rId3" imgW="9029700" imgH="3759200" progId="Word.Document.12">
                  <p:embed/>
                  <p:pic>
                    <p:nvPicPr>
                      <p:cNvPr id="4" name="Objet 3"/>
                      <p:cNvPicPr/>
                      <p:nvPr/>
                    </p:nvPicPr>
                    <p:blipFill>
                      <a:blip r:embed="rId4"/>
                      <a:stretch>
                        <a:fillRect/>
                      </a:stretch>
                    </p:blipFill>
                    <p:spPr>
                      <a:xfrm>
                        <a:off x="682625" y="1065213"/>
                        <a:ext cx="13393738" cy="5575300"/>
                      </a:xfrm>
                      <a:prstGeom prst="rect">
                        <a:avLst/>
                      </a:prstGeom>
                    </p:spPr>
                  </p:pic>
                </p:oleObj>
              </mc:Fallback>
            </mc:AlternateContent>
          </a:graphicData>
        </a:graphic>
      </p:graphicFrame>
    </p:spTree>
    <p:extLst>
      <p:ext uri="{BB962C8B-B14F-4D97-AF65-F5344CB8AC3E}">
        <p14:creationId xmlns:p14="http://schemas.microsoft.com/office/powerpoint/2010/main" val="21108808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EF1DC57B-F91D-5346-BAFB-3D4A40F24335}"/>
              </a:ext>
            </a:extLst>
          </p:cNvPr>
          <p:cNvSpPr txBox="1"/>
          <p:nvPr/>
        </p:nvSpPr>
        <p:spPr>
          <a:xfrm>
            <a:off x="2149118" y="6106737"/>
            <a:ext cx="7893764" cy="523220"/>
          </a:xfrm>
          <a:prstGeom prst="rect">
            <a:avLst/>
          </a:prstGeom>
          <a:noFill/>
        </p:spPr>
        <p:txBody>
          <a:bodyPr wrap="none" rtlCol="0">
            <a:spAutoFit/>
          </a:bodyPr>
          <a:lstStyle/>
          <a:p>
            <a:r>
              <a:rPr lang="fr-FR" altLang="fr-FR" sz="2800" dirty="0">
                <a:ea typeface="ＭＳ Ｐゴシック" panose="020B0600070205080204" pitchFamily="34" charset="-128"/>
                <a:hlinkClick r:id="rId2"/>
              </a:rPr>
              <a:t>https://glottolog.org/resource/languoid/id/poly1242</a:t>
            </a:r>
          </a:p>
        </p:txBody>
      </p:sp>
      <p:pic>
        <p:nvPicPr>
          <p:cNvPr id="2" name="Image 1">
            <a:extLst>
              <a:ext uri="{FF2B5EF4-FFF2-40B4-BE49-F238E27FC236}">
                <a16:creationId xmlns:a16="http://schemas.microsoft.com/office/drawing/2014/main" id="{30887BE4-62BF-CA44-8EDD-C3B9B3A21752}"/>
              </a:ext>
            </a:extLst>
          </p:cNvPr>
          <p:cNvPicPr>
            <a:picLocks noChangeAspect="1"/>
          </p:cNvPicPr>
          <p:nvPr/>
        </p:nvPicPr>
        <p:blipFill>
          <a:blip r:embed="rId3"/>
          <a:stretch>
            <a:fillRect/>
          </a:stretch>
        </p:blipFill>
        <p:spPr>
          <a:xfrm>
            <a:off x="0" y="1048657"/>
            <a:ext cx="12192000" cy="4760686"/>
          </a:xfrm>
          <a:prstGeom prst="rect">
            <a:avLst/>
          </a:prstGeom>
        </p:spPr>
      </p:pic>
      <p:sp>
        <p:nvSpPr>
          <p:cNvPr id="4" name="Ellipse 3">
            <a:extLst>
              <a:ext uri="{FF2B5EF4-FFF2-40B4-BE49-F238E27FC236}">
                <a16:creationId xmlns:a16="http://schemas.microsoft.com/office/drawing/2014/main" id="{89579584-1D7F-064F-976F-B32E01D9C008}"/>
              </a:ext>
            </a:extLst>
          </p:cNvPr>
          <p:cNvSpPr/>
          <p:nvPr/>
        </p:nvSpPr>
        <p:spPr>
          <a:xfrm>
            <a:off x="6659033" y="2958347"/>
            <a:ext cx="1536700" cy="1526117"/>
          </a:xfrm>
          <a:prstGeom prst="ellipse">
            <a:avLst/>
          </a:pr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PF" dirty="0"/>
          </a:p>
        </p:txBody>
      </p:sp>
      <p:sp>
        <p:nvSpPr>
          <p:cNvPr id="9" name="Titre 7">
            <a:extLst>
              <a:ext uri="{FF2B5EF4-FFF2-40B4-BE49-F238E27FC236}">
                <a16:creationId xmlns:a16="http://schemas.microsoft.com/office/drawing/2014/main" id="{95EDBD50-E7D6-D846-9FC3-59DE7C687AF9}"/>
              </a:ext>
            </a:extLst>
          </p:cNvPr>
          <p:cNvSpPr txBox="1">
            <a:spLocks/>
          </p:cNvSpPr>
          <p:nvPr/>
        </p:nvSpPr>
        <p:spPr>
          <a:xfrm>
            <a:off x="838200" y="163957"/>
            <a:ext cx="10515600" cy="969899"/>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PF" dirty="0"/>
              <a:t>Les langues polynésiennes (~ 40)</a:t>
            </a:r>
          </a:p>
        </p:txBody>
      </p:sp>
      <p:sp>
        <p:nvSpPr>
          <p:cNvPr id="8" name="ZoneTexte 7">
            <a:extLst>
              <a:ext uri="{FF2B5EF4-FFF2-40B4-BE49-F238E27FC236}">
                <a16:creationId xmlns:a16="http://schemas.microsoft.com/office/drawing/2014/main" id="{69F08897-C6F2-8146-BDF7-4A6C0E7AB0E0}"/>
              </a:ext>
            </a:extLst>
          </p:cNvPr>
          <p:cNvSpPr txBox="1"/>
          <p:nvPr/>
        </p:nvSpPr>
        <p:spPr>
          <a:xfrm>
            <a:off x="6193208" y="1431250"/>
            <a:ext cx="718466" cy="307777"/>
          </a:xfrm>
          <a:prstGeom prst="rect">
            <a:avLst/>
          </a:prstGeom>
          <a:noFill/>
        </p:spPr>
        <p:txBody>
          <a:bodyPr wrap="none" rtlCol="0">
            <a:spAutoFit/>
          </a:bodyPr>
          <a:lstStyle/>
          <a:p>
            <a:r>
              <a:rPr lang="fr-PF" sz="1400" dirty="0"/>
              <a:t>Hawai'i</a:t>
            </a:r>
          </a:p>
        </p:txBody>
      </p:sp>
      <p:sp>
        <p:nvSpPr>
          <p:cNvPr id="10" name="ZoneTexte 9">
            <a:extLst>
              <a:ext uri="{FF2B5EF4-FFF2-40B4-BE49-F238E27FC236}">
                <a16:creationId xmlns:a16="http://schemas.microsoft.com/office/drawing/2014/main" id="{0D7DB303-D344-9F4D-8C01-6787A3AB3693}"/>
              </a:ext>
            </a:extLst>
          </p:cNvPr>
          <p:cNvSpPr txBox="1"/>
          <p:nvPr/>
        </p:nvSpPr>
        <p:spPr>
          <a:xfrm>
            <a:off x="6659033" y="4479273"/>
            <a:ext cx="1576072" cy="307777"/>
          </a:xfrm>
          <a:prstGeom prst="rect">
            <a:avLst/>
          </a:prstGeom>
          <a:noFill/>
        </p:spPr>
        <p:txBody>
          <a:bodyPr wrap="none" rtlCol="0">
            <a:spAutoFit/>
          </a:bodyPr>
          <a:lstStyle/>
          <a:p>
            <a:r>
              <a:rPr lang="fr-PF" sz="1400" dirty="0"/>
              <a:t>Polynésie française</a:t>
            </a:r>
          </a:p>
        </p:txBody>
      </p:sp>
      <p:sp>
        <p:nvSpPr>
          <p:cNvPr id="12" name="ZoneTexte 11">
            <a:extLst>
              <a:ext uri="{FF2B5EF4-FFF2-40B4-BE49-F238E27FC236}">
                <a16:creationId xmlns:a16="http://schemas.microsoft.com/office/drawing/2014/main" id="{B86CC7D3-8F65-0348-B817-9EE97EB10440}"/>
              </a:ext>
            </a:extLst>
          </p:cNvPr>
          <p:cNvSpPr txBox="1"/>
          <p:nvPr/>
        </p:nvSpPr>
        <p:spPr>
          <a:xfrm>
            <a:off x="8893899" y="3846613"/>
            <a:ext cx="841897" cy="307777"/>
          </a:xfrm>
          <a:prstGeom prst="rect">
            <a:avLst/>
          </a:prstGeom>
          <a:noFill/>
        </p:spPr>
        <p:txBody>
          <a:bodyPr wrap="none" rtlCol="0">
            <a:spAutoFit/>
          </a:bodyPr>
          <a:lstStyle/>
          <a:p>
            <a:r>
              <a:rPr lang="fr-PF" sz="1400" dirty="0"/>
              <a:t>Rapa Nui</a:t>
            </a:r>
          </a:p>
        </p:txBody>
      </p:sp>
      <p:sp>
        <p:nvSpPr>
          <p:cNvPr id="13" name="ZoneTexte 12">
            <a:extLst>
              <a:ext uri="{FF2B5EF4-FFF2-40B4-BE49-F238E27FC236}">
                <a16:creationId xmlns:a16="http://schemas.microsoft.com/office/drawing/2014/main" id="{F856E92A-F4D0-044E-B06F-AD960FB86457}"/>
              </a:ext>
            </a:extLst>
          </p:cNvPr>
          <p:cNvSpPr txBox="1"/>
          <p:nvPr/>
        </p:nvSpPr>
        <p:spPr>
          <a:xfrm>
            <a:off x="4849275" y="4674089"/>
            <a:ext cx="857927" cy="307777"/>
          </a:xfrm>
          <a:prstGeom prst="rect">
            <a:avLst/>
          </a:prstGeom>
          <a:noFill/>
        </p:spPr>
        <p:txBody>
          <a:bodyPr wrap="none" rtlCol="0">
            <a:spAutoFit/>
          </a:bodyPr>
          <a:lstStyle/>
          <a:p>
            <a:r>
              <a:rPr lang="fr-PF" sz="1400" dirty="0"/>
              <a:t>Aotearoa</a:t>
            </a:r>
          </a:p>
        </p:txBody>
      </p:sp>
      <p:sp>
        <p:nvSpPr>
          <p:cNvPr id="14" name="Ellipse 13">
            <a:extLst>
              <a:ext uri="{FF2B5EF4-FFF2-40B4-BE49-F238E27FC236}">
                <a16:creationId xmlns:a16="http://schemas.microsoft.com/office/drawing/2014/main" id="{4927AD15-4891-F04B-AC9F-65A6F4701F23}"/>
              </a:ext>
            </a:extLst>
          </p:cNvPr>
          <p:cNvSpPr/>
          <p:nvPr/>
        </p:nvSpPr>
        <p:spPr>
          <a:xfrm>
            <a:off x="5062941" y="3208928"/>
            <a:ext cx="802741" cy="748475"/>
          </a:xfrm>
          <a:prstGeom prst="ellipse">
            <a:avLst/>
          </a:prstGeom>
          <a:no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PF" dirty="0"/>
          </a:p>
        </p:txBody>
      </p:sp>
      <p:sp>
        <p:nvSpPr>
          <p:cNvPr id="6" name="Forme libre 5">
            <a:extLst>
              <a:ext uri="{FF2B5EF4-FFF2-40B4-BE49-F238E27FC236}">
                <a16:creationId xmlns:a16="http://schemas.microsoft.com/office/drawing/2014/main" id="{D9602F3A-21D2-DE42-A3FD-5B10C8135109}"/>
              </a:ext>
            </a:extLst>
          </p:cNvPr>
          <p:cNvSpPr/>
          <p:nvPr/>
        </p:nvSpPr>
        <p:spPr>
          <a:xfrm>
            <a:off x="3735216" y="884421"/>
            <a:ext cx="6700602" cy="5074870"/>
          </a:xfrm>
          <a:custGeom>
            <a:avLst/>
            <a:gdLst>
              <a:gd name="connsiteX0" fmla="*/ 5286375 w 5286375"/>
              <a:gd name="connsiteY0" fmla="*/ 3186112 h 4800600"/>
              <a:gd name="connsiteX1" fmla="*/ 0 w 5286375"/>
              <a:gd name="connsiteY1" fmla="*/ 4800600 h 4800600"/>
              <a:gd name="connsiteX2" fmla="*/ 1857375 w 5286375"/>
              <a:gd name="connsiteY2" fmla="*/ 0 h 4800600"/>
              <a:gd name="connsiteX3" fmla="*/ 5286375 w 5286375"/>
              <a:gd name="connsiteY3" fmla="*/ 3186112 h 4800600"/>
            </a:gdLst>
            <a:ahLst/>
            <a:cxnLst>
              <a:cxn ang="0">
                <a:pos x="connsiteX0" y="connsiteY0"/>
              </a:cxn>
              <a:cxn ang="0">
                <a:pos x="connsiteX1" y="connsiteY1"/>
              </a:cxn>
              <a:cxn ang="0">
                <a:pos x="connsiteX2" y="connsiteY2"/>
              </a:cxn>
              <a:cxn ang="0">
                <a:pos x="connsiteX3" y="connsiteY3"/>
              </a:cxn>
            </a:cxnLst>
            <a:rect l="l" t="t" r="r" b="b"/>
            <a:pathLst>
              <a:path w="5286375" h="4800600">
                <a:moveTo>
                  <a:pt x="5286375" y="3186112"/>
                </a:moveTo>
                <a:lnTo>
                  <a:pt x="0" y="4800600"/>
                </a:lnTo>
                <a:lnTo>
                  <a:pt x="1857375" y="0"/>
                </a:lnTo>
                <a:lnTo>
                  <a:pt x="5286375" y="3186112"/>
                </a:lnTo>
                <a:close/>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PF"/>
          </a:p>
        </p:txBody>
      </p:sp>
      <p:sp>
        <p:nvSpPr>
          <p:cNvPr id="16" name="ZoneTexte 15">
            <a:extLst>
              <a:ext uri="{FF2B5EF4-FFF2-40B4-BE49-F238E27FC236}">
                <a16:creationId xmlns:a16="http://schemas.microsoft.com/office/drawing/2014/main" id="{C4E8153C-9C45-CA4A-B443-00F74388FC18}"/>
              </a:ext>
            </a:extLst>
          </p:cNvPr>
          <p:cNvSpPr txBox="1"/>
          <p:nvPr/>
        </p:nvSpPr>
        <p:spPr>
          <a:xfrm>
            <a:off x="5110800" y="3846613"/>
            <a:ext cx="614207" cy="307777"/>
          </a:xfrm>
          <a:prstGeom prst="rect">
            <a:avLst/>
          </a:prstGeom>
          <a:noFill/>
        </p:spPr>
        <p:txBody>
          <a:bodyPr wrap="none" rtlCol="0">
            <a:spAutoFit/>
          </a:bodyPr>
          <a:lstStyle/>
          <a:p>
            <a:r>
              <a:rPr lang="fr-PF" sz="1400" dirty="0"/>
              <a:t>Tonga</a:t>
            </a:r>
          </a:p>
        </p:txBody>
      </p:sp>
    </p:spTree>
    <p:extLst>
      <p:ext uri="{BB962C8B-B14F-4D97-AF65-F5344CB8AC3E}">
        <p14:creationId xmlns:p14="http://schemas.microsoft.com/office/powerpoint/2010/main" val="3214823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1"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9" presetClass="exit" presetSubtype="0" fill="hold" grpId="0" nodeType="clickEffect">
                                  <p:stCondLst>
                                    <p:cond delay="0"/>
                                  </p:stCondLst>
                                  <p:childTnLst>
                                    <p:animEffect transition="out" filter="dissolve">
                                      <p:cBhvr>
                                        <p:cTn id="14" dur="500"/>
                                        <p:tgtEl>
                                          <p:spTgt spid="6"/>
                                        </p:tgtEl>
                                      </p:cBhvr>
                                    </p:animEffect>
                                    <p:set>
                                      <p:cBhvr>
                                        <p:cTn id="15" dur="1" fill="hold">
                                          <p:stCondLst>
                                            <p:cond delay="499"/>
                                          </p:stCondLst>
                                        </p:cTn>
                                        <p:tgtEl>
                                          <p:spTgt spid="6"/>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9" presetClass="exit" presetSubtype="0" fill="hold" grpId="1" nodeType="clickEffect">
                                  <p:stCondLst>
                                    <p:cond delay="0"/>
                                  </p:stCondLst>
                                  <p:childTnLst>
                                    <p:animEffect transition="out" filter="dissolve">
                                      <p:cBhvr>
                                        <p:cTn id="23" dur="500"/>
                                        <p:tgtEl>
                                          <p:spTgt spid="14"/>
                                        </p:tgtEl>
                                      </p:cBhvr>
                                    </p:animEffect>
                                    <p:set>
                                      <p:cBhvr>
                                        <p:cTn id="24" dur="1" fill="hold">
                                          <p:stCondLst>
                                            <p:cond delay="499"/>
                                          </p:stCondLst>
                                        </p:cTn>
                                        <p:tgtEl>
                                          <p:spTgt spid="14"/>
                                        </p:tgtEl>
                                        <p:attrNameLst>
                                          <p:attrName>style.visibility</p:attrName>
                                        </p:attrNameLst>
                                      </p:cBhvr>
                                      <p:to>
                                        <p:strVal val="hidden"/>
                                      </p:to>
                                    </p:set>
                                  </p:childTnLst>
                                </p:cTn>
                              </p:par>
                              <p:par>
                                <p:cTn id="25" presetID="1" presetClass="entr" presetSubtype="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0" grpId="0"/>
      <p:bldP spid="14" grpId="0" animBg="1"/>
      <p:bldP spid="14" grpId="1" animBg="1"/>
      <p:bldP spid="6" grpId="0" animBg="1"/>
      <p:bldP spid="6"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4" name="Objet 3"/>
          <p:cNvGraphicFramePr>
            <a:graphicFrameLocks noChangeAspect="1"/>
          </p:cNvGraphicFramePr>
          <p:nvPr>
            <p:extLst>
              <p:ext uri="{D42A27DB-BD31-4B8C-83A1-F6EECF244321}">
                <p14:modId xmlns:p14="http://schemas.microsoft.com/office/powerpoint/2010/main" val="4109334456"/>
              </p:ext>
            </p:extLst>
          </p:nvPr>
        </p:nvGraphicFramePr>
        <p:xfrm>
          <a:off x="23813" y="1065213"/>
          <a:ext cx="13393737" cy="5575300"/>
        </p:xfrm>
        <a:graphic>
          <a:graphicData uri="http://schemas.openxmlformats.org/presentationml/2006/ole">
            <mc:AlternateContent xmlns:mc="http://schemas.openxmlformats.org/markup-compatibility/2006">
              <mc:Choice xmlns:v="urn:schemas-microsoft-com:vml" Requires="v">
                <p:oleObj name="Document" r:id="rId3" imgW="9029700" imgH="3759200" progId="Word.Document.12">
                  <p:embed/>
                </p:oleObj>
              </mc:Choice>
              <mc:Fallback>
                <p:oleObj name="Document" r:id="rId3" imgW="9029700" imgH="3759200" progId="Word.Document.12">
                  <p:embed/>
                  <p:pic>
                    <p:nvPicPr>
                      <p:cNvPr id="0" name=""/>
                      <p:cNvPicPr/>
                      <p:nvPr/>
                    </p:nvPicPr>
                    <p:blipFill>
                      <a:blip r:embed="rId4"/>
                      <a:stretch>
                        <a:fillRect/>
                      </a:stretch>
                    </p:blipFill>
                    <p:spPr>
                      <a:xfrm>
                        <a:off x="23813" y="1065213"/>
                        <a:ext cx="13393737" cy="5575300"/>
                      </a:xfrm>
                      <a:prstGeom prst="rect">
                        <a:avLst/>
                      </a:prstGeom>
                    </p:spPr>
                  </p:pic>
                </p:oleObj>
              </mc:Fallback>
            </mc:AlternateContent>
          </a:graphicData>
        </a:graphic>
      </p:graphicFrame>
    </p:spTree>
    <p:extLst>
      <p:ext uri="{BB962C8B-B14F-4D97-AF65-F5344CB8AC3E}">
        <p14:creationId xmlns:p14="http://schemas.microsoft.com/office/powerpoint/2010/main" val="4026414285"/>
      </p:ext>
    </p:extLst>
  </p:cSld>
  <p:clrMapOvr>
    <a:overrideClrMapping bg1="lt1" tx1="dk1" bg2="lt2" tx2="dk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EF1DC57B-F91D-5346-BAFB-3D4A40F24335}"/>
              </a:ext>
            </a:extLst>
          </p:cNvPr>
          <p:cNvSpPr txBox="1"/>
          <p:nvPr/>
        </p:nvSpPr>
        <p:spPr>
          <a:xfrm>
            <a:off x="2149118" y="6106737"/>
            <a:ext cx="7941598" cy="523220"/>
          </a:xfrm>
          <a:prstGeom prst="rect">
            <a:avLst/>
          </a:prstGeom>
          <a:noFill/>
        </p:spPr>
        <p:txBody>
          <a:bodyPr wrap="none" rtlCol="0">
            <a:spAutoFit/>
          </a:bodyPr>
          <a:lstStyle/>
          <a:p>
            <a:r>
              <a:rPr lang="fr-FR" altLang="fr-FR" sz="2800" dirty="0">
                <a:ea typeface="ＭＳ Ｐゴシック" panose="020B0600070205080204" pitchFamily="34" charset="-128"/>
                <a:hlinkClick r:id="rId3"/>
              </a:rPr>
              <a:t>https://glottolog.org/resource/languoid/id/ocea1241</a:t>
            </a:r>
          </a:p>
        </p:txBody>
      </p:sp>
      <p:sp>
        <p:nvSpPr>
          <p:cNvPr id="8" name="Titre 7">
            <a:extLst>
              <a:ext uri="{FF2B5EF4-FFF2-40B4-BE49-F238E27FC236}">
                <a16:creationId xmlns:a16="http://schemas.microsoft.com/office/drawing/2014/main" id="{DAB313AF-093F-5643-8D7B-9D67E02DD9F9}"/>
              </a:ext>
            </a:extLst>
          </p:cNvPr>
          <p:cNvSpPr>
            <a:spLocks noGrp="1"/>
          </p:cNvSpPr>
          <p:nvPr>
            <p:ph type="title"/>
          </p:nvPr>
        </p:nvSpPr>
        <p:spPr>
          <a:xfrm>
            <a:off x="838200" y="163957"/>
            <a:ext cx="10515600" cy="969899"/>
          </a:xfrm>
        </p:spPr>
        <p:txBody>
          <a:bodyPr/>
          <a:lstStyle/>
          <a:p>
            <a:r>
              <a:rPr lang="fr-PF" dirty="0"/>
              <a:t>Les langues océaniennes (~ 500)</a:t>
            </a:r>
          </a:p>
        </p:txBody>
      </p:sp>
      <p:pic>
        <p:nvPicPr>
          <p:cNvPr id="6" name="Image 5">
            <a:extLst>
              <a:ext uri="{FF2B5EF4-FFF2-40B4-BE49-F238E27FC236}">
                <a16:creationId xmlns:a16="http://schemas.microsoft.com/office/drawing/2014/main" id="{298A3068-9267-0676-C7A5-46991068EF5E}"/>
              </a:ext>
            </a:extLst>
          </p:cNvPr>
          <p:cNvPicPr>
            <a:picLocks noChangeAspect="1"/>
          </p:cNvPicPr>
          <p:nvPr/>
        </p:nvPicPr>
        <p:blipFill>
          <a:blip r:embed="rId4"/>
          <a:stretch>
            <a:fillRect/>
          </a:stretch>
        </p:blipFill>
        <p:spPr>
          <a:xfrm>
            <a:off x="0" y="1262298"/>
            <a:ext cx="12192000" cy="4333403"/>
          </a:xfrm>
          <a:prstGeom prst="rect">
            <a:avLst/>
          </a:prstGeom>
        </p:spPr>
      </p:pic>
      <p:sp>
        <p:nvSpPr>
          <p:cNvPr id="11" name="Ellipse 10">
            <a:extLst>
              <a:ext uri="{FF2B5EF4-FFF2-40B4-BE49-F238E27FC236}">
                <a16:creationId xmlns:a16="http://schemas.microsoft.com/office/drawing/2014/main" id="{7029D9BA-0868-74F9-4C29-BE28E2EA58B2}"/>
              </a:ext>
            </a:extLst>
          </p:cNvPr>
          <p:cNvSpPr/>
          <p:nvPr/>
        </p:nvSpPr>
        <p:spPr>
          <a:xfrm>
            <a:off x="6096000" y="2851488"/>
            <a:ext cx="1536700" cy="1526117"/>
          </a:xfrm>
          <a:prstGeom prst="ellipse">
            <a:avLst/>
          </a:pr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PF" dirty="0"/>
          </a:p>
        </p:txBody>
      </p:sp>
      <p:sp>
        <p:nvSpPr>
          <p:cNvPr id="12" name="ZoneTexte 11">
            <a:extLst>
              <a:ext uri="{FF2B5EF4-FFF2-40B4-BE49-F238E27FC236}">
                <a16:creationId xmlns:a16="http://schemas.microsoft.com/office/drawing/2014/main" id="{50D366CE-5F0E-09DC-BA1A-014F2781C37D}"/>
              </a:ext>
            </a:extLst>
          </p:cNvPr>
          <p:cNvSpPr txBox="1"/>
          <p:nvPr/>
        </p:nvSpPr>
        <p:spPr>
          <a:xfrm>
            <a:off x="6096000" y="4448457"/>
            <a:ext cx="1968744" cy="369332"/>
          </a:xfrm>
          <a:prstGeom prst="rect">
            <a:avLst/>
          </a:prstGeom>
          <a:noFill/>
        </p:spPr>
        <p:txBody>
          <a:bodyPr wrap="none" rtlCol="0">
            <a:spAutoFit/>
          </a:bodyPr>
          <a:lstStyle/>
          <a:p>
            <a:r>
              <a:rPr lang="fr-PF" dirty="0"/>
              <a:t>Polynésie française</a:t>
            </a:r>
          </a:p>
        </p:txBody>
      </p:sp>
    </p:spTree>
    <p:extLst>
      <p:ext uri="{BB962C8B-B14F-4D97-AF65-F5344CB8AC3E}">
        <p14:creationId xmlns:p14="http://schemas.microsoft.com/office/powerpoint/2010/main" val="362564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4" name="Objet 3"/>
          <p:cNvGraphicFramePr>
            <a:graphicFrameLocks noChangeAspect="1"/>
          </p:cNvGraphicFramePr>
          <p:nvPr>
            <p:extLst>
              <p:ext uri="{D42A27DB-BD31-4B8C-83A1-F6EECF244321}">
                <p14:modId xmlns:p14="http://schemas.microsoft.com/office/powerpoint/2010/main" val="3888021122"/>
              </p:ext>
            </p:extLst>
          </p:nvPr>
        </p:nvGraphicFramePr>
        <p:xfrm>
          <a:off x="-650875" y="1065213"/>
          <a:ext cx="13393738" cy="5575300"/>
        </p:xfrm>
        <a:graphic>
          <a:graphicData uri="http://schemas.openxmlformats.org/presentationml/2006/ole">
            <mc:AlternateContent xmlns:mc="http://schemas.openxmlformats.org/markup-compatibility/2006">
              <mc:Choice xmlns:v="urn:schemas-microsoft-com:vml" Requires="v">
                <p:oleObj name="Document" r:id="rId3" imgW="9029700" imgH="3759200" progId="Word.Document.12">
                  <p:embed/>
                </p:oleObj>
              </mc:Choice>
              <mc:Fallback>
                <p:oleObj name="Document" r:id="rId3" imgW="9029700" imgH="3759200" progId="Word.Document.12">
                  <p:embed/>
                  <p:pic>
                    <p:nvPicPr>
                      <p:cNvPr id="4" name="Objet 3"/>
                      <p:cNvPicPr/>
                      <p:nvPr/>
                    </p:nvPicPr>
                    <p:blipFill>
                      <a:blip r:embed="rId4"/>
                      <a:stretch>
                        <a:fillRect/>
                      </a:stretch>
                    </p:blipFill>
                    <p:spPr>
                      <a:xfrm>
                        <a:off x="-650875" y="1065213"/>
                        <a:ext cx="13393738" cy="5575300"/>
                      </a:xfrm>
                      <a:prstGeom prst="rect">
                        <a:avLst/>
                      </a:prstGeom>
                    </p:spPr>
                  </p:pic>
                </p:oleObj>
              </mc:Fallback>
            </mc:AlternateContent>
          </a:graphicData>
        </a:graphic>
      </p:graphicFrame>
    </p:spTree>
    <p:extLst>
      <p:ext uri="{BB962C8B-B14F-4D97-AF65-F5344CB8AC3E}">
        <p14:creationId xmlns:p14="http://schemas.microsoft.com/office/powerpoint/2010/main" val="1666519595"/>
      </p:ext>
    </p:extLst>
  </p:cSld>
  <p:clrMapOvr>
    <a:overrideClrMapping bg1="lt1" tx1="dk1" bg2="lt2" tx2="dk2" accent1="accent1" accent2="accent2" accent3="accent3" accent4="accent4" accent5="accent5" accent6="accent6" hlink="hlink" folHlink="folHlink"/>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36208</TotalTime>
  <Words>3609</Words>
  <Application>Microsoft Macintosh PowerPoint</Application>
  <PresentationFormat>Grand écran</PresentationFormat>
  <Paragraphs>238</Paragraphs>
  <Slides>39</Slides>
  <Notes>25</Notes>
  <HiddenSlides>0</HiddenSlides>
  <MMClips>0</MMClips>
  <ScaleCrop>false</ScaleCrop>
  <HeadingPairs>
    <vt:vector size="8" baseType="variant">
      <vt:variant>
        <vt:lpstr>Polices utilisées</vt:lpstr>
      </vt:variant>
      <vt:variant>
        <vt:i4>10</vt:i4>
      </vt:variant>
      <vt:variant>
        <vt:lpstr>Thème</vt:lpstr>
      </vt:variant>
      <vt:variant>
        <vt:i4>1</vt:i4>
      </vt:variant>
      <vt:variant>
        <vt:lpstr>Serveurs OLE incorporés</vt:lpstr>
      </vt:variant>
      <vt:variant>
        <vt:i4>1</vt:i4>
      </vt:variant>
      <vt:variant>
        <vt:lpstr>Titres des diapositives</vt:lpstr>
      </vt:variant>
      <vt:variant>
        <vt:i4>39</vt:i4>
      </vt:variant>
    </vt:vector>
  </HeadingPairs>
  <TitlesOfParts>
    <vt:vector size="51" baseType="lpstr">
      <vt:lpstr>ＭＳ Ｐゴシック</vt:lpstr>
      <vt:lpstr>Arial</vt:lpstr>
      <vt:lpstr>Avenir</vt:lpstr>
      <vt:lpstr>Calibri</vt:lpstr>
      <vt:lpstr>Calibri Light</vt:lpstr>
      <vt:lpstr>Courier New</vt:lpstr>
      <vt:lpstr>Garamond</vt:lpstr>
      <vt:lpstr>Times New Roman</vt:lpstr>
      <vt:lpstr>TimesNewRomanPS</vt:lpstr>
      <vt:lpstr>TimesNewRomanPSMT</vt:lpstr>
      <vt:lpstr>Thème Office</vt:lpstr>
      <vt:lpstr>Document</vt:lpstr>
      <vt:lpstr>Éléments de contexte : Les langues en Polynésie française</vt:lpstr>
      <vt:lpstr>Présentation PowerPoint</vt:lpstr>
      <vt:lpstr>Atlas des langues régionales de France</vt:lpstr>
      <vt:lpstr>Présentation PowerPoint</vt:lpstr>
      <vt:lpstr>Présentation PowerPoint</vt:lpstr>
      <vt:lpstr>Présentation PowerPoint</vt:lpstr>
      <vt:lpstr>Présentation PowerPoint</vt:lpstr>
      <vt:lpstr>Les langues océaniennes (~ 500)</vt:lpstr>
      <vt:lpstr>Présentation PowerPoint</vt:lpstr>
      <vt:lpstr>La famille austronésienne (~ 1 200 langues)</vt:lpstr>
      <vt:lpstr>Proto-océanien *baban</vt:lpstr>
      <vt:lpstr>Proto-polynésien *faka-seke ‘faire en sorte de glisser, jouer à glisser, surfer’</vt:lpstr>
      <vt:lpstr>Le tahitien, langue d’évangélisation et d’alphabétisation au 19ème siècle </vt:lpstr>
      <vt:lpstr>Vea no Tahiti (1850-1859) « Le messager de Tahiti pour la propagation de petites nouvelles pour l’utilité des Tahitiens ».   Hebdomadaire en langue tahitienne créé par une ordonnance du gouverneur Bonard</vt:lpstr>
      <vt:lpstr>Les velléités de francisation</vt:lpstr>
      <vt:lpstr>Un état des lieux en 1962</vt:lpstr>
      <vt:lpstr>L’implantation du Centre d’Expérimentation du Pacifique (CEP)</vt:lpstr>
      <vt:lpstr>Le monopole institutionnel du français</vt:lpstr>
      <vt:lpstr>La bascule linguistique :  le témoignage d’une mère née dans les années 1970</vt:lpstr>
      <vt:lpstr>Une société multilingue</vt:lpstr>
      <vt:lpstr>Compétence déclarée (comprendre, parler, lire et écrire)  chez les 15 ans et plus</vt:lpstr>
      <vt:lpstr>Pratique déclarée en famille  chez les 15 ans et plus</vt:lpstr>
      <vt:lpstr>Compétence versus pratique en famille dans une langue polynésienne selon l’âge (Recensement général de la population 2017, ISPF &amp; INSEE)</vt:lpstr>
      <vt:lpstr>Langue parlée en famille par archipels  (Recensement général de la population 2017, ISPF &amp; INSEE)</vt:lpstr>
      <vt:lpstr>Pratique linguistique contemporaine des enfants et adolescents de Polynésie française</vt:lpstr>
      <vt:lpstr>Des étudiants au riche répertoire langagier  </vt:lpstr>
      <vt:lpstr>Depuis les années 1980 : structuration progressive de l’enseignement du tahitien et des langues polynésiennes  </vt:lpstr>
      <vt:lpstr>Depuis les années 1980 : structuration progressive de l’enseignement du tahitien et des langues polynésiennes  </vt:lpstr>
      <vt:lpstr>Être bilingue ?</vt:lpstr>
      <vt:lpstr>Bilinguisme et fonctions exécutives</vt:lpstr>
      <vt:lpstr>Bilinguisme, compétences métalinguistiques et littéracie</vt:lpstr>
      <vt:lpstr>Les données convergentes de la recherche sur le plurilinguisme, y compris en contexte scolaire</vt:lpstr>
      <vt:lpstr>La « chance » du bilinguisme précoce</vt:lpstr>
      <vt:lpstr>Le « mélange » des langues</vt:lpstr>
      <vt:lpstr>Le français « local »</vt:lpstr>
      <vt:lpstr>Régulation des langues en fonction de la situation d’énonciation</vt:lpstr>
      <vt:lpstr>Régulation des langues en fonction de la situation d’énonciation</vt:lpstr>
      <vt:lpstr>Quelques suggestions pour conclure</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Les langues en Polynésie française</dc:title>
  <dc:creator>Jacques Vernaudon</dc:creator>
  <cp:lastModifiedBy>Utilisateur</cp:lastModifiedBy>
  <cp:revision>669</cp:revision>
  <cp:lastPrinted>2014-08-01T06:34:21Z</cp:lastPrinted>
  <dcterms:created xsi:type="dcterms:W3CDTF">2014-04-17T20:21:35Z</dcterms:created>
  <dcterms:modified xsi:type="dcterms:W3CDTF">2024-08-06T19:08:47Z</dcterms:modified>
</cp:coreProperties>
</file>