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9" r:id="rId2"/>
    <p:sldId id="260" r:id="rId3"/>
    <p:sldId id="264" r:id="rId4"/>
    <p:sldId id="270" r:id="rId5"/>
    <p:sldId id="263" r:id="rId6"/>
    <p:sldId id="271" r:id="rId7"/>
    <p:sldId id="265" r:id="rId8"/>
    <p:sldId id="266" r:id="rId9"/>
    <p:sldId id="267" r:id="rId10"/>
    <p:sldId id="268" r:id="rId11"/>
    <p:sldId id="299" r:id="rId12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F3ED"/>
    <a:srgbClr val="E9B4BE"/>
    <a:srgbClr val="3366FF"/>
    <a:srgbClr val="C39222"/>
    <a:srgbClr val="146AD2"/>
    <a:srgbClr val="C02736"/>
    <a:srgbClr val="EF5061"/>
    <a:srgbClr val="AD0B4A"/>
    <a:srgbClr val="FDFFA0"/>
    <a:srgbClr val="FFE5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653" autoAdjust="0"/>
  </p:normalViewPr>
  <p:slideViewPr>
    <p:cSldViewPr snapToGrid="0" snapToObjects="1">
      <p:cViewPr varScale="1">
        <p:scale>
          <a:sx n="105" d="100"/>
          <a:sy n="105" d="100"/>
        </p:scale>
        <p:origin x="-9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7E8CDC-7DD6-DF49-BA3D-76ACAD662451}" type="datetimeFigureOut">
              <a:rPr lang="fr-FR" smtClean="0"/>
              <a:t>15/11/21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E3C3AB-206F-4947-A741-62D1A8AC808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70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3C3AB-206F-4947-A741-62D1A8AC8084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2721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3C3AB-206F-4947-A741-62D1A8AC8084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87843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3C3AB-206F-4947-A741-62D1A8AC8084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8784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3C3AB-206F-4947-A741-62D1A8AC8084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87843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3C3AB-206F-4947-A741-62D1A8AC8084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8784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3C3AB-206F-4947-A741-62D1A8AC8084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2721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3C3AB-206F-4947-A741-62D1A8AC8084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87843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3C3AB-206F-4947-A741-62D1A8AC8084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87843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3C3AB-206F-4947-A741-62D1A8AC8084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87843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3C3AB-206F-4947-A741-62D1A8AC8084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87843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3C3AB-206F-4947-A741-62D1A8AC8084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8784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75EE-F115-8A48-9A90-94A7C93EA08C}" type="datetimeFigureOut">
              <a:rPr lang="fr-FR" smtClean="0"/>
              <a:t>15/11/21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27B1-AEE0-C04B-9BCC-59458CE081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3977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75EE-F115-8A48-9A90-94A7C93EA08C}" type="datetimeFigureOut">
              <a:rPr lang="fr-FR" smtClean="0"/>
              <a:t>15/11/21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27B1-AEE0-C04B-9BCC-59458CE081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6163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75EE-F115-8A48-9A90-94A7C93EA08C}" type="datetimeFigureOut">
              <a:rPr lang="fr-FR" smtClean="0"/>
              <a:t>15/11/21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27B1-AEE0-C04B-9BCC-59458CE081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7214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75EE-F115-8A48-9A90-94A7C93EA08C}" type="datetimeFigureOut">
              <a:rPr lang="fr-FR" smtClean="0"/>
              <a:t>15/11/21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27B1-AEE0-C04B-9BCC-59458CE081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8719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75EE-F115-8A48-9A90-94A7C93EA08C}" type="datetimeFigureOut">
              <a:rPr lang="fr-FR" smtClean="0"/>
              <a:t>15/11/21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27B1-AEE0-C04B-9BCC-59458CE081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2551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75EE-F115-8A48-9A90-94A7C93EA08C}" type="datetimeFigureOut">
              <a:rPr lang="fr-FR" smtClean="0"/>
              <a:t>15/11/21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27B1-AEE0-C04B-9BCC-59458CE081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7977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75EE-F115-8A48-9A90-94A7C93EA08C}" type="datetimeFigureOut">
              <a:rPr lang="fr-FR" smtClean="0"/>
              <a:t>15/11/21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27B1-AEE0-C04B-9BCC-59458CE081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6922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75EE-F115-8A48-9A90-94A7C93EA08C}" type="datetimeFigureOut">
              <a:rPr lang="fr-FR" smtClean="0"/>
              <a:t>15/11/21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27B1-AEE0-C04B-9BCC-59458CE081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0112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75EE-F115-8A48-9A90-94A7C93EA08C}" type="datetimeFigureOut">
              <a:rPr lang="fr-FR" smtClean="0"/>
              <a:t>15/11/21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27B1-AEE0-C04B-9BCC-59458CE081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1357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75EE-F115-8A48-9A90-94A7C93EA08C}" type="datetimeFigureOut">
              <a:rPr lang="fr-FR" smtClean="0"/>
              <a:t>15/11/21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27B1-AEE0-C04B-9BCC-59458CE081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3565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75EE-F115-8A48-9A90-94A7C93EA08C}" type="datetimeFigureOut">
              <a:rPr lang="fr-FR" smtClean="0"/>
              <a:t>15/11/21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27B1-AEE0-C04B-9BCC-59458CE081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5368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D75EE-F115-8A48-9A90-94A7C93EA08C}" type="datetimeFigureOut">
              <a:rPr lang="fr-FR" smtClean="0"/>
              <a:t>15/11/21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727B1-AEE0-C04B-9BCC-59458CE081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016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6171">
            <a:alpha val="9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rré corné 4"/>
          <p:cNvSpPr/>
          <p:nvPr/>
        </p:nvSpPr>
        <p:spPr>
          <a:xfrm>
            <a:off x="551096" y="455304"/>
            <a:ext cx="8062774" cy="5820152"/>
          </a:xfrm>
          <a:prstGeom prst="foldedCorner">
            <a:avLst>
              <a:gd name="adj" fmla="val 11168"/>
            </a:avLst>
          </a:prstGeom>
          <a:solidFill>
            <a:srgbClr val="6BE9F1">
              <a:alpha val="9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xmlns="" id="{3752FE55-154C-DC49-A588-5DFA0FC6A3F9}"/>
              </a:ext>
            </a:extLst>
          </p:cNvPr>
          <p:cNvSpPr txBox="1">
            <a:spLocks/>
          </p:cNvSpPr>
          <p:nvPr/>
        </p:nvSpPr>
        <p:spPr>
          <a:xfrm>
            <a:off x="551096" y="467284"/>
            <a:ext cx="8062774" cy="140792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endParaRPr lang="fr-FR" dirty="0" smtClean="0">
              <a:solidFill>
                <a:srgbClr val="27697B"/>
              </a:solidFill>
              <a:latin typeface="Avenir Black"/>
              <a:cs typeface="Avenir Black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078696" y="3019376"/>
            <a:ext cx="394106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27697B"/>
                </a:solidFill>
                <a:latin typeface="Arial"/>
                <a:cs typeface="Arial"/>
              </a:rPr>
              <a:t>NOM :</a:t>
            </a:r>
          </a:p>
          <a:p>
            <a:endParaRPr lang="fr-FR" sz="1200" b="1" dirty="0" smtClean="0">
              <a:solidFill>
                <a:srgbClr val="27697B"/>
              </a:solidFill>
              <a:latin typeface="Arial"/>
              <a:cs typeface="Arial"/>
            </a:endParaRPr>
          </a:p>
          <a:p>
            <a:endParaRPr lang="fr-FR" sz="1200" b="1" dirty="0" smtClean="0">
              <a:solidFill>
                <a:srgbClr val="27697B"/>
              </a:solidFill>
              <a:latin typeface="Arial"/>
              <a:cs typeface="Arial"/>
            </a:endParaRPr>
          </a:p>
          <a:p>
            <a:endParaRPr lang="fr-FR" sz="1200" b="1" dirty="0" smtClean="0">
              <a:solidFill>
                <a:srgbClr val="27697B"/>
              </a:solidFill>
              <a:latin typeface="Arial"/>
              <a:cs typeface="Arial"/>
            </a:endParaRPr>
          </a:p>
          <a:p>
            <a:endParaRPr lang="fr-FR" sz="1200" b="1" dirty="0" smtClean="0">
              <a:solidFill>
                <a:srgbClr val="27697B"/>
              </a:solidFill>
              <a:latin typeface="Arial"/>
              <a:cs typeface="Arial"/>
            </a:endParaRPr>
          </a:p>
          <a:p>
            <a:r>
              <a:rPr lang="fr-FR" b="1" dirty="0" smtClean="0">
                <a:solidFill>
                  <a:srgbClr val="27697B"/>
                </a:solidFill>
                <a:latin typeface="Arial"/>
                <a:cs typeface="Arial"/>
              </a:rPr>
              <a:t>PRÉNOM :</a:t>
            </a:r>
          </a:p>
          <a:p>
            <a:endParaRPr lang="fr-FR" sz="1200" b="1" dirty="0" smtClean="0">
              <a:solidFill>
                <a:srgbClr val="27697B"/>
              </a:solidFill>
              <a:latin typeface="Arial"/>
              <a:cs typeface="Arial"/>
            </a:endParaRPr>
          </a:p>
          <a:p>
            <a:endParaRPr lang="fr-FR" sz="1200" b="1" dirty="0" smtClean="0">
              <a:solidFill>
                <a:srgbClr val="27697B"/>
              </a:solidFill>
              <a:latin typeface="Arial"/>
              <a:cs typeface="Arial"/>
            </a:endParaRPr>
          </a:p>
          <a:p>
            <a:endParaRPr lang="fr-FR" sz="1200" b="1" dirty="0" smtClean="0">
              <a:solidFill>
                <a:srgbClr val="27697B"/>
              </a:solidFill>
              <a:latin typeface="Arial"/>
              <a:cs typeface="Arial"/>
            </a:endParaRPr>
          </a:p>
          <a:p>
            <a:endParaRPr lang="fr-FR" sz="1200" b="1" dirty="0" smtClean="0">
              <a:solidFill>
                <a:srgbClr val="27697B"/>
              </a:solidFill>
              <a:latin typeface="Arial"/>
              <a:cs typeface="Arial"/>
            </a:endParaRPr>
          </a:p>
          <a:p>
            <a:r>
              <a:rPr lang="fr-FR" b="1" dirty="0" smtClean="0">
                <a:solidFill>
                  <a:srgbClr val="27697B"/>
                </a:solidFill>
                <a:latin typeface="Arial"/>
                <a:cs typeface="Arial"/>
              </a:rPr>
              <a:t>DATE DE NAISSANCE :</a:t>
            </a:r>
          </a:p>
          <a:p>
            <a:endParaRPr lang="fr-FR" sz="1200" b="1" dirty="0" smtClean="0">
              <a:solidFill>
                <a:schemeClr val="accent5">
                  <a:lumMod val="75000"/>
                </a:schemeClr>
              </a:solidFill>
              <a:latin typeface="Arial"/>
              <a:cs typeface="Arial"/>
            </a:endParaRPr>
          </a:p>
          <a:p>
            <a:endParaRPr lang="fr-FR" sz="1200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5115607" y="3019376"/>
            <a:ext cx="2779442" cy="2767763"/>
          </a:xfrm>
          <a:prstGeom prst="roundRect">
            <a:avLst>
              <a:gd name="adj" fmla="val 9136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5115607" y="4093138"/>
            <a:ext cx="27794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Photo de l’élève</a:t>
            </a:r>
            <a:endParaRPr lang="fr-FR" sz="16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0" y="6386222"/>
            <a:ext cx="91439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chemeClr val="bg1">
                    <a:lumMod val="85000"/>
                  </a:schemeClr>
                </a:solidFill>
                <a:latin typeface="+mj-lt"/>
                <a:cs typeface="Athelas Regular"/>
              </a:rPr>
              <a:t>POLYNÉSIE FRANÇAISE</a:t>
            </a:r>
            <a:endParaRPr lang="fr-FR" sz="1400" b="1" dirty="0">
              <a:solidFill>
                <a:schemeClr val="bg1">
                  <a:lumMod val="85000"/>
                </a:schemeClr>
              </a:solidFill>
              <a:latin typeface="+mj-lt"/>
              <a:cs typeface="Athelas Regular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51096" y="2018989"/>
            <a:ext cx="8062774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30000"/>
              </a:lnSpc>
            </a:pPr>
            <a:r>
              <a:rPr lang="fr-FR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Rounded MT Bold"/>
                <a:cs typeface="Arial Rounded MT Bold"/>
              </a:rPr>
              <a:t>E-CAHIER </a:t>
            </a:r>
            <a:r>
              <a:rPr lang="fr-FR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Rounded MT Bold"/>
                <a:cs typeface="Arial Rounded MT Bold"/>
              </a:rPr>
              <a:t>PEAC </a:t>
            </a:r>
            <a:endParaRPr lang="fr-FR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Rounded MT Bold"/>
              <a:cs typeface="Arial Rounded MT Bold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51096" y="467284"/>
            <a:ext cx="8062774" cy="1407925"/>
          </a:xfrm>
          <a:prstGeom prst="rect">
            <a:avLst/>
          </a:prstGeom>
          <a:solidFill>
            <a:srgbClr val="27697B">
              <a:alpha val="1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Candara"/>
              <a:cs typeface="Candara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51096" y="467284"/>
            <a:ext cx="8062774" cy="13306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sz="3400" b="1" dirty="0">
                <a:solidFill>
                  <a:schemeClr val="bg1"/>
                </a:solidFill>
                <a:latin typeface="Avenir Black"/>
                <a:cs typeface="Avenir Black"/>
              </a:rPr>
              <a:t>PARCOURS D’ÉDUCATION </a:t>
            </a:r>
          </a:p>
          <a:p>
            <a:pPr algn="ctr">
              <a:lnSpc>
                <a:spcPct val="120000"/>
              </a:lnSpc>
            </a:pPr>
            <a:r>
              <a:rPr lang="fr-FR" sz="3400" b="1" dirty="0">
                <a:solidFill>
                  <a:schemeClr val="bg1"/>
                </a:solidFill>
                <a:latin typeface="Avenir Black"/>
                <a:cs typeface="Avenir Black"/>
              </a:rPr>
              <a:t>ARTISTIQUE ET CULTURELLE</a:t>
            </a:r>
          </a:p>
        </p:txBody>
      </p:sp>
    </p:spTree>
    <p:extLst>
      <p:ext uri="{BB962C8B-B14F-4D97-AF65-F5344CB8AC3E}">
        <p14:creationId xmlns:p14="http://schemas.microsoft.com/office/powerpoint/2010/main" val="4052229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1006358" y="299542"/>
            <a:ext cx="7819814" cy="803953"/>
          </a:xfrm>
          <a:prstGeom prst="roundRect">
            <a:avLst/>
          </a:prstGeom>
          <a:solidFill>
            <a:srgbClr val="FDFFA0">
              <a:alpha val="7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1006346" y="510990"/>
            <a:ext cx="7819814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sz="2000" b="1" dirty="0" smtClean="0">
                <a:latin typeface="Athelas Regular"/>
                <a:cs typeface="Athelas Regular"/>
              </a:rPr>
              <a:t>CE QUE JE SOUHAITE RETENIR</a:t>
            </a:r>
            <a:endParaRPr lang="fr-FR" sz="2000" b="1" dirty="0">
              <a:latin typeface="Athelas Regular"/>
              <a:cs typeface="Athelas Regular"/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5585469" y="1446265"/>
            <a:ext cx="3240691" cy="3502159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5585457" y="2520589"/>
            <a:ext cx="3240703" cy="1339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dirty="0" smtClean="0">
                <a:latin typeface="Athelas Regular"/>
                <a:cs typeface="Athelas Regular"/>
              </a:rPr>
              <a:t>À QUOI CELA </a:t>
            </a:r>
          </a:p>
          <a:p>
            <a:pPr algn="ctr">
              <a:lnSpc>
                <a:spcPct val="120000"/>
              </a:lnSpc>
            </a:pPr>
            <a:r>
              <a:rPr lang="fr-FR" dirty="0">
                <a:latin typeface="Athelas Regular"/>
                <a:cs typeface="Athelas Regular"/>
              </a:rPr>
              <a:t>M</a:t>
            </a:r>
            <a:r>
              <a:rPr lang="fr-FR" dirty="0" smtClean="0">
                <a:latin typeface="Athelas Regular"/>
                <a:cs typeface="Athelas Regular"/>
              </a:rPr>
              <a:t>E FAIT-IL PENSER ?</a:t>
            </a:r>
          </a:p>
          <a:p>
            <a:pPr algn="ctr">
              <a:lnSpc>
                <a:spcPct val="120000"/>
              </a:lnSpc>
            </a:pPr>
            <a:r>
              <a:rPr lang="fr-FR" sz="16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(écrits, visuels, œuvres</a:t>
            </a:r>
            <a:r>
              <a:rPr lang="mr-IN" sz="16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…</a:t>
            </a:r>
            <a:r>
              <a:rPr lang="fr-FR" sz="16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 en lien </a:t>
            </a:r>
          </a:p>
          <a:p>
            <a:pPr algn="ctr">
              <a:lnSpc>
                <a:spcPct val="120000"/>
              </a:lnSpc>
            </a:pPr>
            <a:r>
              <a:rPr lang="fr-FR" sz="16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avec le sujet d’étude)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1006349" y="1446265"/>
            <a:ext cx="4155799" cy="3396334"/>
          </a:xfrm>
          <a:prstGeom prst="roundRect">
            <a:avLst>
              <a:gd name="adj" fmla="val 9077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1006350" y="1979650"/>
            <a:ext cx="4155798" cy="1007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dirty="0" smtClean="0">
                <a:latin typeface="Athelas Regular"/>
                <a:cs typeface="Athelas Regular"/>
              </a:rPr>
              <a:t>PRODUCTION DE L’ÉLÈVE</a:t>
            </a:r>
          </a:p>
          <a:p>
            <a:pPr algn="ctr">
              <a:lnSpc>
                <a:spcPct val="120000"/>
              </a:lnSpc>
            </a:pPr>
            <a:r>
              <a:rPr lang="fr-FR" sz="16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(écrit, visuel, enregistrement audio ou vidéo illustrant ce que l’élève souhaite retenir</a:t>
            </a:r>
            <a:r>
              <a:rPr lang="mr-IN" sz="16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…</a:t>
            </a:r>
            <a:r>
              <a:rPr lang="fr-FR" sz="16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) 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1006350" y="5247966"/>
            <a:ext cx="7819822" cy="1258074"/>
          </a:xfrm>
          <a:prstGeom prst="roundRect">
            <a:avLst>
              <a:gd name="adj" fmla="val 9077"/>
            </a:avLst>
          </a:prstGeom>
          <a:solidFill>
            <a:srgbClr val="E9B4BE">
              <a:alpha val="59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1006362" y="5247966"/>
            <a:ext cx="3725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+mj-lt"/>
                <a:cs typeface="Athelas Regular"/>
              </a:rPr>
              <a:t>LEXIQUE</a:t>
            </a:r>
            <a:r>
              <a:rPr lang="fr-FR" dirty="0" smtClean="0">
                <a:latin typeface="+mj-lt"/>
                <a:cs typeface="Athelas Regular"/>
              </a:rPr>
              <a:t> ou </a:t>
            </a:r>
            <a:r>
              <a:rPr lang="fr-FR" b="1" dirty="0" smtClean="0">
                <a:latin typeface="+mj-lt"/>
                <a:cs typeface="Athelas Regular"/>
              </a:rPr>
              <a:t>MOTS-</a:t>
            </a:r>
            <a:r>
              <a:rPr lang="fr-FR" b="1" dirty="0" smtClean="0">
                <a:solidFill>
                  <a:srgbClr val="000000"/>
                </a:solidFill>
                <a:latin typeface="+mj-lt"/>
                <a:cs typeface="Athelas Regular"/>
              </a:rPr>
              <a:t>CLÉS </a:t>
            </a:r>
            <a:r>
              <a:rPr lang="fr-FR" sz="1600" dirty="0" smtClean="0">
                <a:solidFill>
                  <a:srgbClr val="000000"/>
                </a:solidFill>
                <a:latin typeface="Athelas Regular"/>
                <a:cs typeface="Athelas Regular"/>
              </a:rPr>
              <a:t>(à retenir) </a:t>
            </a:r>
            <a:endParaRPr lang="fr-FR" sz="1600" dirty="0">
              <a:solidFill>
                <a:srgbClr val="000000"/>
              </a:solidFill>
              <a:latin typeface="Athelas Regular"/>
              <a:cs typeface="Athelas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753808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1006358" y="299542"/>
            <a:ext cx="7819814" cy="1264305"/>
          </a:xfrm>
          <a:prstGeom prst="roundRect">
            <a:avLst/>
          </a:prstGeom>
          <a:solidFill>
            <a:srgbClr val="FDFFA0">
              <a:alpha val="7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à coins arrondis 12"/>
          <p:cNvSpPr/>
          <p:nvPr/>
        </p:nvSpPr>
        <p:spPr>
          <a:xfrm>
            <a:off x="1006362" y="1795172"/>
            <a:ext cx="4649660" cy="2308458"/>
          </a:xfrm>
          <a:prstGeom prst="roundRect">
            <a:avLst>
              <a:gd name="adj" fmla="val 6937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5896302" y="1795172"/>
            <a:ext cx="2929869" cy="4527642"/>
          </a:xfrm>
          <a:prstGeom prst="roundRect">
            <a:avLst>
              <a:gd name="adj" fmla="val 9077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1018354" y="4371423"/>
            <a:ext cx="4637668" cy="1951392"/>
          </a:xfrm>
          <a:prstGeom prst="roundRect">
            <a:avLst>
              <a:gd name="adj" fmla="val 6937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solidFill>
                <a:srgbClr val="00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018354" y="414694"/>
            <a:ext cx="7819822" cy="1036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fr-FR" sz="2000" b="1" dirty="0" smtClean="0">
                <a:latin typeface="Athelas Regular"/>
                <a:cs typeface="Athelas Regular"/>
              </a:rPr>
              <a:t>MES ACTIVITÉS PERSONNELLES </a:t>
            </a:r>
          </a:p>
          <a:p>
            <a:pPr algn="ctr">
              <a:lnSpc>
                <a:spcPct val="110000"/>
              </a:lnSpc>
            </a:pPr>
            <a:r>
              <a:rPr lang="fr-FR" sz="2000" b="1" dirty="0" smtClean="0">
                <a:latin typeface="Athelas Regular"/>
                <a:cs typeface="Athelas Regular"/>
              </a:rPr>
              <a:t>EN LIEN AVEC L’ÉDUCATION ARTISTIQUE ET CULTURELLE </a:t>
            </a:r>
          </a:p>
          <a:p>
            <a:pPr algn="ctr">
              <a:lnSpc>
                <a:spcPct val="110000"/>
              </a:lnSpc>
            </a:pPr>
            <a:r>
              <a:rPr lang="fr-FR" sz="16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(activités scolaires, périscolaires, extra-scolaires)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018354" y="4371423"/>
            <a:ext cx="4637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0000"/>
                </a:solidFill>
              </a:rPr>
              <a:t>Mes commentaires - Mes impressions : </a:t>
            </a:r>
            <a:endParaRPr lang="fr-FR" b="1" dirty="0">
              <a:solidFill>
                <a:srgbClr val="00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018354" y="1795172"/>
            <a:ext cx="4637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Date -</a:t>
            </a:r>
            <a:r>
              <a:rPr lang="fr-FR" b="1" dirty="0" smtClean="0"/>
              <a:t> </a:t>
            </a:r>
            <a:r>
              <a:rPr lang="fr-FR" b="1" dirty="0"/>
              <a:t>Intitulé du sujet -</a:t>
            </a:r>
            <a:r>
              <a:rPr lang="fr-FR" b="1" dirty="0" smtClean="0"/>
              <a:t> Description :</a:t>
            </a:r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5896301" y="1963628"/>
            <a:ext cx="292986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Productions </a:t>
            </a:r>
          </a:p>
          <a:p>
            <a:pPr algn="ctr"/>
            <a:r>
              <a:rPr lang="fr-FR" sz="16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(écrits, visuels, enregistrement audio, vidéo</a:t>
            </a:r>
            <a:r>
              <a:rPr lang="mr-IN" sz="16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…</a:t>
            </a:r>
            <a:r>
              <a:rPr lang="fr-FR" sz="16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)</a:t>
            </a:r>
            <a:endParaRPr lang="fr-FR" sz="16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433148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>
            <a:off x="528479" y="1773644"/>
            <a:ext cx="1723017" cy="1440954"/>
          </a:xfrm>
          <a:prstGeom prst="roundRect">
            <a:avLst/>
          </a:prstGeom>
          <a:solidFill>
            <a:srgbClr val="7F59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chemeClr val="bg1"/>
                </a:solidFill>
              </a:rPr>
              <a:t>E-CAHIER </a:t>
            </a:r>
            <a:endParaRPr lang="fr-FR" sz="2000" b="1" dirty="0" smtClean="0">
              <a:solidFill>
                <a:schemeClr val="bg1"/>
              </a:solidFill>
            </a:endParaRPr>
          </a:p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SP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207443" y="3434429"/>
            <a:ext cx="1723017" cy="1440954"/>
          </a:xfrm>
          <a:prstGeom prst="roundRect">
            <a:avLst/>
          </a:prstGeom>
          <a:solidFill>
            <a:srgbClr val="FC00F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chemeClr val="bg1"/>
                </a:solidFill>
              </a:rPr>
              <a:t>E-CAHIER </a:t>
            </a:r>
            <a:r>
              <a:rPr lang="fr-FR" sz="2800" b="1" dirty="0" smtClean="0">
                <a:solidFill>
                  <a:schemeClr val="bg1"/>
                </a:solidFill>
              </a:rPr>
              <a:t>SM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886407" y="5124993"/>
            <a:ext cx="1723017" cy="1440954"/>
          </a:xfrm>
          <a:prstGeom prst="roundRect">
            <a:avLst/>
          </a:prstGeom>
          <a:solidFill>
            <a:srgbClr val="F2AC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chemeClr val="bg1"/>
                </a:solidFill>
              </a:rPr>
              <a:t>E-CAHIER </a:t>
            </a:r>
            <a:r>
              <a:rPr lang="fr-FR" sz="2800" b="1" dirty="0" smtClean="0">
                <a:solidFill>
                  <a:schemeClr val="bg1"/>
                </a:solidFill>
              </a:rPr>
              <a:t>SG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3286920" y="1773644"/>
            <a:ext cx="1723017" cy="1440954"/>
          </a:xfrm>
          <a:prstGeom prst="roundRect">
            <a:avLst/>
          </a:prstGeom>
          <a:solidFill>
            <a:srgbClr val="2D3BD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chemeClr val="bg1"/>
                </a:solidFill>
              </a:rPr>
              <a:t>E-CAHIER </a:t>
            </a:r>
            <a:r>
              <a:rPr lang="fr-FR" sz="2800" b="1" dirty="0" smtClean="0">
                <a:solidFill>
                  <a:schemeClr val="bg1"/>
                </a:solidFill>
              </a:rPr>
              <a:t>CP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3965884" y="3434429"/>
            <a:ext cx="1723017" cy="1440954"/>
          </a:xfrm>
          <a:prstGeom prst="roundRect">
            <a:avLst/>
          </a:prstGeom>
          <a:solidFill>
            <a:srgbClr val="2E90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chemeClr val="bg1"/>
                </a:solidFill>
              </a:rPr>
              <a:t>E-CAHIER </a:t>
            </a:r>
            <a:r>
              <a:rPr lang="fr-FR" sz="2800" b="1" dirty="0" smtClean="0">
                <a:solidFill>
                  <a:schemeClr val="bg1"/>
                </a:solidFill>
              </a:rPr>
              <a:t>CE1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4644848" y="5124993"/>
            <a:ext cx="1723017" cy="1440954"/>
          </a:xfrm>
          <a:prstGeom prst="roundRect">
            <a:avLst/>
          </a:prstGeom>
          <a:solidFill>
            <a:srgbClr val="89E7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chemeClr val="bg1"/>
                </a:solidFill>
              </a:rPr>
              <a:t>E-CAHIER </a:t>
            </a:r>
            <a:r>
              <a:rPr lang="fr-FR" sz="2800" b="1" dirty="0" smtClean="0">
                <a:solidFill>
                  <a:schemeClr val="bg1"/>
                </a:solidFill>
              </a:rPr>
              <a:t>CE2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6116792" y="1773644"/>
            <a:ext cx="1723017" cy="1440954"/>
          </a:xfrm>
          <a:prstGeom prst="roundRect">
            <a:avLst/>
          </a:prstGeom>
          <a:solidFill>
            <a:srgbClr val="128D0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chemeClr val="bg1"/>
                </a:solidFill>
              </a:rPr>
              <a:t>E-CAHIER </a:t>
            </a:r>
            <a:r>
              <a:rPr lang="fr-FR" sz="2800" b="1" dirty="0" smtClean="0">
                <a:solidFill>
                  <a:schemeClr val="bg1"/>
                </a:solidFill>
              </a:rPr>
              <a:t>CM1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6795756" y="3434429"/>
            <a:ext cx="1723017" cy="1440954"/>
          </a:xfrm>
          <a:prstGeom prst="roundRect">
            <a:avLst/>
          </a:prstGeom>
          <a:solidFill>
            <a:srgbClr val="1CD805">
              <a:alpha val="5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chemeClr val="bg1"/>
                </a:solidFill>
              </a:rPr>
              <a:t>E-CAHIER </a:t>
            </a:r>
            <a:r>
              <a:rPr lang="fr-FR" sz="2800" b="1" dirty="0" smtClean="0">
                <a:solidFill>
                  <a:schemeClr val="bg1"/>
                </a:solidFill>
              </a:rPr>
              <a:t>CM2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11" name="Flèche courbée vers la droite 10"/>
          <p:cNvSpPr/>
          <p:nvPr/>
        </p:nvSpPr>
        <p:spPr>
          <a:xfrm>
            <a:off x="7056425" y="4718114"/>
            <a:ext cx="684968" cy="1428475"/>
          </a:xfrm>
          <a:prstGeom prst="curvedRightArrow">
            <a:avLst/>
          </a:prstGeom>
          <a:solidFill>
            <a:srgbClr val="C02736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1461762"/>
          </a:xfrm>
          <a:prstGeom prst="rect">
            <a:avLst/>
          </a:prstGeom>
          <a:solidFill>
            <a:srgbClr val="24617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Carré corné 12"/>
          <p:cNvSpPr/>
          <p:nvPr/>
        </p:nvSpPr>
        <p:spPr>
          <a:xfrm>
            <a:off x="0" y="-1"/>
            <a:ext cx="9144000" cy="1244910"/>
          </a:xfrm>
          <a:prstGeom prst="foldedCorner">
            <a:avLst>
              <a:gd name="adj" fmla="val 40990"/>
            </a:avLst>
          </a:prstGeom>
          <a:solidFill>
            <a:srgbClr val="6BE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200" dirty="0" smtClean="0"/>
          </a:p>
          <a:p>
            <a:pPr algn="ctr">
              <a:lnSpc>
                <a:spcPct val="120000"/>
              </a:lnSpc>
            </a:pPr>
            <a:r>
              <a:rPr lang="fr-FR" sz="2800" b="1" dirty="0" smtClean="0">
                <a:solidFill>
                  <a:schemeClr val="tx1"/>
                </a:solidFill>
                <a:latin typeface="Arial"/>
                <a:cs typeface="Arial"/>
              </a:rPr>
              <a:t>PAGE DE LIENS AVEC MES </a:t>
            </a:r>
            <a:r>
              <a:rPr lang="fr-FR" sz="2800" b="1" dirty="0" smtClean="0">
                <a:solidFill>
                  <a:schemeClr val="tx1"/>
                </a:solidFill>
                <a:latin typeface="Arial"/>
                <a:cs typeface="Arial"/>
              </a:rPr>
              <a:t>E-CAHIERS </a:t>
            </a:r>
            <a:endParaRPr lang="fr-FR" sz="2800" b="1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 algn="ctr">
              <a:lnSpc>
                <a:spcPct val="120000"/>
              </a:lnSpc>
            </a:pPr>
            <a:r>
              <a:rPr lang="fr-FR" sz="2800" b="1" dirty="0" smtClean="0">
                <a:solidFill>
                  <a:schemeClr val="tx1"/>
                </a:solidFill>
                <a:latin typeface="Arial"/>
                <a:cs typeface="Arial"/>
              </a:rPr>
              <a:t>DURANT MA SCOLARITÉ</a:t>
            </a:r>
          </a:p>
        </p:txBody>
      </p:sp>
      <p:sp>
        <p:nvSpPr>
          <p:cNvPr id="2" name="Rectangle à coins arrondis 1"/>
          <p:cNvSpPr/>
          <p:nvPr/>
        </p:nvSpPr>
        <p:spPr>
          <a:xfrm rot="891049">
            <a:off x="7767647" y="5989272"/>
            <a:ext cx="1180499" cy="358712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COLLÈGE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608903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èche vers la droite 1"/>
          <p:cNvSpPr/>
          <p:nvPr/>
        </p:nvSpPr>
        <p:spPr>
          <a:xfrm>
            <a:off x="129348" y="3339343"/>
            <a:ext cx="9014651" cy="2104727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129348" y="3856706"/>
            <a:ext cx="2516400" cy="107000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accent6">
                    <a:lumMod val="75000"/>
                  </a:schemeClr>
                </a:solidFill>
              </a:rPr>
              <a:t>PS</a:t>
            </a:r>
            <a:endParaRPr lang="fr-FR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45748" y="3868008"/>
            <a:ext cx="2516400" cy="10587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>
                <a:solidFill>
                  <a:srgbClr val="146AD2"/>
                </a:solidFill>
              </a:rPr>
              <a:t>M</a:t>
            </a:r>
            <a:r>
              <a:rPr lang="fr-FR" sz="2800" b="1" dirty="0" smtClean="0">
                <a:solidFill>
                  <a:srgbClr val="146AD2"/>
                </a:solidFill>
              </a:rPr>
              <a:t>S</a:t>
            </a:r>
            <a:endParaRPr lang="fr-FR" sz="2800" b="1" dirty="0">
              <a:solidFill>
                <a:srgbClr val="146AD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162148" y="3868007"/>
            <a:ext cx="2516400" cy="1070001"/>
          </a:xfrm>
          <a:prstGeom prst="rect">
            <a:avLst/>
          </a:prstGeom>
          <a:solidFill>
            <a:srgbClr val="008000">
              <a:alpha val="3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accent3">
                    <a:lumMod val="50000"/>
                  </a:schemeClr>
                </a:solidFill>
              </a:rPr>
              <a:t>GS</a:t>
            </a:r>
            <a:endParaRPr lang="fr-FR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21536" y="1431797"/>
            <a:ext cx="1293003" cy="6168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Domaine(s) artistique(s)</a:t>
            </a:r>
            <a:endParaRPr lang="fr-FR" sz="14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962247" y="2656809"/>
            <a:ext cx="1231593" cy="4350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rgbClr val="3366FF"/>
                </a:solidFill>
                <a:latin typeface="Athelas Regular"/>
                <a:cs typeface="Athelas Regular"/>
              </a:rPr>
              <a:t>D</a:t>
            </a:r>
            <a:r>
              <a:rPr lang="fr-FR" sz="14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escription</a:t>
            </a:r>
            <a:endParaRPr lang="fr-FR" sz="14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38928" y="2059486"/>
            <a:ext cx="1115796" cy="5698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Intitulé </a:t>
            </a:r>
          </a:p>
          <a:p>
            <a:pPr algn="ctr"/>
            <a:r>
              <a:rPr lang="fr-FR" sz="14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du projet</a:t>
            </a:r>
            <a:endParaRPr lang="fr-FR" sz="14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  <p:sp>
        <p:nvSpPr>
          <p:cNvPr id="7" name="Virage 6"/>
          <p:cNvSpPr/>
          <p:nvPr/>
        </p:nvSpPr>
        <p:spPr>
          <a:xfrm>
            <a:off x="3398317" y="1740221"/>
            <a:ext cx="376284" cy="2116485"/>
          </a:xfrm>
          <a:prstGeom prst="bentArrow">
            <a:avLst>
              <a:gd name="adj1" fmla="val 25000"/>
              <a:gd name="adj2" fmla="val 25000"/>
              <a:gd name="adj3" fmla="val 31250"/>
              <a:gd name="adj4" fmla="val 33403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764737" y="3565877"/>
            <a:ext cx="1267159" cy="60426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Date de début </a:t>
            </a:r>
          </a:p>
          <a:p>
            <a:pPr algn="ctr"/>
            <a:r>
              <a:rPr lang="fr-FR" sz="14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du projet</a:t>
            </a:r>
            <a:endParaRPr lang="fr-FR" sz="14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  <p:sp>
        <p:nvSpPr>
          <p:cNvPr id="15" name="Carré corné 14"/>
          <p:cNvSpPr/>
          <p:nvPr/>
        </p:nvSpPr>
        <p:spPr>
          <a:xfrm>
            <a:off x="0" y="-1"/>
            <a:ext cx="9144000" cy="975936"/>
          </a:xfrm>
          <a:prstGeom prst="foldedCorner">
            <a:avLst>
              <a:gd name="adj" fmla="val 40990"/>
            </a:avLst>
          </a:prstGeom>
          <a:solidFill>
            <a:srgbClr val="6BE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b="1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Arial"/>
                <a:cs typeface="Arial"/>
              </a:rPr>
              <a:t>MON PEAC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678547" y="3868008"/>
            <a:ext cx="432147" cy="1070001"/>
          </a:xfrm>
          <a:prstGeom prst="rect">
            <a:avLst/>
          </a:prstGeom>
          <a:solidFill>
            <a:schemeClr val="tx1">
              <a:lumMod val="50000"/>
              <a:lumOff val="50000"/>
              <a:alpha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  /  /  /</a:t>
            </a:r>
            <a:endParaRPr lang="fr-FR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43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1">
            <a:extLst>
              <a:ext uri="{FF2B5EF4-FFF2-40B4-BE49-F238E27FC236}">
                <a16:creationId xmlns:a16="http://schemas.microsoft.com/office/drawing/2014/main" xmlns="" id="{3752FE55-154C-DC49-A588-5DFA0FC6A3F9}"/>
              </a:ext>
            </a:extLst>
          </p:cNvPr>
          <p:cNvSpPr txBox="1">
            <a:spLocks/>
          </p:cNvSpPr>
          <p:nvPr/>
        </p:nvSpPr>
        <p:spPr>
          <a:xfrm>
            <a:off x="551096" y="467284"/>
            <a:ext cx="7972611" cy="1494228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r>
              <a:rPr lang="fr-FR" dirty="0" smtClean="0">
                <a:solidFill>
                  <a:schemeClr val="bg1"/>
                </a:solidFill>
                <a:latin typeface="Avenir Black"/>
                <a:cs typeface="Avenir Black"/>
              </a:rPr>
              <a:t>Mon e.Cahier CP </a:t>
            </a:r>
            <a:br>
              <a:rPr lang="fr-FR" dirty="0" smtClean="0">
                <a:solidFill>
                  <a:schemeClr val="bg1"/>
                </a:solidFill>
                <a:latin typeface="Avenir Black"/>
                <a:cs typeface="Avenir Black"/>
              </a:rPr>
            </a:br>
            <a:endParaRPr lang="fr-FR" sz="3100" dirty="0">
              <a:solidFill>
                <a:schemeClr val="bg1"/>
              </a:solidFill>
              <a:latin typeface="Avenir Black"/>
              <a:cs typeface="Avenir Black"/>
            </a:endParaRPr>
          </a:p>
        </p:txBody>
      </p:sp>
      <p:sp>
        <p:nvSpPr>
          <p:cNvPr id="7" name="Carré corné 6"/>
          <p:cNvSpPr/>
          <p:nvPr/>
        </p:nvSpPr>
        <p:spPr>
          <a:xfrm>
            <a:off x="383371" y="467283"/>
            <a:ext cx="8326342" cy="6026774"/>
          </a:xfrm>
          <a:prstGeom prst="foldedCorner">
            <a:avLst>
              <a:gd name="adj" fmla="val 12880"/>
            </a:avLst>
          </a:prstGeom>
          <a:solidFill>
            <a:srgbClr val="2D3BD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200" dirty="0" smtClean="0">
              <a:solidFill>
                <a:srgbClr val="31859C"/>
              </a:solidFill>
            </a:endParaRPr>
          </a:p>
          <a:p>
            <a:pPr algn="ctr">
              <a:lnSpc>
                <a:spcPct val="120000"/>
              </a:lnSpc>
            </a:pPr>
            <a:r>
              <a:rPr lang="fr-FR" sz="3200" b="1" dirty="0" smtClean="0">
                <a:solidFill>
                  <a:srgbClr val="31859C"/>
                </a:solidFill>
                <a:latin typeface="Arial Rounded MT Bold"/>
                <a:cs typeface="Arial Rounded MT Bold"/>
              </a:rPr>
              <a:t> </a:t>
            </a:r>
            <a:r>
              <a:rPr lang="fr-FR" sz="3200" b="1" dirty="0" smtClean="0">
                <a:solidFill>
                  <a:srgbClr val="FFFFFF"/>
                </a:solidFill>
                <a:latin typeface="Arial Rounded MT Bold"/>
                <a:cs typeface="Arial Rounded MT Bold"/>
              </a:rPr>
              <a:t> 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5403137" y="1771818"/>
            <a:ext cx="2761160" cy="3605235"/>
          </a:xfrm>
          <a:prstGeom prst="roundRect">
            <a:avLst>
              <a:gd name="adj" fmla="val 9136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5403137" y="3189506"/>
            <a:ext cx="2761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Visuel personnalisé</a:t>
            </a:r>
            <a:endParaRPr lang="fr-FR" sz="16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  <p:sp>
        <p:nvSpPr>
          <p:cNvPr id="15" name="Titre 1">
            <a:extLst>
              <a:ext uri="{FF2B5EF4-FFF2-40B4-BE49-F238E27FC236}">
                <a16:creationId xmlns:a16="http://schemas.microsoft.com/office/drawing/2014/main" xmlns="" id="{3752FE55-154C-DC49-A588-5DFA0FC6A3F9}"/>
              </a:ext>
            </a:extLst>
          </p:cNvPr>
          <p:cNvSpPr txBox="1">
            <a:spLocks/>
          </p:cNvSpPr>
          <p:nvPr/>
        </p:nvSpPr>
        <p:spPr>
          <a:xfrm>
            <a:off x="383372" y="563138"/>
            <a:ext cx="8326341" cy="1114294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r>
              <a:rPr lang="fr-FR" dirty="0" smtClean="0">
                <a:solidFill>
                  <a:schemeClr val="bg1"/>
                </a:solidFill>
                <a:latin typeface="Avenir Black"/>
                <a:cs typeface="Avenir Black"/>
              </a:rPr>
              <a:t>Mon </a:t>
            </a:r>
            <a:r>
              <a:rPr lang="fr-FR" dirty="0" smtClean="0">
                <a:solidFill>
                  <a:schemeClr val="bg1"/>
                </a:solidFill>
                <a:latin typeface="Avenir Black"/>
                <a:cs typeface="Avenir Black"/>
              </a:rPr>
              <a:t>e-cahier </a:t>
            </a:r>
            <a:endParaRPr lang="fr-FR" dirty="0" smtClean="0">
              <a:solidFill>
                <a:schemeClr val="bg1"/>
              </a:solidFill>
              <a:latin typeface="Avenir Black"/>
              <a:cs typeface="Avenir Black"/>
            </a:endParaRPr>
          </a:p>
          <a:p>
            <a:pPr>
              <a:lnSpc>
                <a:spcPct val="130000"/>
              </a:lnSpc>
            </a:pPr>
            <a:r>
              <a:rPr lang="fr-FR" sz="1300" i="1" dirty="0" smtClean="0">
                <a:solidFill>
                  <a:schemeClr val="bg1"/>
                </a:solidFill>
                <a:latin typeface="+mn-lt"/>
                <a:cs typeface="Avenir Black"/>
              </a:rPr>
              <a:t>(préciser le niveau de classe) </a:t>
            </a:r>
            <a:endParaRPr lang="fr-FR" sz="1300" i="1" dirty="0">
              <a:solidFill>
                <a:schemeClr val="bg1"/>
              </a:solidFill>
              <a:latin typeface="+mn-lt"/>
              <a:cs typeface="Avenir Black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63600" y="1771819"/>
            <a:ext cx="4148344" cy="3605234"/>
          </a:xfrm>
          <a:prstGeom prst="rect">
            <a:avLst/>
          </a:prstGeom>
          <a:noFill/>
          <a:ln w="38100" cmpd="dbl"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000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763600" y="1800973"/>
            <a:ext cx="4148344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000" b="1" dirty="0" smtClean="0"/>
          </a:p>
          <a:p>
            <a:r>
              <a:rPr lang="fr-FR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ANNÉE SCOLAIRE :</a:t>
            </a:r>
          </a:p>
          <a:p>
            <a:endParaRPr lang="fr-FR" b="1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fr-FR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NIVEAU DE CLASSE :</a:t>
            </a:r>
          </a:p>
          <a:p>
            <a:endParaRPr lang="fr-FR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fr-FR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CYCLE : </a:t>
            </a:r>
          </a:p>
          <a:p>
            <a:endParaRPr lang="fr-FR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fr-FR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ÉCOLE :</a:t>
            </a:r>
          </a:p>
          <a:p>
            <a:endParaRPr lang="fr-FR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fr-FR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ÎLE :</a:t>
            </a:r>
          </a:p>
          <a:p>
            <a:endParaRPr lang="fr-FR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fr-FR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ARCHIPEL : </a:t>
            </a:r>
          </a:p>
          <a:p>
            <a:endParaRPr lang="fr-FR" b="1" dirty="0" smtClean="0"/>
          </a:p>
        </p:txBody>
      </p:sp>
      <p:sp>
        <p:nvSpPr>
          <p:cNvPr id="18" name="Flèche vers la droite 17">
            <a:extLst>
              <a:ext uri="{FF2B5EF4-FFF2-40B4-BE49-F238E27FC236}">
                <a16:creationId xmlns:a16="http://schemas.microsoft.com/office/drawing/2014/main" xmlns="" id="{D5480EE3-1DBB-A64C-8670-12404724F91F}"/>
              </a:ext>
            </a:extLst>
          </p:cNvPr>
          <p:cNvSpPr/>
          <p:nvPr/>
        </p:nvSpPr>
        <p:spPr>
          <a:xfrm>
            <a:off x="383371" y="5611181"/>
            <a:ext cx="7415835" cy="689487"/>
          </a:xfrm>
          <a:prstGeom prst="rightArrow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i="1" dirty="0" smtClean="0">
                <a:solidFill>
                  <a:schemeClr val="tx1"/>
                </a:solidFill>
                <a:latin typeface="Arial"/>
                <a:cs typeface="Arial"/>
              </a:rPr>
              <a:t>…</a:t>
            </a:r>
            <a:endParaRPr lang="fr-FR" b="1" i="1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195636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3B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7628" y="203689"/>
            <a:ext cx="8685750" cy="64221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 : coins arrondis 4">
            <a:extLst>
              <a:ext uri="{FF2B5EF4-FFF2-40B4-BE49-F238E27FC236}">
                <a16:creationId xmlns:a16="http://schemas.microsoft.com/office/drawing/2014/main" xmlns="" id="{BDC424C3-1711-6E46-8F77-CEDE53966A28}"/>
              </a:ext>
            </a:extLst>
          </p:cNvPr>
          <p:cNvSpPr/>
          <p:nvPr/>
        </p:nvSpPr>
        <p:spPr>
          <a:xfrm>
            <a:off x="576448" y="1677433"/>
            <a:ext cx="2533152" cy="4493120"/>
          </a:xfrm>
          <a:prstGeom prst="roundRect">
            <a:avLst>
              <a:gd name="adj" fmla="val 11633"/>
            </a:avLst>
          </a:prstGeom>
          <a:solidFill>
            <a:srgbClr val="53BEF3">
              <a:alpha val="4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40000"/>
              </a:lnSpc>
            </a:pPr>
            <a:endParaRPr lang="fr-FR" sz="2400" b="1" dirty="0">
              <a:solidFill>
                <a:srgbClr val="7F7F7F"/>
              </a:solidFill>
            </a:endParaRPr>
          </a:p>
        </p:txBody>
      </p:sp>
      <p:sp>
        <p:nvSpPr>
          <p:cNvPr id="10" name="Rectangle : coins arrondis 4">
            <a:extLst>
              <a:ext uri="{FF2B5EF4-FFF2-40B4-BE49-F238E27FC236}">
                <a16:creationId xmlns:a16="http://schemas.microsoft.com/office/drawing/2014/main" xmlns="" id="{BDC424C3-1711-6E46-8F77-CEDE53966A28}"/>
              </a:ext>
            </a:extLst>
          </p:cNvPr>
          <p:cNvSpPr/>
          <p:nvPr/>
        </p:nvSpPr>
        <p:spPr>
          <a:xfrm>
            <a:off x="3311158" y="1677433"/>
            <a:ext cx="2533152" cy="4493120"/>
          </a:xfrm>
          <a:prstGeom prst="roundRect">
            <a:avLst>
              <a:gd name="adj" fmla="val 11633"/>
            </a:avLst>
          </a:prstGeom>
          <a:solidFill>
            <a:srgbClr val="53BEF3">
              <a:alpha val="6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40000"/>
              </a:lnSpc>
            </a:pPr>
            <a:endParaRPr lang="fr-FR" sz="2400" b="1" dirty="0" smtClean="0">
              <a:solidFill>
                <a:srgbClr val="7F7F7F"/>
              </a:solidFill>
            </a:endParaRPr>
          </a:p>
        </p:txBody>
      </p:sp>
      <p:sp>
        <p:nvSpPr>
          <p:cNvPr id="11" name="Rectangle : coins arrondis 4">
            <a:extLst>
              <a:ext uri="{FF2B5EF4-FFF2-40B4-BE49-F238E27FC236}">
                <a16:creationId xmlns:a16="http://schemas.microsoft.com/office/drawing/2014/main" xmlns="" id="{BDC424C3-1711-6E46-8F77-CEDE53966A28}"/>
              </a:ext>
            </a:extLst>
          </p:cNvPr>
          <p:cNvSpPr/>
          <p:nvPr/>
        </p:nvSpPr>
        <p:spPr>
          <a:xfrm>
            <a:off x="6034346" y="1676799"/>
            <a:ext cx="2533152" cy="4493120"/>
          </a:xfrm>
          <a:prstGeom prst="roundRect">
            <a:avLst>
              <a:gd name="adj" fmla="val 11633"/>
            </a:avLst>
          </a:prstGeom>
          <a:solidFill>
            <a:srgbClr val="53BEF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40000"/>
              </a:lnSpc>
            </a:pPr>
            <a:endParaRPr lang="fr-FR" sz="2400" b="1" dirty="0" smtClean="0">
              <a:solidFill>
                <a:srgbClr val="7F7F7F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76448" y="597137"/>
            <a:ext cx="2533152" cy="1080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b="1" dirty="0">
                <a:solidFill>
                  <a:srgbClr val="7F7F7F"/>
                </a:solidFill>
              </a:rPr>
              <a:t>DES CHAMPS </a:t>
            </a:r>
          </a:p>
          <a:p>
            <a:pPr algn="ctr">
              <a:lnSpc>
                <a:spcPct val="120000"/>
              </a:lnSpc>
            </a:pPr>
            <a:r>
              <a:rPr lang="fr-FR" b="1" dirty="0">
                <a:solidFill>
                  <a:srgbClr val="7F7F7F"/>
                </a:solidFill>
              </a:rPr>
              <a:t>À ABORDER </a:t>
            </a:r>
          </a:p>
          <a:p>
            <a:pPr algn="ctr">
              <a:lnSpc>
                <a:spcPct val="120000"/>
              </a:lnSpc>
            </a:pPr>
            <a:r>
              <a:rPr lang="fr-FR" b="1" dirty="0">
                <a:solidFill>
                  <a:srgbClr val="7F7F7F"/>
                </a:solidFill>
              </a:rPr>
              <a:t>DANS LE CYCLE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311158" y="952370"/>
            <a:ext cx="2533152" cy="747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b="1" dirty="0">
                <a:solidFill>
                  <a:srgbClr val="7F7F7F"/>
                </a:solidFill>
              </a:rPr>
              <a:t>LES ATTENDUS </a:t>
            </a:r>
          </a:p>
          <a:p>
            <a:pPr algn="ctr">
              <a:lnSpc>
                <a:spcPct val="120000"/>
              </a:lnSpc>
            </a:pPr>
            <a:r>
              <a:rPr lang="fr-FR" b="1" dirty="0">
                <a:solidFill>
                  <a:srgbClr val="7F7F7F"/>
                </a:solidFill>
              </a:rPr>
              <a:t>DE FIN DE CYCLE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6034347" y="928902"/>
            <a:ext cx="2533152" cy="747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b="1" dirty="0">
                <a:solidFill>
                  <a:srgbClr val="7F7F7F"/>
                </a:solidFill>
              </a:rPr>
              <a:t>LES ATTENDUS </a:t>
            </a:r>
          </a:p>
          <a:p>
            <a:pPr algn="ctr">
              <a:lnSpc>
                <a:spcPct val="120000"/>
              </a:lnSpc>
            </a:pPr>
            <a:r>
              <a:rPr lang="fr-FR" b="1" dirty="0">
                <a:solidFill>
                  <a:srgbClr val="7F7F7F"/>
                </a:solidFill>
              </a:rPr>
              <a:t>DU SOCLE COMMUN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227628" y="279231"/>
            <a:ext cx="8685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Menu déroulant à prévoir pour chaque rubrique</a:t>
            </a:r>
            <a:endParaRPr lang="fr-FR" sz="16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556806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06354" y="239632"/>
            <a:ext cx="1677248" cy="1329964"/>
          </a:xfrm>
          <a:prstGeom prst="rect">
            <a:avLst/>
          </a:prstGeom>
          <a:solidFill>
            <a:srgbClr val="BFBFB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1006354" y="436360"/>
            <a:ext cx="1677248" cy="970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sz="1600" dirty="0" smtClean="0">
                <a:latin typeface="Athelas Regular"/>
                <a:cs typeface="Athelas Regular"/>
              </a:rPr>
              <a:t>DOMAINE(S) ARTISTIQUE(S)</a:t>
            </a:r>
          </a:p>
          <a:p>
            <a:pPr algn="ctr">
              <a:lnSpc>
                <a:spcPct val="120000"/>
              </a:lnSpc>
            </a:pPr>
            <a:r>
              <a:rPr lang="fr-FR" sz="16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icône(s)</a:t>
            </a:r>
            <a:endParaRPr lang="fr-FR" sz="16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2851323" y="852672"/>
            <a:ext cx="4157180" cy="682954"/>
          </a:xfrm>
          <a:prstGeom prst="roundRect">
            <a:avLst/>
          </a:prstGeom>
          <a:noFill/>
          <a:ln>
            <a:solidFill>
              <a:srgbClr val="2D3BD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2851323" y="962634"/>
            <a:ext cx="4157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latin typeface="Athelas Regular"/>
                <a:cs typeface="Athelas Regular"/>
              </a:rPr>
              <a:t>TITRE DU SUJET</a:t>
            </a:r>
            <a:endParaRPr lang="fr-FR" sz="2000" b="1" dirty="0">
              <a:latin typeface="Athelas Regular"/>
              <a:cs typeface="Athelas Regular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148924" y="239632"/>
            <a:ext cx="1677248" cy="1329964"/>
          </a:xfrm>
          <a:prstGeom prst="rect">
            <a:avLst/>
          </a:prstGeom>
          <a:solidFill>
            <a:srgbClr val="BFBFB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7148924" y="436360"/>
            <a:ext cx="1677248" cy="970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sz="1600" dirty="0" smtClean="0">
                <a:latin typeface="Athelas Regular"/>
                <a:cs typeface="Athelas Regular"/>
              </a:rPr>
              <a:t>DROIT(S) </a:t>
            </a:r>
          </a:p>
          <a:p>
            <a:pPr algn="ctr">
              <a:lnSpc>
                <a:spcPct val="120000"/>
              </a:lnSpc>
            </a:pPr>
            <a:r>
              <a:rPr lang="fr-FR" sz="1600" dirty="0" smtClean="0">
                <a:latin typeface="Athelas Regular"/>
                <a:cs typeface="Athelas Regular"/>
              </a:rPr>
              <a:t>DE L’ENFANT</a:t>
            </a:r>
          </a:p>
          <a:p>
            <a:pPr algn="ctr">
              <a:lnSpc>
                <a:spcPct val="120000"/>
              </a:lnSpc>
            </a:pPr>
            <a:r>
              <a:rPr lang="fr-FR" sz="1600" dirty="0">
                <a:solidFill>
                  <a:srgbClr val="3366FF"/>
                </a:solidFill>
                <a:latin typeface="Athelas Regular"/>
                <a:cs typeface="Athelas Regular"/>
              </a:rPr>
              <a:t>icône(s</a:t>
            </a:r>
            <a:r>
              <a:rPr lang="fr-FR" sz="16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)</a:t>
            </a:r>
            <a:endParaRPr lang="fr-FR" sz="16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994370" y="2123382"/>
            <a:ext cx="2225002" cy="2525500"/>
          </a:xfrm>
          <a:prstGeom prst="roundRect">
            <a:avLst>
              <a:gd name="adj" fmla="val 9077"/>
            </a:avLst>
          </a:prstGeom>
          <a:solidFill>
            <a:srgbClr val="FDFFA0">
              <a:alpha val="7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994371" y="2573850"/>
            <a:ext cx="22250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Athelas Regular"/>
                <a:cs typeface="Athelas Regular"/>
              </a:rPr>
              <a:t>ÉCRITS</a:t>
            </a:r>
          </a:p>
          <a:p>
            <a:pPr algn="ctr"/>
            <a:r>
              <a:rPr lang="fr-FR" sz="16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(description du sujet / écrit individuel ou collectif)</a:t>
            </a:r>
            <a:endParaRPr lang="fr-FR" sz="16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3630053" y="2123382"/>
            <a:ext cx="2635677" cy="25255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3689959" y="2935234"/>
            <a:ext cx="2575771" cy="747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dirty="0" smtClean="0">
                <a:solidFill>
                  <a:srgbClr val="000000"/>
                </a:solidFill>
                <a:latin typeface="Athelas Regular"/>
                <a:cs typeface="Athelas Regular"/>
              </a:rPr>
              <a:t>DOMAINES ARTISTIQUES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6637112" y="2123382"/>
            <a:ext cx="2225002" cy="2525500"/>
          </a:xfrm>
          <a:prstGeom prst="roundRect">
            <a:avLst>
              <a:gd name="adj" fmla="val 9077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6637112" y="2465213"/>
            <a:ext cx="2225001" cy="16558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dirty="0" smtClean="0">
                <a:latin typeface="Athelas Regular"/>
                <a:cs typeface="Athelas Regular"/>
              </a:rPr>
              <a:t>PRODUCTIONS : </a:t>
            </a:r>
          </a:p>
          <a:p>
            <a:pPr algn="ctr"/>
            <a:r>
              <a:rPr lang="fr-FR" sz="16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- visuels</a:t>
            </a:r>
          </a:p>
          <a:p>
            <a:pPr algn="ctr"/>
            <a:r>
              <a:rPr lang="fr-FR" sz="16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- enregistrements audio</a:t>
            </a:r>
          </a:p>
          <a:p>
            <a:pPr algn="ctr"/>
            <a:r>
              <a:rPr lang="fr-FR" sz="16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- vidéo</a:t>
            </a:r>
          </a:p>
          <a:p>
            <a:pPr algn="ctr"/>
            <a:r>
              <a:rPr lang="fr-FR" sz="16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(pour l’ensemble </a:t>
            </a:r>
          </a:p>
          <a:p>
            <a:pPr algn="ctr"/>
            <a:r>
              <a:rPr lang="fr-FR" sz="16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du projet)</a:t>
            </a:r>
            <a:endParaRPr lang="fr-FR" sz="16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1006350" y="5092204"/>
            <a:ext cx="7819822" cy="1413835"/>
          </a:xfrm>
          <a:prstGeom prst="roundRect">
            <a:avLst>
              <a:gd name="adj" fmla="val 9077"/>
            </a:avLst>
          </a:prstGeom>
          <a:solidFill>
            <a:srgbClr val="FDFFA0">
              <a:alpha val="7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1117094" y="5281183"/>
            <a:ext cx="7709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thelas Regular"/>
                <a:cs typeface="Athelas Regular"/>
              </a:rPr>
              <a:t>MES IMPRESSIONS </a:t>
            </a:r>
            <a:r>
              <a:rPr lang="fr-FR" dirty="0">
                <a:latin typeface="Athelas Regular"/>
                <a:cs typeface="Athelas Regular"/>
              </a:rPr>
              <a:t>-</a:t>
            </a:r>
            <a:r>
              <a:rPr lang="fr-FR" dirty="0" smtClean="0">
                <a:latin typeface="Athelas Regular"/>
                <a:cs typeface="Athelas Regular"/>
              </a:rPr>
              <a:t> MON RESSENTI</a:t>
            </a:r>
            <a:r>
              <a:rPr lang="mr-IN" dirty="0" smtClean="0">
                <a:latin typeface="Athelas Regular"/>
                <a:cs typeface="Athelas Regular"/>
              </a:rPr>
              <a:t>…</a:t>
            </a:r>
            <a:r>
              <a:rPr lang="fr-FR" dirty="0" smtClean="0">
                <a:latin typeface="Athelas Regular"/>
                <a:cs typeface="Athelas Regular"/>
              </a:rPr>
              <a:t> </a:t>
            </a:r>
            <a:r>
              <a:rPr lang="fr-FR" sz="16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(pour l’ensemble du projet) </a:t>
            </a:r>
            <a:endParaRPr lang="fr-FR" sz="16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851323" y="251694"/>
            <a:ext cx="4157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0000"/>
                </a:solidFill>
              </a:rPr>
              <a:t>Date :</a:t>
            </a:r>
            <a:endParaRPr lang="fr-FR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196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à coins arrondis 12"/>
          <p:cNvSpPr/>
          <p:nvPr/>
        </p:nvSpPr>
        <p:spPr>
          <a:xfrm>
            <a:off x="1138134" y="1828632"/>
            <a:ext cx="2420029" cy="2525500"/>
          </a:xfrm>
          <a:prstGeom prst="roundRect">
            <a:avLst>
              <a:gd name="adj" fmla="val 9077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1156007" y="2432850"/>
            <a:ext cx="2420028" cy="19677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dirty="0" smtClean="0">
                <a:latin typeface="Athelas Regular"/>
                <a:cs typeface="Athelas Regular"/>
              </a:rPr>
              <a:t>PROFESSIONNEL(S) DES ARTS ET </a:t>
            </a:r>
          </a:p>
          <a:p>
            <a:pPr algn="ctr">
              <a:lnSpc>
                <a:spcPct val="120000"/>
              </a:lnSpc>
            </a:pPr>
            <a:r>
              <a:rPr lang="fr-FR" dirty="0" smtClean="0">
                <a:latin typeface="Athelas Regular"/>
                <a:cs typeface="Athelas Regular"/>
              </a:rPr>
              <a:t>DE LA CULTURE</a:t>
            </a:r>
          </a:p>
          <a:p>
            <a:pPr algn="ctr">
              <a:lnSpc>
                <a:spcPct val="120000"/>
              </a:lnSpc>
            </a:pPr>
            <a:r>
              <a:rPr lang="fr-FR" sz="1600" dirty="0">
                <a:solidFill>
                  <a:srgbClr val="3366FF"/>
                </a:solidFill>
                <a:latin typeface="Athelas Regular"/>
                <a:cs typeface="Athelas Regular"/>
              </a:rPr>
              <a:t>(</a:t>
            </a:r>
            <a:r>
              <a:rPr lang="fr-FR" sz="16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supports : visuels, enregistrement audio, vidéo)</a:t>
            </a:r>
            <a:endParaRPr lang="fr-FR" sz="16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1162092" y="5595433"/>
            <a:ext cx="7664079" cy="1052186"/>
          </a:xfrm>
          <a:prstGeom prst="roundRect">
            <a:avLst>
              <a:gd name="adj" fmla="val 9077"/>
            </a:avLst>
          </a:prstGeom>
          <a:solidFill>
            <a:srgbClr val="FDFFA0">
              <a:alpha val="7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1162093" y="5604205"/>
            <a:ext cx="7664079" cy="420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fr-FR" sz="1600" dirty="0" smtClean="0">
                <a:latin typeface="Athelas Regular"/>
                <a:cs typeface="Athelas Regular"/>
              </a:rPr>
              <a:t>PRODUCTION PLURILINGUE </a:t>
            </a:r>
            <a:r>
              <a:rPr lang="fr-FR" sz="16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(écrit ou </a:t>
            </a:r>
            <a:r>
              <a:rPr lang="fr-FR" sz="1600" dirty="0">
                <a:solidFill>
                  <a:srgbClr val="3366FF"/>
                </a:solidFill>
                <a:latin typeface="Athelas Regular"/>
                <a:cs typeface="Athelas Regular"/>
              </a:rPr>
              <a:t>enregistrement audio) </a:t>
            </a:r>
          </a:p>
        </p:txBody>
      </p:sp>
      <p:sp>
        <p:nvSpPr>
          <p:cNvPr id="22" name="Rectangle à coins arrondis 21"/>
          <p:cNvSpPr/>
          <p:nvPr/>
        </p:nvSpPr>
        <p:spPr>
          <a:xfrm>
            <a:off x="3793037" y="1802736"/>
            <a:ext cx="2436744" cy="2525500"/>
          </a:xfrm>
          <a:prstGeom prst="roundRect">
            <a:avLst>
              <a:gd name="adj" fmla="val 9077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3793037" y="2432850"/>
            <a:ext cx="2436744" cy="1044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dirty="0" smtClean="0">
                <a:latin typeface="Athelas Regular"/>
                <a:cs typeface="Athelas Regular"/>
              </a:rPr>
              <a:t>STRUCTURE(S) CULTURELLE(S)</a:t>
            </a:r>
          </a:p>
          <a:p>
            <a:pPr algn="ctr">
              <a:lnSpc>
                <a:spcPct val="120000"/>
              </a:lnSpc>
            </a:pPr>
            <a:r>
              <a:rPr lang="fr-FR" sz="1600" dirty="0">
                <a:solidFill>
                  <a:srgbClr val="3366FF"/>
                </a:solidFill>
                <a:latin typeface="Athelas Regular"/>
                <a:cs typeface="Athelas Regular"/>
              </a:rPr>
              <a:t>(supports : visuels, </a:t>
            </a:r>
            <a:r>
              <a:rPr lang="fr-FR" sz="16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vidéo)</a:t>
            </a:r>
            <a:endParaRPr lang="fr-FR" sz="16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6445431" y="1828632"/>
            <a:ext cx="2416682" cy="2525500"/>
          </a:xfrm>
          <a:prstGeom prst="roundRect">
            <a:avLst>
              <a:gd name="adj" fmla="val 9077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24"/>
          <p:cNvSpPr txBox="1"/>
          <p:nvPr/>
        </p:nvSpPr>
        <p:spPr>
          <a:xfrm>
            <a:off x="6445431" y="2432850"/>
            <a:ext cx="2416681" cy="1044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dirty="0" smtClean="0">
                <a:latin typeface="Athelas Regular"/>
                <a:cs typeface="Athelas Regular"/>
              </a:rPr>
              <a:t>OBJETS D’ART </a:t>
            </a:r>
          </a:p>
          <a:p>
            <a:pPr algn="ctr">
              <a:lnSpc>
                <a:spcPct val="120000"/>
              </a:lnSpc>
            </a:pPr>
            <a:r>
              <a:rPr lang="fr-FR" dirty="0" smtClean="0">
                <a:latin typeface="Athelas Regular"/>
                <a:cs typeface="Athelas Regular"/>
              </a:rPr>
              <a:t>ET DE CULTURE</a:t>
            </a:r>
          </a:p>
          <a:p>
            <a:pPr algn="ctr">
              <a:lnSpc>
                <a:spcPct val="120000"/>
              </a:lnSpc>
            </a:pPr>
            <a:r>
              <a:rPr lang="fr-FR" sz="16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(œuvres, objets</a:t>
            </a:r>
            <a:r>
              <a:rPr lang="mr-IN" sz="16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…</a:t>
            </a:r>
            <a:r>
              <a:rPr lang="fr-FR" sz="16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)</a:t>
            </a:r>
          </a:p>
        </p:txBody>
      </p:sp>
      <p:sp>
        <p:nvSpPr>
          <p:cNvPr id="6" name="Rectangle 5"/>
          <p:cNvSpPr/>
          <p:nvPr/>
        </p:nvSpPr>
        <p:spPr>
          <a:xfrm>
            <a:off x="1162093" y="4600955"/>
            <a:ext cx="2396070" cy="718899"/>
          </a:xfrm>
          <a:prstGeom prst="rect">
            <a:avLst/>
          </a:prstGeom>
          <a:solidFill>
            <a:srgbClr val="FDFFA0">
              <a:alpha val="75000"/>
            </a:srgbClr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1162093" y="4619978"/>
            <a:ext cx="2252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J’ai rencontré</a:t>
            </a:r>
            <a:r>
              <a:rPr lang="mr-IN" b="1" dirty="0" smtClean="0"/>
              <a:t>…</a:t>
            </a:r>
            <a:endParaRPr lang="fr-FR" b="1" dirty="0"/>
          </a:p>
        </p:txBody>
      </p:sp>
      <p:sp>
        <p:nvSpPr>
          <p:cNvPr id="29" name="Rectangle 28"/>
          <p:cNvSpPr/>
          <p:nvPr/>
        </p:nvSpPr>
        <p:spPr>
          <a:xfrm>
            <a:off x="3793037" y="4603056"/>
            <a:ext cx="2436744" cy="716798"/>
          </a:xfrm>
          <a:prstGeom prst="rect">
            <a:avLst/>
          </a:prstGeom>
          <a:solidFill>
            <a:srgbClr val="FDFFA0">
              <a:alpha val="75000"/>
            </a:srgbClr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29"/>
          <p:cNvSpPr txBox="1"/>
          <p:nvPr/>
        </p:nvSpPr>
        <p:spPr>
          <a:xfrm>
            <a:off x="3793037" y="4622078"/>
            <a:ext cx="2376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J’ai visité</a:t>
            </a:r>
            <a:r>
              <a:rPr lang="mr-IN" b="1" dirty="0" smtClean="0"/>
              <a:t>…</a:t>
            </a:r>
            <a:endParaRPr lang="fr-FR" b="1" dirty="0"/>
          </a:p>
        </p:txBody>
      </p:sp>
      <p:sp>
        <p:nvSpPr>
          <p:cNvPr id="31" name="Rectangle 30"/>
          <p:cNvSpPr/>
          <p:nvPr/>
        </p:nvSpPr>
        <p:spPr>
          <a:xfrm>
            <a:off x="6445432" y="4603056"/>
            <a:ext cx="2425322" cy="716798"/>
          </a:xfrm>
          <a:prstGeom prst="rect">
            <a:avLst/>
          </a:prstGeom>
          <a:solidFill>
            <a:srgbClr val="FDFFA0">
              <a:alpha val="75000"/>
            </a:srgbClr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ZoneTexte 31"/>
          <p:cNvSpPr txBox="1"/>
          <p:nvPr/>
        </p:nvSpPr>
        <p:spPr>
          <a:xfrm>
            <a:off x="6445433" y="4622078"/>
            <a:ext cx="2324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J’ai découvert</a:t>
            </a:r>
            <a:r>
              <a:rPr lang="mr-IN" b="1" dirty="0" smtClean="0"/>
              <a:t>…</a:t>
            </a:r>
            <a:endParaRPr lang="fr-FR" b="1" dirty="0"/>
          </a:p>
        </p:txBody>
      </p:sp>
      <p:sp>
        <p:nvSpPr>
          <p:cNvPr id="27" name="Rectangle 26"/>
          <p:cNvSpPr/>
          <p:nvPr/>
        </p:nvSpPr>
        <p:spPr>
          <a:xfrm>
            <a:off x="0" y="0"/>
            <a:ext cx="551097" cy="6858000"/>
          </a:xfrm>
          <a:prstGeom prst="rect">
            <a:avLst/>
          </a:prstGeom>
          <a:solidFill>
            <a:srgbClr val="7618B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b="1" dirty="0" smtClean="0">
                <a:latin typeface="Arial"/>
                <a:cs typeface="Arial"/>
              </a:rPr>
              <a:t>RENCONTRES     </a:t>
            </a:r>
            <a:r>
              <a:rPr lang="fr-FR" sz="2000" b="1" dirty="0" smtClean="0">
                <a:solidFill>
                  <a:schemeClr val="bg1">
                    <a:lumMod val="95000"/>
                  </a:schemeClr>
                </a:solidFill>
                <a:latin typeface="Arial"/>
                <a:cs typeface="Arial"/>
              </a:rPr>
              <a:t>Fréquenter</a:t>
            </a:r>
            <a:endParaRPr lang="fr-FR" sz="2000" b="1" dirty="0">
              <a:solidFill>
                <a:schemeClr val="bg1">
                  <a:lumMod val="9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006354" y="239632"/>
            <a:ext cx="1677248" cy="1329964"/>
          </a:xfrm>
          <a:prstGeom prst="rect">
            <a:avLst/>
          </a:prstGeom>
          <a:solidFill>
            <a:srgbClr val="BFBFB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ZoneTexte 32"/>
          <p:cNvSpPr txBox="1"/>
          <p:nvPr/>
        </p:nvSpPr>
        <p:spPr>
          <a:xfrm>
            <a:off x="1006354" y="436360"/>
            <a:ext cx="1677248" cy="970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sz="1600" dirty="0" smtClean="0">
                <a:latin typeface="Athelas Regular"/>
                <a:cs typeface="Athelas Regular"/>
              </a:rPr>
              <a:t>DOMAINE(S) ARTISTIQUE(S)</a:t>
            </a:r>
          </a:p>
          <a:p>
            <a:pPr algn="ctr">
              <a:lnSpc>
                <a:spcPct val="120000"/>
              </a:lnSpc>
            </a:pPr>
            <a:r>
              <a:rPr lang="fr-FR" sz="16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icône(s)</a:t>
            </a:r>
            <a:endParaRPr lang="fr-FR" sz="16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  <p:sp>
        <p:nvSpPr>
          <p:cNvPr id="34" name="Rectangle à coins arrondis 33"/>
          <p:cNvSpPr/>
          <p:nvPr/>
        </p:nvSpPr>
        <p:spPr>
          <a:xfrm>
            <a:off x="2851323" y="852672"/>
            <a:ext cx="4157180" cy="682954"/>
          </a:xfrm>
          <a:prstGeom prst="roundRect">
            <a:avLst/>
          </a:prstGeom>
          <a:noFill/>
          <a:ln>
            <a:solidFill>
              <a:srgbClr val="2D3BD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ZoneTexte 34"/>
          <p:cNvSpPr txBox="1"/>
          <p:nvPr/>
        </p:nvSpPr>
        <p:spPr>
          <a:xfrm>
            <a:off x="2851323" y="962634"/>
            <a:ext cx="4157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latin typeface="Athelas Regular"/>
                <a:cs typeface="Athelas Regular"/>
              </a:rPr>
              <a:t>TITRE DU SUJET</a:t>
            </a:r>
            <a:endParaRPr lang="fr-FR" sz="2000" b="1" dirty="0">
              <a:latin typeface="Athelas Regular"/>
              <a:cs typeface="Athelas Regular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148924" y="239632"/>
            <a:ext cx="1677248" cy="1329964"/>
          </a:xfrm>
          <a:prstGeom prst="rect">
            <a:avLst/>
          </a:prstGeom>
          <a:solidFill>
            <a:srgbClr val="BFBFB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ZoneTexte 36"/>
          <p:cNvSpPr txBox="1"/>
          <p:nvPr/>
        </p:nvSpPr>
        <p:spPr>
          <a:xfrm>
            <a:off x="7148924" y="436360"/>
            <a:ext cx="1677248" cy="970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sz="1600" dirty="0" smtClean="0">
                <a:latin typeface="Athelas Regular"/>
                <a:cs typeface="Athelas Regular"/>
              </a:rPr>
              <a:t>DROIT(S) </a:t>
            </a:r>
          </a:p>
          <a:p>
            <a:pPr algn="ctr">
              <a:lnSpc>
                <a:spcPct val="120000"/>
              </a:lnSpc>
            </a:pPr>
            <a:r>
              <a:rPr lang="fr-FR" sz="1600" dirty="0" smtClean="0">
                <a:latin typeface="Athelas Regular"/>
                <a:cs typeface="Athelas Regular"/>
              </a:rPr>
              <a:t>DE L’ENFANT</a:t>
            </a:r>
          </a:p>
          <a:p>
            <a:pPr algn="ctr">
              <a:lnSpc>
                <a:spcPct val="120000"/>
              </a:lnSpc>
            </a:pPr>
            <a:r>
              <a:rPr lang="fr-FR" sz="1600" dirty="0">
                <a:solidFill>
                  <a:srgbClr val="3366FF"/>
                </a:solidFill>
                <a:latin typeface="Athelas Regular"/>
                <a:cs typeface="Athelas Regular"/>
              </a:rPr>
              <a:t>icône(s</a:t>
            </a:r>
            <a:r>
              <a:rPr lang="fr-FR" sz="16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)</a:t>
            </a:r>
            <a:endParaRPr lang="fr-FR" sz="16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2851323" y="251694"/>
            <a:ext cx="4157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0000"/>
                </a:solidFill>
              </a:rPr>
              <a:t>Date :</a:t>
            </a:r>
            <a:endParaRPr lang="fr-FR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222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à coins arrondis 12"/>
          <p:cNvSpPr/>
          <p:nvPr/>
        </p:nvSpPr>
        <p:spPr>
          <a:xfrm>
            <a:off x="1138134" y="1817346"/>
            <a:ext cx="2420029" cy="2525500"/>
          </a:xfrm>
          <a:prstGeom prst="roundRect">
            <a:avLst>
              <a:gd name="adj" fmla="val 9077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1138134" y="2131606"/>
            <a:ext cx="2420028" cy="1671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dirty="0" smtClean="0">
                <a:latin typeface="Athelas Regular"/>
                <a:cs typeface="Athelas Regular"/>
              </a:rPr>
              <a:t>FORME D’EXPRESSION</a:t>
            </a:r>
          </a:p>
          <a:p>
            <a:pPr algn="ctr">
              <a:lnSpc>
                <a:spcPct val="120000"/>
              </a:lnSpc>
            </a:pPr>
            <a:r>
              <a:rPr lang="fr-FR" sz="1600" dirty="0">
                <a:solidFill>
                  <a:srgbClr val="3366FF"/>
                </a:solidFill>
                <a:latin typeface="Athelas Regular"/>
                <a:cs typeface="Athelas Regular"/>
              </a:rPr>
              <a:t>(</a:t>
            </a:r>
            <a:r>
              <a:rPr lang="fr-FR" sz="16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support illustrant </a:t>
            </a:r>
          </a:p>
          <a:p>
            <a:pPr algn="ctr">
              <a:lnSpc>
                <a:spcPct val="120000"/>
              </a:lnSpc>
            </a:pPr>
            <a:r>
              <a:rPr lang="fr-FR" sz="16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la forme d’expression)</a:t>
            </a:r>
            <a:endParaRPr lang="fr-FR" sz="1600" dirty="0">
              <a:solidFill>
                <a:srgbClr val="3366FF"/>
              </a:solidFill>
              <a:latin typeface="Athelas Regular"/>
              <a:cs typeface="Athelas Regular"/>
            </a:endParaRPr>
          </a:p>
          <a:p>
            <a:pPr algn="ctr">
              <a:lnSpc>
                <a:spcPct val="120000"/>
              </a:lnSpc>
            </a:pPr>
            <a:endParaRPr lang="fr-FR" dirty="0">
              <a:latin typeface="Athelas Regular"/>
              <a:cs typeface="Athelas Regular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1158750" y="5607415"/>
            <a:ext cx="7667421" cy="1040204"/>
          </a:xfrm>
          <a:prstGeom prst="roundRect">
            <a:avLst>
              <a:gd name="adj" fmla="val 9077"/>
            </a:avLst>
          </a:prstGeom>
          <a:solidFill>
            <a:srgbClr val="FDFFA0">
              <a:alpha val="7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1158750" y="5607415"/>
            <a:ext cx="7667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thelas Regular"/>
                <a:cs typeface="Athelas Regular"/>
              </a:rPr>
              <a:t>MES IMPRESSIONS, MES ÉMOTIONS (lors de cette pratique)</a:t>
            </a:r>
            <a:endParaRPr lang="fr-FR" sz="1600" i="1" strike="sngStrike" dirty="0">
              <a:latin typeface="Athelas Regular"/>
              <a:cs typeface="Athelas Regular"/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3825632" y="1807993"/>
            <a:ext cx="2436744" cy="2525500"/>
          </a:xfrm>
          <a:prstGeom prst="roundRect">
            <a:avLst>
              <a:gd name="adj" fmla="val 9077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3825632" y="2131606"/>
            <a:ext cx="2436744" cy="19677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dirty="0" smtClean="0">
                <a:latin typeface="Athelas Regular"/>
                <a:cs typeface="Athelas Regular"/>
              </a:rPr>
              <a:t>TECHNIQUE </a:t>
            </a:r>
          </a:p>
          <a:p>
            <a:pPr algn="ctr">
              <a:lnSpc>
                <a:spcPct val="120000"/>
              </a:lnSpc>
            </a:pPr>
            <a:r>
              <a:rPr lang="fr-FR" dirty="0" smtClean="0">
                <a:latin typeface="Athelas Regular"/>
                <a:cs typeface="Athelas Regular"/>
              </a:rPr>
              <a:t>DE RÉALISATION MISE EN ŒUVRE </a:t>
            </a:r>
            <a:r>
              <a:rPr lang="fr-FR" sz="16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(supports illustrant quelques étapes de réalisation)</a:t>
            </a:r>
          </a:p>
        </p:txBody>
      </p:sp>
      <p:sp>
        <p:nvSpPr>
          <p:cNvPr id="24" name="Rectangle à coins arrondis 23"/>
          <p:cNvSpPr/>
          <p:nvPr/>
        </p:nvSpPr>
        <p:spPr>
          <a:xfrm>
            <a:off x="6445431" y="1807993"/>
            <a:ext cx="2416682" cy="2525500"/>
          </a:xfrm>
          <a:prstGeom prst="roundRect">
            <a:avLst>
              <a:gd name="adj" fmla="val 9077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24"/>
          <p:cNvSpPr txBox="1"/>
          <p:nvPr/>
        </p:nvSpPr>
        <p:spPr>
          <a:xfrm>
            <a:off x="6456715" y="2131606"/>
            <a:ext cx="2416681" cy="1044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dirty="0" smtClean="0">
                <a:latin typeface="Athelas Regular"/>
                <a:cs typeface="Athelas Regular"/>
              </a:rPr>
              <a:t>PRODUCTION</a:t>
            </a:r>
            <a:endParaRPr lang="fr-FR" strike="sngStrike" dirty="0" smtClean="0">
              <a:solidFill>
                <a:srgbClr val="FF0000"/>
              </a:solidFill>
              <a:latin typeface="Athelas Regular"/>
              <a:cs typeface="Athelas Regular"/>
            </a:endParaRPr>
          </a:p>
          <a:p>
            <a:pPr algn="ctr">
              <a:lnSpc>
                <a:spcPct val="120000"/>
              </a:lnSpc>
            </a:pPr>
            <a:r>
              <a:rPr lang="fr-FR" dirty="0">
                <a:solidFill>
                  <a:srgbClr val="FF0000"/>
                </a:solidFill>
                <a:latin typeface="Athelas Regular"/>
                <a:cs typeface="Athelas Regular"/>
              </a:rPr>
              <a:t> </a:t>
            </a:r>
            <a:r>
              <a:rPr lang="fr-FR" dirty="0" smtClean="0">
                <a:latin typeface="Athelas Regular"/>
                <a:cs typeface="Athelas Regular"/>
              </a:rPr>
              <a:t>FINALE </a:t>
            </a:r>
          </a:p>
          <a:p>
            <a:pPr algn="ctr">
              <a:lnSpc>
                <a:spcPct val="120000"/>
              </a:lnSpc>
            </a:pPr>
            <a:r>
              <a:rPr lang="fr-FR" sz="16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(de l’élève)</a:t>
            </a:r>
          </a:p>
        </p:txBody>
      </p:sp>
      <p:sp>
        <p:nvSpPr>
          <p:cNvPr id="6" name="Rectangle 5"/>
          <p:cNvSpPr/>
          <p:nvPr/>
        </p:nvSpPr>
        <p:spPr>
          <a:xfrm>
            <a:off x="1158750" y="4584033"/>
            <a:ext cx="2399413" cy="795729"/>
          </a:xfrm>
          <a:prstGeom prst="rect">
            <a:avLst/>
          </a:prstGeom>
          <a:solidFill>
            <a:srgbClr val="FDFFA0">
              <a:alpha val="75000"/>
            </a:srgbClr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1158751" y="4603056"/>
            <a:ext cx="2276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J’ai pratiqué</a:t>
            </a:r>
            <a:r>
              <a:rPr lang="mr-IN" b="1" dirty="0" smtClean="0"/>
              <a:t>…</a:t>
            </a:r>
            <a:endParaRPr lang="fr-FR" b="1" dirty="0"/>
          </a:p>
        </p:txBody>
      </p:sp>
      <p:sp>
        <p:nvSpPr>
          <p:cNvPr id="29" name="Rectangle 28"/>
          <p:cNvSpPr/>
          <p:nvPr/>
        </p:nvSpPr>
        <p:spPr>
          <a:xfrm>
            <a:off x="3825632" y="4586134"/>
            <a:ext cx="2436744" cy="793628"/>
          </a:xfrm>
          <a:prstGeom prst="rect">
            <a:avLst/>
          </a:prstGeom>
          <a:solidFill>
            <a:srgbClr val="FDFFA0">
              <a:alpha val="75000"/>
            </a:srgbClr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29"/>
          <p:cNvSpPr txBox="1"/>
          <p:nvPr/>
        </p:nvSpPr>
        <p:spPr>
          <a:xfrm>
            <a:off x="3825632" y="4605156"/>
            <a:ext cx="2328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J’ai appris</a:t>
            </a:r>
            <a:r>
              <a:rPr lang="mr-IN" b="1" dirty="0" smtClean="0"/>
              <a:t>…</a:t>
            </a:r>
            <a:endParaRPr lang="fr-FR" b="1" dirty="0"/>
          </a:p>
        </p:txBody>
      </p:sp>
      <p:sp>
        <p:nvSpPr>
          <p:cNvPr id="31" name="Rectangle 30"/>
          <p:cNvSpPr/>
          <p:nvPr/>
        </p:nvSpPr>
        <p:spPr>
          <a:xfrm>
            <a:off x="6445432" y="4586134"/>
            <a:ext cx="2416681" cy="793628"/>
          </a:xfrm>
          <a:prstGeom prst="rect">
            <a:avLst/>
          </a:prstGeom>
          <a:solidFill>
            <a:srgbClr val="FDFFA0">
              <a:alpha val="75000"/>
            </a:srgbClr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ZoneTexte 31"/>
          <p:cNvSpPr txBox="1"/>
          <p:nvPr/>
        </p:nvSpPr>
        <p:spPr>
          <a:xfrm>
            <a:off x="6445432" y="4605156"/>
            <a:ext cx="2344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J’ai réalisé</a:t>
            </a:r>
            <a:r>
              <a:rPr lang="mr-IN" b="1" dirty="0" smtClean="0"/>
              <a:t>…</a:t>
            </a:r>
            <a:endParaRPr lang="fr-FR" b="1" dirty="0"/>
          </a:p>
        </p:txBody>
      </p:sp>
      <p:sp>
        <p:nvSpPr>
          <p:cNvPr id="26" name="Rectangle 25"/>
          <p:cNvSpPr/>
          <p:nvPr/>
        </p:nvSpPr>
        <p:spPr>
          <a:xfrm>
            <a:off x="1006354" y="239632"/>
            <a:ext cx="1677248" cy="1329964"/>
          </a:xfrm>
          <a:prstGeom prst="rect">
            <a:avLst/>
          </a:prstGeom>
          <a:solidFill>
            <a:srgbClr val="BFBFB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1006354" y="436360"/>
            <a:ext cx="1677248" cy="970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sz="1600" dirty="0" smtClean="0">
                <a:latin typeface="Athelas Regular"/>
                <a:cs typeface="Athelas Regular"/>
              </a:rPr>
              <a:t>DOMAINE(S) ARTISTIQUE(S)</a:t>
            </a:r>
          </a:p>
          <a:p>
            <a:pPr algn="ctr">
              <a:lnSpc>
                <a:spcPct val="120000"/>
              </a:lnSpc>
            </a:pPr>
            <a:r>
              <a:rPr lang="fr-FR" sz="16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icône(s)</a:t>
            </a:r>
            <a:endParaRPr lang="fr-FR" sz="16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  <p:sp>
        <p:nvSpPr>
          <p:cNvPr id="40" name="Rectangle à coins arrondis 39"/>
          <p:cNvSpPr/>
          <p:nvPr/>
        </p:nvSpPr>
        <p:spPr>
          <a:xfrm>
            <a:off x="2851323" y="852672"/>
            <a:ext cx="4157180" cy="682954"/>
          </a:xfrm>
          <a:prstGeom prst="roundRect">
            <a:avLst/>
          </a:prstGeom>
          <a:noFill/>
          <a:ln>
            <a:solidFill>
              <a:srgbClr val="2D3BD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7148924" y="239632"/>
            <a:ext cx="1677248" cy="1329964"/>
          </a:xfrm>
          <a:prstGeom prst="rect">
            <a:avLst/>
          </a:prstGeom>
          <a:solidFill>
            <a:srgbClr val="BFBFB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ZoneTexte 41"/>
          <p:cNvSpPr txBox="1"/>
          <p:nvPr/>
        </p:nvSpPr>
        <p:spPr>
          <a:xfrm>
            <a:off x="7148924" y="436360"/>
            <a:ext cx="1677248" cy="970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sz="1600" dirty="0" smtClean="0">
                <a:latin typeface="Athelas Regular"/>
                <a:cs typeface="Athelas Regular"/>
              </a:rPr>
              <a:t>DROIT(S) </a:t>
            </a:r>
          </a:p>
          <a:p>
            <a:pPr algn="ctr">
              <a:lnSpc>
                <a:spcPct val="120000"/>
              </a:lnSpc>
            </a:pPr>
            <a:r>
              <a:rPr lang="fr-FR" sz="1600" dirty="0" smtClean="0">
                <a:latin typeface="Athelas Regular"/>
                <a:cs typeface="Athelas Regular"/>
              </a:rPr>
              <a:t>DE L’ENFANT</a:t>
            </a:r>
          </a:p>
          <a:p>
            <a:pPr algn="ctr">
              <a:lnSpc>
                <a:spcPct val="120000"/>
              </a:lnSpc>
            </a:pPr>
            <a:r>
              <a:rPr lang="fr-FR" sz="1600" dirty="0">
                <a:solidFill>
                  <a:srgbClr val="3366FF"/>
                </a:solidFill>
                <a:latin typeface="Athelas Regular"/>
                <a:cs typeface="Athelas Regular"/>
              </a:rPr>
              <a:t>icône(s</a:t>
            </a:r>
            <a:r>
              <a:rPr lang="fr-FR" sz="16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)</a:t>
            </a:r>
            <a:endParaRPr lang="fr-FR" sz="16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2851323" y="251694"/>
            <a:ext cx="4157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0000"/>
                </a:solidFill>
              </a:rPr>
              <a:t>Date :</a:t>
            </a:r>
            <a:endParaRPr lang="fr-FR" b="1" dirty="0">
              <a:solidFill>
                <a:srgbClr val="000000"/>
              </a:solidFill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2851323" y="962634"/>
            <a:ext cx="4157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latin typeface="Athelas Regular"/>
                <a:cs typeface="Athelas Regular"/>
              </a:rPr>
              <a:t>TITRE DU SUJET</a:t>
            </a:r>
            <a:endParaRPr lang="fr-FR" sz="2000" b="1" dirty="0">
              <a:latin typeface="Athelas Regular"/>
              <a:cs typeface="Athelas Regular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0"/>
            <a:ext cx="551097" cy="6858000"/>
          </a:xfrm>
          <a:prstGeom prst="rect">
            <a:avLst/>
          </a:prstGeom>
          <a:solidFill>
            <a:srgbClr val="34E5F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b="1" dirty="0">
                <a:latin typeface="Arial"/>
                <a:cs typeface="Arial"/>
              </a:rPr>
              <a:t>	</a:t>
            </a:r>
            <a:r>
              <a:rPr lang="fr-FR" sz="2800" b="1" dirty="0" smtClean="0">
                <a:latin typeface="Arial"/>
                <a:cs typeface="Arial"/>
              </a:rPr>
              <a:t>PRATIQUES     </a:t>
            </a:r>
            <a:r>
              <a:rPr lang="fr-FR" sz="2000" b="1" dirty="0" smtClean="0">
                <a:solidFill>
                  <a:schemeClr val="bg1"/>
                </a:solidFill>
                <a:latin typeface="Arial"/>
                <a:cs typeface="Arial"/>
              </a:rPr>
              <a:t>Pratiquer</a:t>
            </a:r>
          </a:p>
        </p:txBody>
      </p:sp>
    </p:spTree>
    <p:extLst>
      <p:ext uri="{BB962C8B-B14F-4D97-AF65-F5344CB8AC3E}">
        <p14:creationId xmlns:p14="http://schemas.microsoft.com/office/powerpoint/2010/main" val="2139380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à coins arrondis 12"/>
          <p:cNvSpPr/>
          <p:nvPr/>
        </p:nvSpPr>
        <p:spPr>
          <a:xfrm>
            <a:off x="1121441" y="1828631"/>
            <a:ext cx="2420029" cy="2525500"/>
          </a:xfrm>
          <a:prstGeom prst="roundRect">
            <a:avLst>
              <a:gd name="adj" fmla="val 9077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1133427" y="1932954"/>
            <a:ext cx="2420028" cy="711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dirty="0" smtClean="0">
                <a:latin typeface="Athelas Regular"/>
                <a:cs typeface="Athelas Regular"/>
              </a:rPr>
              <a:t>VOCABULAIRE </a:t>
            </a:r>
          </a:p>
          <a:p>
            <a:pPr algn="ctr">
              <a:lnSpc>
                <a:spcPct val="120000"/>
              </a:lnSpc>
            </a:pPr>
            <a:r>
              <a:rPr lang="fr-FR" sz="16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(liste de mots)</a:t>
            </a:r>
            <a:endParaRPr lang="fr-FR" sz="16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1133427" y="5607414"/>
            <a:ext cx="7740692" cy="1040204"/>
          </a:xfrm>
          <a:prstGeom prst="roundRect">
            <a:avLst>
              <a:gd name="adj" fmla="val 9077"/>
            </a:avLst>
          </a:prstGeom>
          <a:solidFill>
            <a:srgbClr val="FDFFA0">
              <a:alpha val="7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1145414" y="5607414"/>
            <a:ext cx="77287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cs typeface="Athelas Regular"/>
              </a:rPr>
              <a:t>MON ESPACE PERSONNEL </a:t>
            </a:r>
            <a:r>
              <a:rPr lang="fr-FR" sz="1600" dirty="0" smtClean="0">
                <a:latin typeface="Athelas Regular"/>
                <a:cs typeface="Athelas Regular"/>
              </a:rPr>
              <a:t>(ce que j’ai appris) </a:t>
            </a:r>
            <a:endParaRPr lang="fr-FR" sz="1600" dirty="0">
              <a:latin typeface="Athelas Regular"/>
              <a:cs typeface="Athelas Regular"/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3800304" y="1819278"/>
            <a:ext cx="2436744" cy="2525500"/>
          </a:xfrm>
          <a:prstGeom prst="roundRect">
            <a:avLst>
              <a:gd name="adj" fmla="val 9077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3800304" y="1932954"/>
            <a:ext cx="2436744" cy="2337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dirty="0" smtClean="0">
                <a:latin typeface="Athelas Regular"/>
                <a:cs typeface="Athelas Regular"/>
              </a:rPr>
              <a:t>REPÈRES CULTURELS :</a:t>
            </a:r>
          </a:p>
          <a:p>
            <a:pPr algn="ctr">
              <a:lnSpc>
                <a:spcPct val="120000"/>
              </a:lnSpc>
            </a:pPr>
            <a:r>
              <a:rPr lang="fr-FR" sz="1400" dirty="0" smtClean="0">
                <a:latin typeface="Athelas Regular"/>
                <a:cs typeface="Athelas Regular"/>
              </a:rPr>
              <a:t>. ARTISTIQUES</a:t>
            </a:r>
          </a:p>
          <a:p>
            <a:pPr algn="ctr">
              <a:lnSpc>
                <a:spcPct val="120000"/>
              </a:lnSpc>
            </a:pPr>
            <a:r>
              <a:rPr lang="fr-FR" sz="1400" dirty="0" smtClean="0">
                <a:latin typeface="Athelas Regular"/>
                <a:cs typeface="Athelas Regular"/>
              </a:rPr>
              <a:t>. HISTORIQUES</a:t>
            </a:r>
          </a:p>
          <a:p>
            <a:pPr algn="ctr">
              <a:lnSpc>
                <a:spcPct val="120000"/>
              </a:lnSpc>
            </a:pPr>
            <a:r>
              <a:rPr lang="fr-FR" sz="1400" dirty="0" smtClean="0">
                <a:latin typeface="Athelas Regular"/>
                <a:cs typeface="Athelas Regular"/>
              </a:rPr>
              <a:t>. GÉOGRAPHIQUES</a:t>
            </a:r>
          </a:p>
          <a:p>
            <a:pPr algn="ctr">
              <a:lnSpc>
                <a:spcPct val="120000"/>
              </a:lnSpc>
            </a:pPr>
            <a:r>
              <a:rPr lang="fr-FR" sz="1400" dirty="0" smtClean="0">
                <a:latin typeface="Athelas Regular"/>
                <a:cs typeface="Athelas Regular"/>
              </a:rPr>
              <a:t>. SCIENTIFIQUES</a:t>
            </a:r>
          </a:p>
          <a:p>
            <a:pPr algn="ctr">
              <a:lnSpc>
                <a:spcPct val="120000"/>
              </a:lnSpc>
            </a:pPr>
            <a:r>
              <a:rPr lang="fr-FR" sz="1400" dirty="0" smtClean="0">
                <a:latin typeface="Athelas Regular"/>
                <a:cs typeface="Athelas Regular"/>
              </a:rPr>
              <a:t>. TECHNOLOGIQUES</a:t>
            </a:r>
          </a:p>
          <a:p>
            <a:pPr algn="ctr">
              <a:lnSpc>
                <a:spcPct val="120000"/>
              </a:lnSpc>
            </a:pPr>
            <a:r>
              <a:rPr lang="fr-FR" sz="16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(écrits, visuels</a:t>
            </a:r>
            <a:r>
              <a:rPr lang="mr-IN" sz="16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…</a:t>
            </a:r>
            <a:r>
              <a:rPr lang="fr-FR" sz="16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)</a:t>
            </a:r>
          </a:p>
        </p:txBody>
      </p:sp>
      <p:sp>
        <p:nvSpPr>
          <p:cNvPr id="24" name="Rectangle à coins arrondis 23"/>
          <p:cNvSpPr/>
          <p:nvPr/>
        </p:nvSpPr>
        <p:spPr>
          <a:xfrm>
            <a:off x="6445450" y="1819278"/>
            <a:ext cx="2416682" cy="2525500"/>
          </a:xfrm>
          <a:prstGeom prst="roundRect">
            <a:avLst>
              <a:gd name="adj" fmla="val 9077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24"/>
          <p:cNvSpPr txBox="1"/>
          <p:nvPr/>
        </p:nvSpPr>
        <p:spPr>
          <a:xfrm>
            <a:off x="6445450" y="1844990"/>
            <a:ext cx="2416681" cy="25955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dirty="0" smtClean="0">
                <a:latin typeface="Athelas Regular"/>
                <a:cs typeface="Athelas Regular"/>
              </a:rPr>
              <a:t>DOMAINES EN LIEN</a:t>
            </a:r>
            <a:r>
              <a:rPr lang="mr-IN" dirty="0" smtClean="0">
                <a:latin typeface="Athelas Regular"/>
                <a:cs typeface="Athelas Regular"/>
              </a:rPr>
              <a:t>…</a:t>
            </a:r>
            <a:r>
              <a:rPr lang="fr-FR" dirty="0" smtClean="0">
                <a:latin typeface="Athelas Regular"/>
                <a:cs typeface="Athelas Regular"/>
              </a:rPr>
              <a:t> :</a:t>
            </a:r>
          </a:p>
          <a:p>
            <a:pPr algn="ctr">
              <a:lnSpc>
                <a:spcPct val="120000"/>
              </a:lnSpc>
            </a:pPr>
            <a:r>
              <a:rPr lang="fr-FR" sz="1400" dirty="0" smtClean="0">
                <a:latin typeface="Athelas Regular"/>
                <a:cs typeface="Athelas Regular"/>
              </a:rPr>
              <a:t>. EMC</a:t>
            </a:r>
          </a:p>
          <a:p>
            <a:pPr algn="ctr">
              <a:lnSpc>
                <a:spcPct val="120000"/>
              </a:lnSpc>
            </a:pPr>
            <a:r>
              <a:rPr lang="fr-FR" sz="1400" dirty="0" smtClean="0">
                <a:latin typeface="Athelas Regular"/>
                <a:cs typeface="Athelas Regular"/>
              </a:rPr>
              <a:t>. SANTÉ</a:t>
            </a:r>
          </a:p>
          <a:p>
            <a:pPr algn="ctr">
              <a:lnSpc>
                <a:spcPct val="120000"/>
              </a:lnSpc>
            </a:pPr>
            <a:r>
              <a:rPr lang="fr-FR" sz="1400" dirty="0" smtClean="0">
                <a:latin typeface="Athelas Regular"/>
                <a:cs typeface="Athelas Regular"/>
              </a:rPr>
              <a:t>. LANGUES ET CULTURE POLYNÉSIENNES</a:t>
            </a:r>
          </a:p>
          <a:p>
            <a:pPr algn="ctr">
              <a:lnSpc>
                <a:spcPct val="120000"/>
              </a:lnSpc>
            </a:pPr>
            <a:r>
              <a:rPr lang="fr-FR" sz="1400" dirty="0" smtClean="0">
                <a:latin typeface="Athelas Regular"/>
                <a:cs typeface="Athelas Regular"/>
              </a:rPr>
              <a:t>. DÉVELOPPEMENT DURABLE</a:t>
            </a:r>
            <a:r>
              <a:rPr lang="mr-IN" sz="1400" dirty="0" smtClean="0">
                <a:latin typeface="Athelas Regular"/>
                <a:cs typeface="Athelas Regular"/>
              </a:rPr>
              <a:t>…</a:t>
            </a:r>
            <a:endParaRPr lang="fr-FR" sz="1400" dirty="0" smtClean="0">
              <a:latin typeface="Athelas Regular"/>
              <a:cs typeface="Athelas Regular"/>
            </a:endParaRPr>
          </a:p>
          <a:p>
            <a:pPr algn="ctr">
              <a:lnSpc>
                <a:spcPct val="120000"/>
              </a:lnSpc>
            </a:pPr>
            <a:r>
              <a:rPr lang="fr-FR" sz="16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(icônes)</a:t>
            </a:r>
          </a:p>
        </p:txBody>
      </p:sp>
      <p:sp>
        <p:nvSpPr>
          <p:cNvPr id="6" name="Rectangle 5"/>
          <p:cNvSpPr/>
          <p:nvPr/>
        </p:nvSpPr>
        <p:spPr>
          <a:xfrm>
            <a:off x="1121441" y="4600955"/>
            <a:ext cx="2420029" cy="814752"/>
          </a:xfrm>
          <a:prstGeom prst="rect">
            <a:avLst/>
          </a:prstGeom>
          <a:solidFill>
            <a:srgbClr val="FDFFA0">
              <a:alpha val="75000"/>
            </a:srgbClr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1133423" y="4619977"/>
            <a:ext cx="2408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Je mémorise</a:t>
            </a:r>
            <a:r>
              <a:rPr lang="mr-IN" b="1" dirty="0" smtClean="0"/>
              <a:t>…</a:t>
            </a:r>
            <a:endParaRPr lang="fr-FR" b="1" dirty="0"/>
          </a:p>
        </p:txBody>
      </p:sp>
      <p:sp>
        <p:nvSpPr>
          <p:cNvPr id="29" name="Rectangle 28"/>
          <p:cNvSpPr/>
          <p:nvPr/>
        </p:nvSpPr>
        <p:spPr>
          <a:xfrm>
            <a:off x="3800304" y="4603055"/>
            <a:ext cx="2448726" cy="812652"/>
          </a:xfrm>
          <a:prstGeom prst="rect">
            <a:avLst/>
          </a:prstGeom>
          <a:solidFill>
            <a:srgbClr val="FDFFA0">
              <a:alpha val="75000"/>
            </a:srgbClr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29"/>
          <p:cNvSpPr txBox="1"/>
          <p:nvPr/>
        </p:nvSpPr>
        <p:spPr>
          <a:xfrm>
            <a:off x="3812286" y="4622077"/>
            <a:ext cx="243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Je retiens</a:t>
            </a:r>
            <a:r>
              <a:rPr lang="mr-IN" b="1" dirty="0" smtClean="0"/>
              <a:t>…</a:t>
            </a:r>
            <a:endParaRPr lang="fr-FR" b="1" dirty="0"/>
          </a:p>
        </p:txBody>
      </p:sp>
      <p:sp>
        <p:nvSpPr>
          <p:cNvPr id="31" name="Rectangle 30"/>
          <p:cNvSpPr/>
          <p:nvPr/>
        </p:nvSpPr>
        <p:spPr>
          <a:xfrm>
            <a:off x="6397504" y="4603055"/>
            <a:ext cx="2420029" cy="812652"/>
          </a:xfrm>
          <a:prstGeom prst="rect">
            <a:avLst/>
          </a:prstGeom>
          <a:solidFill>
            <a:srgbClr val="FDFFA0">
              <a:alpha val="75000"/>
            </a:srgbClr>
          </a:solidFill>
          <a:ln w="952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ZoneTexte 31"/>
          <p:cNvSpPr txBox="1"/>
          <p:nvPr/>
        </p:nvSpPr>
        <p:spPr>
          <a:xfrm>
            <a:off x="6409486" y="4622077"/>
            <a:ext cx="2408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Je suis attentif</a:t>
            </a:r>
            <a:r>
              <a:rPr lang="mr-IN" b="1" dirty="0" smtClean="0"/>
              <a:t>…</a:t>
            </a:r>
            <a:endParaRPr lang="fr-FR" b="1" dirty="0"/>
          </a:p>
        </p:txBody>
      </p:sp>
      <p:sp>
        <p:nvSpPr>
          <p:cNvPr id="34" name="Rectangle 33"/>
          <p:cNvSpPr/>
          <p:nvPr/>
        </p:nvSpPr>
        <p:spPr>
          <a:xfrm>
            <a:off x="1006354" y="239632"/>
            <a:ext cx="1677248" cy="1329964"/>
          </a:xfrm>
          <a:prstGeom prst="rect">
            <a:avLst/>
          </a:prstGeom>
          <a:solidFill>
            <a:srgbClr val="BFBFB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ZoneTexte 34"/>
          <p:cNvSpPr txBox="1"/>
          <p:nvPr/>
        </p:nvSpPr>
        <p:spPr>
          <a:xfrm>
            <a:off x="1006354" y="436360"/>
            <a:ext cx="1677248" cy="970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sz="1600" dirty="0" smtClean="0">
                <a:latin typeface="Athelas Regular"/>
                <a:cs typeface="Athelas Regular"/>
              </a:rPr>
              <a:t>DOMAINE(S) ARTISTIQUE(S)</a:t>
            </a:r>
          </a:p>
          <a:p>
            <a:pPr algn="ctr">
              <a:lnSpc>
                <a:spcPct val="120000"/>
              </a:lnSpc>
            </a:pPr>
            <a:r>
              <a:rPr lang="fr-FR" sz="16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icône(s)</a:t>
            </a:r>
            <a:endParaRPr lang="fr-FR" sz="16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  <p:sp>
        <p:nvSpPr>
          <p:cNvPr id="36" name="Rectangle à coins arrondis 35"/>
          <p:cNvSpPr/>
          <p:nvPr/>
        </p:nvSpPr>
        <p:spPr>
          <a:xfrm>
            <a:off x="2851323" y="852672"/>
            <a:ext cx="4157180" cy="682954"/>
          </a:xfrm>
          <a:prstGeom prst="roundRect">
            <a:avLst/>
          </a:prstGeom>
          <a:noFill/>
          <a:ln>
            <a:solidFill>
              <a:srgbClr val="2D3BD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7148924" y="239632"/>
            <a:ext cx="1677248" cy="1329964"/>
          </a:xfrm>
          <a:prstGeom prst="rect">
            <a:avLst/>
          </a:prstGeom>
          <a:solidFill>
            <a:srgbClr val="BFBFB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37"/>
          <p:cNvSpPr txBox="1"/>
          <p:nvPr/>
        </p:nvSpPr>
        <p:spPr>
          <a:xfrm>
            <a:off x="7148924" y="436360"/>
            <a:ext cx="1677248" cy="970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fr-FR" sz="1600" dirty="0" smtClean="0">
                <a:latin typeface="Athelas Regular"/>
                <a:cs typeface="Athelas Regular"/>
              </a:rPr>
              <a:t>DROIT(S) </a:t>
            </a:r>
          </a:p>
          <a:p>
            <a:pPr algn="ctr">
              <a:lnSpc>
                <a:spcPct val="120000"/>
              </a:lnSpc>
            </a:pPr>
            <a:r>
              <a:rPr lang="fr-FR" sz="1600" dirty="0" smtClean="0">
                <a:latin typeface="Athelas Regular"/>
                <a:cs typeface="Athelas Regular"/>
              </a:rPr>
              <a:t>DE L’ENFANT</a:t>
            </a:r>
          </a:p>
          <a:p>
            <a:pPr algn="ctr">
              <a:lnSpc>
                <a:spcPct val="120000"/>
              </a:lnSpc>
            </a:pPr>
            <a:r>
              <a:rPr lang="fr-FR" sz="1600" dirty="0">
                <a:solidFill>
                  <a:srgbClr val="3366FF"/>
                </a:solidFill>
                <a:latin typeface="Athelas Regular"/>
                <a:cs typeface="Athelas Regular"/>
              </a:rPr>
              <a:t>icône(s</a:t>
            </a:r>
            <a:r>
              <a:rPr lang="fr-FR" sz="1600" dirty="0" smtClean="0">
                <a:solidFill>
                  <a:srgbClr val="3366FF"/>
                </a:solidFill>
                <a:latin typeface="Athelas Regular"/>
                <a:cs typeface="Athelas Regular"/>
              </a:rPr>
              <a:t>)</a:t>
            </a:r>
            <a:endParaRPr lang="fr-FR" sz="1600" dirty="0">
              <a:solidFill>
                <a:srgbClr val="3366FF"/>
              </a:solidFill>
              <a:latin typeface="Athelas Regular"/>
              <a:cs typeface="Athelas Regular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2851323" y="251694"/>
            <a:ext cx="4157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0000"/>
                </a:solidFill>
              </a:rPr>
              <a:t>Date :</a:t>
            </a:r>
            <a:endParaRPr lang="fr-FR" b="1" dirty="0">
              <a:solidFill>
                <a:srgbClr val="000000"/>
              </a:solidFill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2851323" y="962634"/>
            <a:ext cx="4157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latin typeface="Athelas Regular"/>
                <a:cs typeface="Athelas Regular"/>
              </a:rPr>
              <a:t>TITRE DU SUJET</a:t>
            </a:r>
            <a:endParaRPr lang="fr-FR" sz="2000" b="1" dirty="0">
              <a:latin typeface="Athelas Regular"/>
              <a:cs typeface="Athelas Regular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0" y="0"/>
            <a:ext cx="551097" cy="6858000"/>
          </a:xfrm>
          <a:prstGeom prst="rect">
            <a:avLst/>
          </a:prstGeom>
          <a:solidFill>
            <a:srgbClr val="AE2027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2800" b="1" dirty="0" smtClean="0">
                <a:latin typeface="Arial"/>
                <a:cs typeface="Arial"/>
              </a:rPr>
              <a:t>CONNAISSANCES     </a:t>
            </a:r>
            <a:r>
              <a:rPr lang="fr-FR" sz="2000" b="1" dirty="0" smtClean="0">
                <a:solidFill>
                  <a:srgbClr val="FFFFFF"/>
                </a:solidFill>
                <a:latin typeface="Arial"/>
                <a:cs typeface="Arial"/>
              </a:rPr>
              <a:t>S’approprier</a:t>
            </a:r>
            <a:endParaRPr lang="fr-FR" sz="20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40356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</TotalTime>
  <Words>587</Words>
  <Application>Microsoft Macintosh PowerPoint</Application>
  <PresentationFormat>Présentation à l'écran (4:3)</PresentationFormat>
  <Paragraphs>178</Paragraphs>
  <Slides>11</Slides>
  <Notes>11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 E-CAHIER PEAC</dc:title>
  <dc:subject/>
  <dc:creator>Mihimana ROTA</dc:creator>
  <cp:keywords/>
  <dc:description/>
  <cp:lastModifiedBy>Mihimana ROTA</cp:lastModifiedBy>
  <cp:revision>167</cp:revision>
  <dcterms:created xsi:type="dcterms:W3CDTF">2019-04-24T01:22:54Z</dcterms:created>
  <dcterms:modified xsi:type="dcterms:W3CDTF">2021-11-15T23:19:16Z</dcterms:modified>
  <cp:category/>
</cp:coreProperties>
</file>