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9" r:id="rId2"/>
    <p:sldId id="270" r:id="rId3"/>
    <p:sldId id="265" r:id="rId4"/>
    <p:sldId id="302" r:id="rId5"/>
    <p:sldId id="311" r:id="rId6"/>
    <p:sldId id="266" r:id="rId7"/>
    <p:sldId id="312" r:id="rId8"/>
    <p:sldId id="307" r:id="rId9"/>
    <p:sldId id="314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DBF6"/>
    <a:srgbClr val="CB4250"/>
    <a:srgbClr val="88E1F4"/>
    <a:srgbClr val="34E5F0"/>
    <a:srgbClr val="40E7F0"/>
    <a:srgbClr val="AE2027"/>
    <a:srgbClr val="6BAFF3"/>
    <a:srgbClr val="33C3CF"/>
    <a:srgbClr val="B08D35"/>
    <a:srgbClr val="0C45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721" autoAdjust="0"/>
  </p:normalViewPr>
  <p:slideViewPr>
    <p:cSldViewPr snapToGrid="0" snapToObjects="1">
      <p:cViewPr>
        <p:scale>
          <a:sx n="108" d="100"/>
          <a:sy n="108" d="100"/>
        </p:scale>
        <p:origin x="-14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E8CDC-7DD6-DF49-BA3D-76ACAD662451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3C3AB-206F-4947-A741-62D1A8AC808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0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72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72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97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16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21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71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55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97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92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11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35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5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36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6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6171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rré corné 4"/>
          <p:cNvSpPr/>
          <p:nvPr/>
        </p:nvSpPr>
        <p:spPr>
          <a:xfrm>
            <a:off x="551096" y="455304"/>
            <a:ext cx="8062774" cy="5820152"/>
          </a:xfrm>
          <a:prstGeom prst="foldedCorner">
            <a:avLst>
              <a:gd name="adj" fmla="val 11168"/>
            </a:avLst>
          </a:prstGeom>
          <a:solidFill>
            <a:srgbClr val="6BE9F1">
              <a:alpha val="9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3752FE55-154C-DC49-A588-5DFA0FC6A3F9}"/>
              </a:ext>
            </a:extLst>
          </p:cNvPr>
          <p:cNvSpPr txBox="1">
            <a:spLocks/>
          </p:cNvSpPr>
          <p:nvPr/>
        </p:nvSpPr>
        <p:spPr>
          <a:xfrm>
            <a:off x="551096" y="467284"/>
            <a:ext cx="8062774" cy="140792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FR" dirty="0" smtClean="0">
              <a:solidFill>
                <a:srgbClr val="27697B"/>
              </a:solidFill>
              <a:latin typeface="Avenir Black"/>
              <a:cs typeface="Avenir Blac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1096" y="2236358"/>
            <a:ext cx="8062774" cy="2333751"/>
          </a:xfrm>
          <a:prstGeom prst="rect">
            <a:avLst/>
          </a:prstGeom>
          <a:solidFill>
            <a:srgbClr val="27697B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andara"/>
              <a:cs typeface="Candar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51096" y="2236358"/>
            <a:ext cx="8062774" cy="2254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fr-FR" sz="3400" b="1" dirty="0">
                <a:solidFill>
                  <a:schemeClr val="bg1"/>
                </a:solidFill>
                <a:latin typeface="Avenir Black"/>
                <a:cs typeface="Avenir Black"/>
              </a:rPr>
              <a:t>PARCOURS D’ÉDUCATION </a:t>
            </a:r>
          </a:p>
          <a:p>
            <a:pPr algn="ctr">
              <a:lnSpc>
                <a:spcPct val="140000"/>
              </a:lnSpc>
            </a:pPr>
            <a:r>
              <a:rPr lang="fr-FR" sz="3400" b="1" dirty="0">
                <a:solidFill>
                  <a:schemeClr val="bg1"/>
                </a:solidFill>
                <a:latin typeface="Avenir Black"/>
                <a:cs typeface="Avenir Black"/>
              </a:rPr>
              <a:t>ARTISTIQUE ET </a:t>
            </a:r>
            <a:r>
              <a:rPr lang="fr-FR" sz="3400" b="1" dirty="0" smtClean="0">
                <a:solidFill>
                  <a:schemeClr val="bg1"/>
                </a:solidFill>
                <a:latin typeface="Avenir Black"/>
                <a:cs typeface="Avenir Black"/>
              </a:rPr>
              <a:t>CULTURELLE</a:t>
            </a:r>
          </a:p>
          <a:p>
            <a:pPr algn="ctr">
              <a:lnSpc>
                <a:spcPct val="140000"/>
              </a:lnSpc>
            </a:pPr>
            <a:r>
              <a:rPr lang="fr-FR" sz="3400" b="1" dirty="0" smtClean="0">
                <a:solidFill>
                  <a:schemeClr val="accent5">
                    <a:lumMod val="75000"/>
                  </a:schemeClr>
                </a:solidFill>
                <a:latin typeface="Avenir Black"/>
                <a:cs typeface="Avenir Black"/>
              </a:rPr>
              <a:t>PEAC</a:t>
            </a:r>
            <a:endParaRPr lang="fr-FR" sz="3400" b="1" dirty="0">
              <a:solidFill>
                <a:schemeClr val="accent5">
                  <a:lumMod val="75000"/>
                </a:schemeClr>
              </a:solidFill>
              <a:latin typeface="Avenir Black"/>
              <a:cs typeface="Avenir Black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386222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85000"/>
                  </a:schemeClr>
                </a:solidFill>
                <a:latin typeface="+mj-lt"/>
                <a:cs typeface="Athelas Regular"/>
              </a:rPr>
              <a:t>POLYNÉSIE FRANÇAISE</a:t>
            </a:r>
            <a:endParaRPr lang="fr-FR" sz="1400" b="1" dirty="0">
              <a:solidFill>
                <a:schemeClr val="bg1">
                  <a:lumMod val="85000"/>
                </a:schemeClr>
              </a:solidFill>
              <a:latin typeface="+mj-lt"/>
              <a:cs typeface="Athela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052229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>
            <a:extLst>
              <a:ext uri="{FF2B5EF4-FFF2-40B4-BE49-F238E27FC236}">
                <a16:creationId xmlns:a16="http://schemas.microsoft.com/office/drawing/2014/main" xmlns="" id="{3752FE55-154C-DC49-A588-5DFA0FC6A3F9}"/>
              </a:ext>
            </a:extLst>
          </p:cNvPr>
          <p:cNvSpPr txBox="1">
            <a:spLocks/>
          </p:cNvSpPr>
          <p:nvPr/>
        </p:nvSpPr>
        <p:spPr>
          <a:xfrm>
            <a:off x="551096" y="467284"/>
            <a:ext cx="7972611" cy="14942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fr-FR" dirty="0" smtClean="0">
                <a:solidFill>
                  <a:schemeClr val="bg1"/>
                </a:solidFill>
                <a:latin typeface="Avenir Black"/>
                <a:cs typeface="Avenir Black"/>
              </a:rPr>
              <a:t>Mon e.Cahier CP </a:t>
            </a:r>
            <a:br>
              <a:rPr lang="fr-FR" dirty="0" smtClean="0">
                <a:solidFill>
                  <a:schemeClr val="bg1"/>
                </a:solidFill>
                <a:latin typeface="Avenir Black"/>
                <a:cs typeface="Avenir Black"/>
              </a:rPr>
            </a:br>
            <a:endParaRPr lang="fr-FR" sz="3100" dirty="0">
              <a:solidFill>
                <a:schemeClr val="bg1"/>
              </a:solidFill>
              <a:latin typeface="Avenir Black"/>
              <a:cs typeface="Avenir Black"/>
            </a:endParaRPr>
          </a:p>
        </p:txBody>
      </p:sp>
      <p:sp>
        <p:nvSpPr>
          <p:cNvPr id="7" name="Carré corné 6"/>
          <p:cNvSpPr/>
          <p:nvPr/>
        </p:nvSpPr>
        <p:spPr>
          <a:xfrm>
            <a:off x="383371" y="329686"/>
            <a:ext cx="8326342" cy="6278451"/>
          </a:xfrm>
          <a:prstGeom prst="foldedCorner">
            <a:avLst>
              <a:gd name="adj" fmla="val 12880"/>
            </a:avLst>
          </a:prstGeom>
          <a:solidFill>
            <a:srgbClr val="6BAF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dirty="0" smtClean="0">
              <a:solidFill>
                <a:srgbClr val="31859C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fr-FR" sz="3200" b="1" dirty="0" smtClean="0">
                <a:solidFill>
                  <a:srgbClr val="31859C"/>
                </a:solidFill>
                <a:latin typeface="Arial Rounded MT Bold"/>
                <a:cs typeface="Arial Rounded MT Bold"/>
              </a:rPr>
              <a:t> </a:t>
            </a:r>
            <a:r>
              <a:rPr lang="fr-FR" sz="3200" b="1" dirty="0" smtClean="0">
                <a:solidFill>
                  <a:srgbClr val="FFFFFF"/>
                </a:solidFill>
                <a:latin typeface="Arial Rounded MT Bold"/>
                <a:cs typeface="Arial Rounded MT Bold"/>
              </a:rPr>
              <a:t> 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250271" y="1571930"/>
            <a:ext cx="2761160" cy="4686284"/>
          </a:xfrm>
          <a:prstGeom prst="roundRect">
            <a:avLst>
              <a:gd name="adj" fmla="val 913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250271" y="3343394"/>
            <a:ext cx="2761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558ED5"/>
                </a:solidFill>
                <a:latin typeface="Athelas Regular"/>
                <a:cs typeface="Athelas Regular"/>
              </a:rPr>
              <a:t>visuel personnalisé</a:t>
            </a:r>
            <a:endParaRPr lang="fr-FR" sz="1400" dirty="0">
              <a:solidFill>
                <a:srgbClr val="558ED5"/>
              </a:solidFill>
              <a:latin typeface="Athelas Regular"/>
              <a:cs typeface="Athelas Regular"/>
            </a:endParaRPr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xmlns="" id="{3752FE55-154C-DC49-A588-5DFA0FC6A3F9}"/>
              </a:ext>
            </a:extLst>
          </p:cNvPr>
          <p:cNvSpPr txBox="1">
            <a:spLocks/>
          </p:cNvSpPr>
          <p:nvPr/>
        </p:nvSpPr>
        <p:spPr>
          <a:xfrm>
            <a:off x="383372" y="363703"/>
            <a:ext cx="8326341" cy="111429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fr-FR" dirty="0" smtClean="0">
                <a:solidFill>
                  <a:schemeClr val="bg1"/>
                </a:solidFill>
                <a:latin typeface="Avenir Black"/>
                <a:cs typeface="Avenir Black"/>
              </a:rPr>
              <a:t>Mon e-cahier PEAC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3600" y="1571929"/>
            <a:ext cx="4148344" cy="4686284"/>
          </a:xfrm>
          <a:prstGeom prst="rect">
            <a:avLst/>
          </a:prstGeom>
          <a:noFill/>
          <a:ln w="38100" cmpd="dbl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63600" y="1505917"/>
            <a:ext cx="414834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000" b="1" dirty="0" smtClean="0"/>
          </a:p>
          <a:p>
            <a:r>
              <a:rPr lang="fr-FR" b="1" dirty="0" smtClean="0"/>
              <a:t>NOM :</a:t>
            </a:r>
          </a:p>
          <a:p>
            <a:endParaRPr lang="fr-FR" sz="1400" b="1" dirty="0"/>
          </a:p>
          <a:p>
            <a:r>
              <a:rPr lang="fr-FR" b="1" dirty="0" smtClean="0"/>
              <a:t>PRENOM :</a:t>
            </a:r>
          </a:p>
          <a:p>
            <a:endParaRPr lang="fr-FR" sz="1400" b="1" dirty="0"/>
          </a:p>
          <a:p>
            <a:r>
              <a:rPr lang="fr-FR" b="1" dirty="0" smtClean="0"/>
              <a:t>DATE DE NAISSANCE : </a:t>
            </a:r>
          </a:p>
          <a:p>
            <a:endParaRPr lang="fr-FR" sz="1400" b="1" dirty="0" smtClean="0">
              <a:solidFill>
                <a:schemeClr val="bg1"/>
              </a:solidFill>
            </a:endParaRPr>
          </a:p>
          <a:p>
            <a:endParaRPr lang="fr-FR" sz="1400" b="1" dirty="0" smtClean="0">
              <a:solidFill>
                <a:schemeClr val="bg1"/>
              </a:solidFill>
            </a:endParaRPr>
          </a:p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ANNÉE SCOLAIRE :</a:t>
            </a:r>
          </a:p>
          <a:p>
            <a:endParaRPr lang="fr-FR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NIVEAU DE CLASSE :</a:t>
            </a:r>
          </a:p>
          <a:p>
            <a:endParaRPr lang="fr-F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CYCLE : </a:t>
            </a:r>
          </a:p>
          <a:p>
            <a:endParaRPr lang="fr-F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ÉCOLE :</a:t>
            </a:r>
          </a:p>
          <a:p>
            <a:endParaRPr lang="fr-F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ÎLE :</a:t>
            </a:r>
          </a:p>
          <a:p>
            <a:endParaRPr lang="fr-F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ARCHIPEL : </a:t>
            </a:r>
          </a:p>
        </p:txBody>
      </p:sp>
    </p:spTree>
    <p:extLst>
      <p:ext uri="{BB962C8B-B14F-4D97-AF65-F5344CB8AC3E}">
        <p14:creationId xmlns:p14="http://schemas.microsoft.com/office/powerpoint/2010/main" val="3219563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à coins arrondis 33"/>
          <p:cNvSpPr/>
          <p:nvPr/>
        </p:nvSpPr>
        <p:spPr>
          <a:xfrm>
            <a:off x="375497" y="1643048"/>
            <a:ext cx="8394115" cy="920251"/>
          </a:xfrm>
          <a:prstGeom prst="roundRect">
            <a:avLst>
              <a:gd name="adj" fmla="val 14445"/>
            </a:avLst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7F7F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75497" y="2811726"/>
            <a:ext cx="83941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photo de la classe avec l’intervenant(e)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75497" y="1663161"/>
            <a:ext cx="8394115" cy="788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b="1" dirty="0" smtClean="0">
                <a:latin typeface="+mj-lt"/>
                <a:cs typeface="Athelas Regular"/>
              </a:rPr>
              <a:t>TITRE DU PROJET</a:t>
            </a:r>
            <a:endParaRPr lang="fr-F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Athelas Regular"/>
            </a:endParaRPr>
          </a:p>
          <a:p>
            <a:pPr algn="ctr">
              <a:lnSpc>
                <a:spcPct val="120000"/>
              </a:lnSpc>
            </a:pPr>
            <a:r>
              <a:rPr lang="mr-IN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thelas Regular"/>
              </a:rPr>
              <a:t>………………………………………………………………………………………………………………………………………………</a:t>
            </a:r>
            <a:r>
              <a:rPr lang="fr-F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thelas Regular"/>
              </a:rPr>
              <a:t>..</a:t>
            </a:r>
            <a:r>
              <a:rPr lang="mr-IN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thelas Regular"/>
              </a:rPr>
              <a:t>………………………………………</a:t>
            </a:r>
            <a:r>
              <a:rPr lang="fr-F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thelas Regular"/>
              </a:rPr>
              <a:t>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324339" y="294846"/>
            <a:ext cx="2270801" cy="487629"/>
          </a:xfrm>
          <a:prstGeom prst="roundRect">
            <a:avLst/>
          </a:prstGeom>
          <a:solidFill>
            <a:srgbClr val="CB42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Arial Black"/>
                <a:cs typeface="Arial Black"/>
              </a:rPr>
              <a:t>PROJET N°1</a:t>
            </a:r>
            <a:endParaRPr lang="fr-FR" sz="20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75497" y="1031960"/>
            <a:ext cx="5823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PÉRIODE : </a:t>
            </a:r>
            <a:r>
              <a:rPr lang="mr-IN" sz="1400" dirty="0">
                <a:solidFill>
                  <a:srgbClr val="3366FF"/>
                </a:solidFill>
              </a:rPr>
              <a:t>…………</a:t>
            </a:r>
            <a:r>
              <a:rPr lang="mr-IN" sz="1400" dirty="0" smtClean="0">
                <a:solidFill>
                  <a:srgbClr val="3366FF"/>
                </a:solidFill>
              </a:rPr>
              <a:t>…………………………………</a:t>
            </a:r>
            <a:r>
              <a:rPr lang="fr-FR" sz="1400" dirty="0" smtClean="0">
                <a:solidFill>
                  <a:srgbClr val="3366FF"/>
                </a:solidFill>
              </a:rPr>
              <a:t>.</a:t>
            </a:r>
            <a:r>
              <a:rPr lang="mr-IN" sz="1400" dirty="0" smtClean="0">
                <a:solidFill>
                  <a:srgbClr val="3366FF"/>
                </a:solidFill>
              </a:rPr>
              <a:t>…</a:t>
            </a:r>
            <a:r>
              <a:rPr lang="mr-IN" sz="1400" dirty="0" smtClean="0">
                <a:solidFill>
                  <a:srgbClr val="3366FF"/>
                </a:solidFill>
              </a:rPr>
              <a:t>…</a:t>
            </a:r>
            <a:endParaRPr lang="fr-FR" sz="1400" b="1" dirty="0">
              <a:solidFill>
                <a:srgbClr val="3366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85117" y="306186"/>
            <a:ext cx="1084495" cy="104523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685117" y="406987"/>
            <a:ext cx="1084494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Icône(s) domaine(s) artistique(s)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63222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à coins arrondis 18"/>
          <p:cNvSpPr/>
          <p:nvPr/>
        </p:nvSpPr>
        <p:spPr>
          <a:xfrm>
            <a:off x="1542191" y="5595433"/>
            <a:ext cx="7283980" cy="937693"/>
          </a:xfrm>
          <a:prstGeom prst="roundRect">
            <a:avLst>
              <a:gd name="adj" fmla="val 9077"/>
            </a:avLst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087699" y="5318669"/>
            <a:ext cx="7681912" cy="1325491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fr-FR" sz="1400" b="1" dirty="0" smtClean="0">
                <a:latin typeface="+mj-lt"/>
                <a:cs typeface="Athelas Regular"/>
              </a:rPr>
              <a:t>PRODUCTION collective : 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écrit </a:t>
            </a:r>
            <a:r>
              <a:rPr lang="fr-FR" sz="1200" u="sng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 </a:t>
            </a:r>
            <a:r>
              <a:rPr lang="fr-FR" sz="1200" dirty="0">
                <a:solidFill>
                  <a:srgbClr val="3366FF"/>
                </a:solidFill>
                <a:latin typeface="Athelas Regular"/>
                <a:cs typeface="Athelas Regular"/>
              </a:rPr>
              <a:t>enregistrement 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audio </a:t>
            </a:r>
            <a:r>
              <a:rPr lang="fr-FR" sz="1200" u="sng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 vidéo </a:t>
            </a:r>
            <a:r>
              <a:rPr lang="fr-FR" sz="1200" i="1" dirty="0" smtClean="0">
                <a:solidFill>
                  <a:srgbClr val="3366FF"/>
                </a:solidFill>
                <a:latin typeface="Athelas Regular"/>
                <a:cs typeface="Athelas Regular"/>
              </a:rPr>
              <a:t>(exemple : interview de l’artiste).</a:t>
            </a:r>
          </a:p>
          <a:p>
            <a:pPr>
              <a:lnSpc>
                <a:spcPct val="140000"/>
              </a:lnSpc>
            </a:pP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  <a:latin typeface="Athelas Regular"/>
              <a:cs typeface="Athelas Regular"/>
            </a:endParaRPr>
          </a:p>
          <a:p>
            <a:pPr>
              <a:lnSpc>
                <a:spcPct val="140000"/>
              </a:lnSpc>
            </a:pPr>
            <a:endParaRPr lang="fr-FR" sz="1600" dirty="0" smtClean="0">
              <a:solidFill>
                <a:srgbClr val="FF0000"/>
              </a:solidFill>
              <a:latin typeface="Athelas Regular"/>
              <a:cs typeface="Athelas Regular"/>
            </a:endParaRPr>
          </a:p>
          <a:p>
            <a:pPr>
              <a:lnSpc>
                <a:spcPct val="140000"/>
              </a:lnSpc>
            </a:pPr>
            <a:endParaRPr lang="fr-FR" sz="1600" dirty="0" smtClean="0">
              <a:solidFill>
                <a:srgbClr val="FF0000"/>
              </a:solidFill>
              <a:latin typeface="Athelas Regular"/>
              <a:cs typeface="Athelas Regula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18289" y="1780415"/>
            <a:ext cx="3451321" cy="332268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318290" y="1780415"/>
            <a:ext cx="34513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b="1" dirty="0" smtClean="0"/>
          </a:p>
          <a:p>
            <a:pPr algn="ctr"/>
            <a:endParaRPr lang="fr-FR" b="1" dirty="0"/>
          </a:p>
          <a:p>
            <a:pPr algn="ctr"/>
            <a:r>
              <a:rPr lang="fr-FR" b="1" dirty="0" smtClean="0"/>
              <a:t>J’ai rencontré</a:t>
            </a:r>
            <a:r>
              <a:rPr lang="mr-IN" b="1" dirty="0" smtClean="0"/>
              <a:t>…</a:t>
            </a:r>
            <a:endParaRPr lang="fr-FR" b="1" dirty="0" smtClean="0"/>
          </a:p>
          <a:p>
            <a:pPr algn="ctr"/>
            <a:endParaRPr lang="fr-FR" b="1" dirty="0" smtClean="0"/>
          </a:p>
          <a:p>
            <a:pPr algn="ctr"/>
            <a:r>
              <a:rPr lang="fr-FR" sz="1400" u="sng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</a:t>
            </a: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 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/>
            <a:endParaRPr lang="fr-FR" b="1" dirty="0"/>
          </a:p>
          <a:p>
            <a:pPr algn="ctr"/>
            <a:r>
              <a:rPr lang="fr-FR" b="1" dirty="0"/>
              <a:t>J’ai visité</a:t>
            </a:r>
            <a:r>
              <a:rPr lang="mr-IN" b="1" dirty="0" smtClean="0"/>
              <a:t>…</a:t>
            </a:r>
            <a:endParaRPr lang="fr-FR" b="1" dirty="0" smtClean="0"/>
          </a:p>
          <a:p>
            <a:pPr algn="ctr"/>
            <a:endParaRPr lang="fr-FR" b="1" dirty="0"/>
          </a:p>
          <a:p>
            <a:pPr algn="ctr"/>
            <a:endParaRPr lang="fr-FR" b="1" dirty="0" smtClean="0"/>
          </a:p>
          <a:p>
            <a:pPr algn="ctr"/>
            <a:endParaRPr lang="fr-FR" sz="1200" b="1" dirty="0"/>
          </a:p>
          <a:p>
            <a:pPr algn="ctr"/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texte </a:t>
            </a:r>
            <a:r>
              <a:rPr lang="fr-FR" sz="1200" dirty="0">
                <a:solidFill>
                  <a:srgbClr val="3366FF"/>
                </a:solidFill>
                <a:latin typeface="Athelas Regular"/>
                <a:cs typeface="Athelas Regular"/>
              </a:rPr>
              <a:t>collectif ou 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individuel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/>
            <a:endParaRPr lang="fr-FR" b="1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551097" cy="6858000"/>
          </a:xfrm>
          <a:prstGeom prst="rect">
            <a:avLst/>
          </a:prstGeom>
          <a:solidFill>
            <a:srgbClr val="7618B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RENCONTRES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Fréquenter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85117" y="306186"/>
            <a:ext cx="1084495" cy="104523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685117" y="406987"/>
            <a:ext cx="1084494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icône domaine artistique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87699" y="526626"/>
            <a:ext cx="3822364" cy="4576473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542190" y="782474"/>
            <a:ext cx="3061703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du professionnel des arts </a:t>
            </a:r>
          </a:p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et de la culture </a:t>
            </a:r>
          </a:p>
          <a:p>
            <a:pPr algn="ctr">
              <a:lnSpc>
                <a:spcPct val="120000"/>
              </a:lnSpc>
            </a:pPr>
            <a:r>
              <a:rPr lang="fr-FR" sz="1200" u="sng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 de la structure culturelle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78059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à coins arrondis 18"/>
          <p:cNvSpPr/>
          <p:nvPr/>
        </p:nvSpPr>
        <p:spPr>
          <a:xfrm>
            <a:off x="1542191" y="5595433"/>
            <a:ext cx="7283980" cy="937693"/>
          </a:xfrm>
          <a:prstGeom prst="roundRect">
            <a:avLst>
              <a:gd name="adj" fmla="val 9077"/>
            </a:avLst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087699" y="5448010"/>
            <a:ext cx="7681912" cy="1023870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  <a:latin typeface="Athelas Regular"/>
              <a:cs typeface="Athelas Regular"/>
            </a:endParaRPr>
          </a:p>
          <a:p>
            <a:pPr>
              <a:lnSpc>
                <a:spcPct val="140000"/>
              </a:lnSpc>
            </a:pPr>
            <a:endParaRPr lang="fr-FR" sz="1600" dirty="0" smtClean="0">
              <a:solidFill>
                <a:srgbClr val="FF0000"/>
              </a:solidFill>
              <a:latin typeface="Athelas Regular"/>
              <a:cs typeface="Athelas Regular"/>
            </a:endParaRPr>
          </a:p>
          <a:p>
            <a:pPr>
              <a:lnSpc>
                <a:spcPct val="140000"/>
              </a:lnSpc>
            </a:pPr>
            <a:endParaRPr lang="fr-FR" sz="1600" dirty="0" smtClean="0">
              <a:solidFill>
                <a:srgbClr val="FF0000"/>
              </a:solidFill>
              <a:latin typeface="Athelas Regular"/>
              <a:cs typeface="Athelas Regular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551097" cy="6858000"/>
          </a:xfrm>
          <a:prstGeom prst="rect">
            <a:avLst/>
          </a:prstGeom>
          <a:solidFill>
            <a:srgbClr val="7618B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RENCONTRES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Fréquenter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17123" y="312666"/>
            <a:ext cx="967941" cy="104523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017123" y="413467"/>
            <a:ext cx="967940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icône domaine artistique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87699" y="306186"/>
            <a:ext cx="6782009" cy="4796895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87699" y="474696"/>
            <a:ext cx="67820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visuels des œuvres ou des objets d’art étudiés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087699" y="5447980"/>
            <a:ext cx="768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J’ai découvert </a:t>
            </a:r>
            <a:r>
              <a:rPr lang="mr-IN" sz="1200" dirty="0" smtClean="0">
                <a:solidFill>
                  <a:srgbClr val="3366FF"/>
                </a:solidFill>
                <a:latin typeface="+mj-lt"/>
              </a:rPr>
              <a:t>…………</a:t>
            </a:r>
            <a:r>
              <a:rPr lang="mr-IN" sz="1200" dirty="0" smtClean="0">
                <a:solidFill>
                  <a:srgbClr val="3366FF"/>
                </a:solidFill>
                <a:latin typeface="+mj-lt"/>
              </a:rPr>
              <a:t>…………………………</a:t>
            </a:r>
            <a:r>
              <a:rPr lang="fr-FR" sz="1200" dirty="0" smtClean="0">
                <a:solidFill>
                  <a:srgbClr val="3366FF"/>
                </a:solidFill>
                <a:latin typeface="+mj-lt"/>
              </a:rPr>
              <a:t>.</a:t>
            </a:r>
            <a:r>
              <a:rPr lang="mr-IN" sz="1200" dirty="0" smtClean="0">
                <a:solidFill>
                  <a:srgbClr val="3366FF"/>
                </a:solidFill>
                <a:latin typeface="+mj-lt"/>
              </a:rPr>
              <a:t>…</a:t>
            </a:r>
            <a:r>
              <a:rPr lang="mr-IN" sz="1200" dirty="0" smtClean="0">
                <a:solidFill>
                  <a:srgbClr val="3366FF"/>
                </a:solidFill>
                <a:latin typeface="+mj-lt"/>
              </a:rPr>
              <a:t>………………</a:t>
            </a:r>
            <a:endParaRPr lang="fr-FR" sz="1200" dirty="0">
              <a:solidFill>
                <a:srgbClr val="3366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056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/>
        </p:nvSpPr>
        <p:spPr>
          <a:xfrm>
            <a:off x="999506" y="1247425"/>
            <a:ext cx="7778884" cy="3785107"/>
          </a:xfrm>
          <a:prstGeom prst="roundRect">
            <a:avLst>
              <a:gd name="adj" fmla="val 5908"/>
            </a:avLst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999506" y="1258334"/>
            <a:ext cx="7778883" cy="171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b="1" dirty="0" smtClean="0">
                <a:latin typeface="+mj-lt"/>
                <a:cs typeface="Athelas Regular"/>
              </a:rPr>
              <a:t>FORME D’EXPRESSION : </a:t>
            </a:r>
            <a:r>
              <a:rPr lang="mr-IN" sz="1400" dirty="0">
                <a:solidFill>
                  <a:srgbClr val="3366FF"/>
                </a:solidFill>
              </a:rPr>
              <a:t>………………………………</a:t>
            </a:r>
            <a:endParaRPr lang="fr-FR" sz="1400" dirty="0">
              <a:solidFill>
                <a:srgbClr val="3366FF"/>
              </a:solidFill>
            </a:endParaRPr>
          </a:p>
          <a:p>
            <a:pPr algn="ctr">
              <a:lnSpc>
                <a:spcPct val="120000"/>
              </a:lnSpc>
            </a:pPr>
            <a:endParaRPr lang="fr-FR" sz="1200" dirty="0" smtClean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sz="1200" dirty="0" smtClean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sz="1200" dirty="0" smtClean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visuel(s) présentant 2 à 3 étapes de 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pratique artistique 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vécues par l’élève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999506" y="5267697"/>
            <a:ext cx="7778883" cy="1379921"/>
          </a:xfrm>
          <a:prstGeom prst="roundRect">
            <a:avLst>
              <a:gd name="adj" fmla="val 9077"/>
            </a:avLst>
          </a:prstGeom>
          <a:solidFill>
            <a:srgbClr val="FFFFFF">
              <a:alpha val="75000"/>
            </a:srgbClr>
          </a:solidFill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999506" y="5301702"/>
            <a:ext cx="7778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cs typeface="Athelas Regular"/>
              </a:rPr>
              <a:t>MES IMPRESSIONS, MES ÉMOTIONS</a:t>
            </a:r>
            <a:r>
              <a:rPr lang="fr-FR" sz="1600" b="1" dirty="0" smtClean="0">
                <a:solidFill>
                  <a:srgbClr val="FF0000"/>
                </a:solidFill>
                <a:cs typeface="Athelas Regular"/>
              </a:rPr>
              <a:t> 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lors de cette activité de pratique artistique </a:t>
            </a:r>
            <a:r>
              <a:rPr lang="fr-FR" sz="1200" dirty="0">
                <a:solidFill>
                  <a:srgbClr val="3366FF"/>
                </a:solidFill>
                <a:latin typeface="Athelas Regular"/>
                <a:cs typeface="Athelas Regular"/>
              </a:rPr>
              <a:t>(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texte </a:t>
            </a:r>
            <a:r>
              <a:rPr lang="fr-FR" sz="1200" u="sng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 enregistrement audio </a:t>
            </a:r>
            <a:r>
              <a:rPr lang="fr-FR" sz="1200" u="sng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 vidéo 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/ production 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individuelle).</a:t>
            </a:r>
            <a:endParaRPr lang="fr-FR" sz="1200" i="1" strike="sngStrike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0" y="0"/>
            <a:ext cx="551097" cy="6858000"/>
          </a:xfrm>
          <a:prstGeom prst="rect">
            <a:avLst/>
          </a:prstGeom>
          <a:solidFill>
            <a:srgbClr val="34E5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>
                <a:latin typeface="Arial"/>
                <a:cs typeface="Arial"/>
              </a:rPr>
              <a:t>	</a:t>
            </a:r>
            <a:r>
              <a:rPr lang="fr-FR" sz="2800" b="1" dirty="0" smtClean="0">
                <a:latin typeface="Arial"/>
                <a:cs typeface="Arial"/>
              </a:rPr>
              <a:t>PRATIQUES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Pratiquer</a:t>
            </a:r>
          </a:p>
        </p:txBody>
      </p:sp>
      <p:sp>
        <p:nvSpPr>
          <p:cNvPr id="40" name="Rectangle à coins arrondis 39"/>
          <p:cNvSpPr/>
          <p:nvPr/>
        </p:nvSpPr>
        <p:spPr>
          <a:xfrm>
            <a:off x="999506" y="270881"/>
            <a:ext cx="6564032" cy="595286"/>
          </a:xfrm>
          <a:prstGeom prst="round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999506" y="372943"/>
            <a:ext cx="6564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+mj-lt"/>
                <a:cs typeface="Athelas Regular"/>
              </a:rPr>
              <a:t>TITRE DE L’ACTIVITÉ :</a:t>
            </a:r>
            <a:endParaRPr lang="fr-FR" sz="1600" b="1" dirty="0">
              <a:latin typeface="+mj-lt"/>
              <a:cs typeface="Athelas Regular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05801" y="157795"/>
            <a:ext cx="913283" cy="89684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8105801" y="281252"/>
            <a:ext cx="913283" cy="696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1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icône domaine artistique</a:t>
            </a:r>
            <a:endParaRPr lang="fr-FR" sz="11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39380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à coins arrondis 18"/>
          <p:cNvSpPr/>
          <p:nvPr/>
        </p:nvSpPr>
        <p:spPr>
          <a:xfrm>
            <a:off x="6055824" y="647449"/>
            <a:ext cx="2722565" cy="5453784"/>
          </a:xfrm>
          <a:prstGeom prst="roundRect">
            <a:avLst>
              <a:gd name="adj" fmla="val 9077"/>
            </a:avLst>
          </a:prstGeom>
          <a:solidFill>
            <a:srgbClr val="FFFFFF">
              <a:alpha val="75000"/>
            </a:srgbClr>
          </a:solidFill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6055824" y="1211845"/>
            <a:ext cx="2722565" cy="177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r-FR" sz="1600" b="1" dirty="0" smtClean="0">
                <a:cs typeface="Athelas Regular"/>
              </a:rPr>
              <a:t>OBSERVATIONS</a:t>
            </a:r>
          </a:p>
          <a:p>
            <a:pPr algn="ctr">
              <a:lnSpc>
                <a:spcPct val="110000"/>
              </a:lnSpc>
            </a:pPr>
            <a:r>
              <a:rPr lang="fr-FR" sz="1600" b="1" dirty="0" smtClean="0">
                <a:cs typeface="Athelas Regular"/>
              </a:rPr>
              <a:t>COMPLÉMENTS </a:t>
            </a:r>
          </a:p>
          <a:p>
            <a:pPr algn="ctr"/>
            <a:endParaRPr lang="fr-FR" sz="1600" b="1" dirty="0">
              <a:solidFill>
                <a:srgbClr val="FF0000"/>
              </a:solidFill>
              <a:latin typeface="Athelas Regular"/>
              <a:cs typeface="Athelas Regular"/>
            </a:endParaRPr>
          </a:p>
          <a:p>
            <a:pPr algn="ctr"/>
            <a:endParaRPr lang="fr-FR" sz="1600" b="1" dirty="0" smtClean="0">
              <a:solidFill>
                <a:srgbClr val="FF0000"/>
              </a:solidFill>
              <a:latin typeface="Athelas Regular"/>
              <a:cs typeface="Athelas Regular"/>
            </a:endParaRPr>
          </a:p>
          <a:p>
            <a:pPr algn="ctr"/>
            <a:endParaRPr lang="fr-FR" sz="1600" b="1" dirty="0">
              <a:solidFill>
                <a:srgbClr val="FF0000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1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texte </a:t>
            </a:r>
            <a:r>
              <a:rPr lang="fr-FR" sz="1200" u="sng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 enregistrement audio </a:t>
            </a:r>
            <a:r>
              <a:rPr lang="fr-FR" sz="1200" u="sng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 vidéo (production individuelle ou collective)</a:t>
            </a:r>
            <a:endParaRPr lang="fr-FR" sz="1200" i="1" strike="sngStrike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0" y="0"/>
            <a:ext cx="551097" cy="6858000"/>
          </a:xfrm>
          <a:prstGeom prst="rect">
            <a:avLst/>
          </a:prstGeom>
          <a:solidFill>
            <a:srgbClr val="34E5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>
                <a:latin typeface="Arial"/>
                <a:cs typeface="Arial"/>
              </a:rPr>
              <a:t>	</a:t>
            </a:r>
            <a:r>
              <a:rPr lang="fr-FR" sz="2800" b="1" dirty="0" smtClean="0">
                <a:latin typeface="Arial"/>
                <a:cs typeface="Arial"/>
              </a:rPr>
              <a:t>PRATIQUES     </a:t>
            </a:r>
            <a:r>
              <a:rPr lang="fr-FR" sz="2000" b="1" dirty="0" smtClean="0">
                <a:solidFill>
                  <a:schemeClr val="bg1"/>
                </a:solidFill>
                <a:latin typeface="Arial"/>
                <a:cs typeface="Arial"/>
              </a:rPr>
              <a:t>Pratiquer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992899" y="629439"/>
            <a:ext cx="4721917" cy="5453784"/>
          </a:xfrm>
          <a:prstGeom prst="roundRect">
            <a:avLst>
              <a:gd name="adj" fmla="val 5195"/>
            </a:avLst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992899" y="1193835"/>
            <a:ext cx="4721916" cy="171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b="1" dirty="0" smtClean="0">
                <a:latin typeface="+mj-lt"/>
                <a:cs typeface="Athelas Regular"/>
              </a:rPr>
              <a:t>PRODUCTION DE L’ÉLÈVE</a:t>
            </a:r>
          </a:p>
          <a:p>
            <a:pPr algn="ctr">
              <a:lnSpc>
                <a:spcPct val="120000"/>
              </a:lnSpc>
            </a:pPr>
            <a:endParaRPr lang="fr-FR" sz="1200" dirty="0" smtClean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sz="1200" dirty="0" smtClean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sz="1200" dirty="0" smtClean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de l’élève avec sa production aboutie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914300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0"/>
            <a:ext cx="551097" cy="6858000"/>
          </a:xfrm>
          <a:prstGeom prst="rect">
            <a:avLst/>
          </a:prstGeom>
          <a:solidFill>
            <a:srgbClr val="AE20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CONNAISSANCES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S’approprier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145412" y="220424"/>
            <a:ext cx="3083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AE2027"/>
                </a:solidFill>
              </a:rPr>
              <a:t>Je retiens</a:t>
            </a:r>
            <a:r>
              <a:rPr lang="mr-IN" sz="2000" b="1" dirty="0" smtClean="0">
                <a:solidFill>
                  <a:srgbClr val="AE2027"/>
                </a:solidFill>
              </a:rPr>
              <a:t>…</a:t>
            </a:r>
            <a:endParaRPr lang="fr-FR" sz="2000" b="1" dirty="0">
              <a:solidFill>
                <a:srgbClr val="AE2027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11910" y="199774"/>
            <a:ext cx="1084495" cy="104523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7911910" y="300575"/>
            <a:ext cx="1084494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icône domaine artistique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133427" y="819350"/>
            <a:ext cx="3095612" cy="4189665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145412" y="923674"/>
            <a:ext cx="3095611" cy="82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b="1" dirty="0" smtClean="0">
                <a:cs typeface="Athelas Regular"/>
              </a:rPr>
              <a:t>VOCABULAIRE </a:t>
            </a:r>
          </a:p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quelques mots du lexique disciplinaire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(en collectif)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4526041" y="817694"/>
            <a:ext cx="3207592" cy="4191321"/>
          </a:xfrm>
          <a:prstGeom prst="roundRect">
            <a:avLst>
              <a:gd name="adj" fmla="val 6511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4526041" y="931371"/>
            <a:ext cx="3207592" cy="112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b="1" dirty="0" smtClean="0">
                <a:latin typeface="+mj-lt"/>
                <a:cs typeface="Athelas Regular"/>
              </a:rPr>
              <a:t>REPÈRES CULTURELS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+mj-lt"/>
                <a:cs typeface="Athelas Regular"/>
              </a:rPr>
              <a:t>(artistiques, historiques, géographiques, scientifiques, technologiques</a:t>
            </a:r>
            <a:r>
              <a:rPr lang="mr-IN" sz="1400" dirty="0" smtClean="0">
                <a:latin typeface="+mj-lt"/>
                <a:cs typeface="Athelas Regular"/>
              </a:rPr>
              <a:t>…</a:t>
            </a:r>
            <a:r>
              <a:rPr lang="fr-FR" sz="1400" dirty="0" smtClean="0">
                <a:latin typeface="+mj-lt"/>
                <a:cs typeface="Athelas Regular"/>
              </a:rPr>
              <a:t>)</a:t>
            </a:r>
            <a:endParaRPr lang="fr-FR" sz="1400" dirty="0"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(en collectif)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1133427" y="5208905"/>
            <a:ext cx="7740692" cy="1438713"/>
          </a:xfrm>
          <a:prstGeom prst="roundRect">
            <a:avLst>
              <a:gd name="adj" fmla="val 9077"/>
            </a:avLst>
          </a:prstGeom>
          <a:solidFill>
            <a:srgbClr val="FFFFFF">
              <a:alpha val="75000"/>
            </a:srgbClr>
          </a:solidFill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133427" y="5219328"/>
            <a:ext cx="7728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cs typeface="Athelas Regular"/>
              </a:rPr>
              <a:t>MON ESPACE PERSONNEL </a:t>
            </a: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(ce que j’ai appris) 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47950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286499"/>
              </p:ext>
            </p:extLst>
          </p:nvPr>
        </p:nvGraphicFramePr>
        <p:xfrm>
          <a:off x="873012" y="707173"/>
          <a:ext cx="8096641" cy="610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0471"/>
                <a:gridCol w="2189524"/>
                <a:gridCol w="3706646"/>
              </a:tblGrid>
              <a:tr h="533291">
                <a:tc gridSpan="3">
                  <a:txBody>
                    <a:bodyPr/>
                    <a:lstStyle/>
                    <a:p>
                      <a:pPr algn="ctr"/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L’AUTEUR </a:t>
                      </a:r>
                    </a:p>
                    <a:p>
                      <a:pPr algn="ctr"/>
                      <a:r>
                        <a:rPr lang="fr-FR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(peintre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plasticien - dessinateur - illustrateur - graphiste - </a:t>
                      </a:r>
                    </a:p>
                    <a:p>
                      <a:pPr algn="ctr"/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sculpteur - graveur - photographe - réalisateur</a:t>
                      </a:r>
                      <a:r>
                        <a:rPr lang="mr-IN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fr-FR" sz="1400" i="0" dirty="0" smtClean="0">
                          <a:effectLst/>
                        </a:rPr>
                        <a:t> </a:t>
                      </a:r>
                      <a:endParaRPr lang="fr-FR" sz="1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397">
                <a:tc rowSpan="3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Prénom - Nom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8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(naissance - décès)</a:t>
                      </a:r>
                      <a:r>
                        <a:rPr lang="fr-FR" sz="1200" i="1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20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084">
                <a:tc vMerge="1"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</a:t>
                      </a:r>
                      <a:r>
                        <a:rPr lang="fr-FR" sz="1400" b="1" baseline="0" dirty="0" smtClean="0">
                          <a:solidFill>
                            <a:srgbClr val="0C4588"/>
                          </a:solidFill>
                        </a:rPr>
                        <a:t> de naissance</a:t>
                      </a:r>
                    </a:p>
                    <a:p>
                      <a:r>
                        <a:rPr lang="fr-FR" sz="1200" b="0" i="1" baseline="0" dirty="0" smtClean="0">
                          <a:solidFill>
                            <a:srgbClr val="0C4588"/>
                          </a:solidFill>
                        </a:rPr>
                        <a:t>(ou nationalité)</a:t>
                      </a:r>
                      <a:endParaRPr lang="fr-FR" sz="1200" b="0" i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L’ŒUVRE</a:t>
                      </a:r>
                      <a:r>
                        <a:rPr lang="fr-FR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1581">
                <a:tc rowSpan="6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Titre de l’œuvre</a:t>
                      </a:r>
                      <a:r>
                        <a:rPr lang="fr-FR" sz="1400" dirty="0" smtClean="0">
                          <a:effectLst/>
                        </a:rPr>
                        <a:t> </a:t>
                      </a:r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8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</a:t>
                      </a: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(dessin, peinture, œuvre composite,</a:t>
                      </a:r>
                      <a:r>
                        <a:rPr lang="fr-FR" sz="1200" b="0" i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sculpture, gravure, photographie</a:t>
                      </a:r>
                      <a:r>
                        <a:rPr lang="mr-IN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sz="1200" b="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95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de création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Technique</a:t>
                      </a:r>
                      <a:r>
                        <a:rPr lang="fr-FR" sz="1200" b="0" dirty="0" smtClean="0">
                          <a:solidFill>
                            <a:srgbClr val="0C4588"/>
                          </a:solidFill>
                        </a:rPr>
                        <a:t>(s)</a:t>
                      </a:r>
                      <a:endParaRPr lang="fr-FR" sz="1200" b="0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Dimensions</a:t>
                      </a:r>
                      <a:endParaRPr lang="fr-FR" sz="1400" b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 de conservation</a:t>
                      </a:r>
                      <a:endParaRPr lang="fr-FR" sz="1400" b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873012" y="157794"/>
            <a:ext cx="8096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AE2027"/>
                </a:solidFill>
              </a:rPr>
              <a:t>FICHE D’IDENTITÉ DE L’ŒUVRE ÉTUDIÉE</a:t>
            </a:r>
            <a:endParaRPr lang="fr-FR" sz="2000" b="1" dirty="0">
              <a:solidFill>
                <a:srgbClr val="AE2027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73012" y="1911839"/>
            <a:ext cx="2184297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l’auteur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3012" y="4647773"/>
            <a:ext cx="2184297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>
                <a:solidFill>
                  <a:srgbClr val="3366FF"/>
                </a:solidFill>
                <a:latin typeface="Athelas Regular"/>
                <a:cs typeface="Athelas Regular"/>
              </a:rPr>
              <a:t>v</a:t>
            </a: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 support vidéo 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l’œuvre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3012" y="399396"/>
            <a:ext cx="19608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individuel ou collectif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-7178"/>
            <a:ext cx="551097" cy="6858000"/>
          </a:xfrm>
          <a:prstGeom prst="rect">
            <a:avLst/>
          </a:prstGeom>
          <a:solidFill>
            <a:srgbClr val="AE20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CONNAISSANCES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S’approprier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3" name="Image 2" descr="AV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178" y="289137"/>
            <a:ext cx="1157128" cy="1157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8153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474</Words>
  <Application>Microsoft Macintosh PowerPoint</Application>
  <PresentationFormat>Présentation à l'écran (4:3)</PresentationFormat>
  <Paragraphs>127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CPAIEN PACP DAPE-DGEE</Manager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E-CAHIER PEAC</dc:title>
  <dc:subject/>
  <dc:creator>Mihimana ROTA</dc:creator>
  <cp:keywords/>
  <dc:description/>
  <cp:lastModifiedBy>Mihimana ROTA</cp:lastModifiedBy>
  <cp:revision>310</cp:revision>
  <dcterms:created xsi:type="dcterms:W3CDTF">2019-04-24T01:22:54Z</dcterms:created>
  <dcterms:modified xsi:type="dcterms:W3CDTF">2023-05-23T20:54:17Z</dcterms:modified>
  <cp:category/>
</cp:coreProperties>
</file>