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11" r:id="rId2"/>
    <p:sldId id="312" r:id="rId3"/>
    <p:sldId id="313" r:id="rId4"/>
    <p:sldId id="314" r:id="rId5"/>
    <p:sldId id="316" r:id="rId6"/>
    <p:sldId id="315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DBF6"/>
    <a:srgbClr val="CB4250"/>
    <a:srgbClr val="88E1F4"/>
    <a:srgbClr val="34E5F0"/>
    <a:srgbClr val="40E7F0"/>
    <a:srgbClr val="AE2027"/>
    <a:srgbClr val="6BAFF3"/>
    <a:srgbClr val="33C3CF"/>
    <a:srgbClr val="B08D35"/>
    <a:srgbClr val="0C45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21" autoAdjust="0"/>
  </p:normalViewPr>
  <p:slideViewPr>
    <p:cSldViewPr snapToGrid="0" snapToObjects="1">
      <p:cViewPr>
        <p:scale>
          <a:sx n="108" d="100"/>
          <a:sy n="108" d="100"/>
        </p:scale>
        <p:origin x="-14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E8CDC-7DD6-DF49-BA3D-76ACAD662451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3C3AB-206F-4947-A741-62D1A8AC808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0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397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16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21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71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55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97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92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11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35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56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36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D75EE-F115-8A48-9A90-94A7C93EA08C}" type="datetimeFigureOut">
              <a:rPr lang="fr-FR" smtClean="0"/>
              <a:t>23/05/23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16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1291"/>
              </p:ext>
            </p:extLst>
          </p:nvPr>
        </p:nvGraphicFramePr>
        <p:xfrm>
          <a:off x="873012" y="707173"/>
          <a:ext cx="8096641" cy="610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0471"/>
                <a:gridCol w="2189524"/>
                <a:gridCol w="3706646"/>
              </a:tblGrid>
              <a:tr h="533291">
                <a:tc gridSpan="3">
                  <a:txBody>
                    <a:bodyPr/>
                    <a:lstStyle/>
                    <a:p>
                      <a:pPr algn="ctr"/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L’AUTEUR </a:t>
                      </a:r>
                    </a:p>
                    <a:p>
                      <a:pPr algn="ctr"/>
                      <a:r>
                        <a:rPr lang="fr-FR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(peintre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plasticien - dessinateur - illustrateur - graphiste - </a:t>
                      </a:r>
                    </a:p>
                    <a:p>
                      <a:pPr algn="ctr"/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sculpteur - graveur - photographe - réalisateur</a:t>
                      </a:r>
                      <a:r>
                        <a:rPr lang="mr-IN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fr-FR" sz="1400" i="0" dirty="0" smtClean="0">
                          <a:effectLst/>
                        </a:rPr>
                        <a:t> </a:t>
                      </a:r>
                      <a:endParaRPr lang="fr-FR" sz="1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2397">
                <a:tc rowSpan="3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Prénom - Nom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8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(naissance - décès)</a:t>
                      </a:r>
                      <a:r>
                        <a:rPr lang="fr-FR" sz="1200" i="1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20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084">
                <a:tc vMerge="1"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Lieu</a:t>
                      </a:r>
                      <a:r>
                        <a:rPr lang="fr-FR" sz="1400" b="1" baseline="0" dirty="0" smtClean="0">
                          <a:solidFill>
                            <a:srgbClr val="0C4588"/>
                          </a:solidFill>
                        </a:rPr>
                        <a:t> de naissance</a:t>
                      </a:r>
                    </a:p>
                    <a:p>
                      <a:r>
                        <a:rPr lang="fr-FR" sz="1200" b="0" i="1" baseline="0" dirty="0" smtClean="0">
                          <a:solidFill>
                            <a:srgbClr val="0C4588"/>
                          </a:solidFill>
                        </a:rPr>
                        <a:t>(ou nationalité)</a:t>
                      </a:r>
                      <a:endParaRPr lang="fr-FR" sz="1200" b="0" i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L’ŒUVRE</a:t>
                      </a:r>
                      <a:r>
                        <a:rPr lang="fr-FR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1581">
                <a:tc rowSpan="6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Titre de l’œuvre</a:t>
                      </a:r>
                      <a:r>
                        <a:rPr lang="fr-FR" sz="1400" dirty="0" smtClean="0">
                          <a:effectLst/>
                        </a:rPr>
                        <a:t> </a:t>
                      </a:r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8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</a:t>
                      </a:r>
                      <a:r>
                        <a:rPr lang="fr-FR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(dessin, peinture, œuvre composite,</a:t>
                      </a:r>
                      <a:r>
                        <a:rPr lang="fr-FR" sz="1200" b="0" i="1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sculpture, gravure, photographie</a:t>
                      </a:r>
                      <a:r>
                        <a:rPr lang="mr-IN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fr-FR" sz="1200" b="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295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de création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Technique</a:t>
                      </a:r>
                      <a:r>
                        <a:rPr lang="fr-FR" sz="1200" b="0" dirty="0" smtClean="0">
                          <a:solidFill>
                            <a:srgbClr val="0C4588"/>
                          </a:solidFill>
                        </a:rPr>
                        <a:t>(s)</a:t>
                      </a:r>
                      <a:endParaRPr lang="fr-FR" sz="1200" b="0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Dimensions</a:t>
                      </a:r>
                      <a:endParaRPr lang="fr-FR" sz="1400" b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Lieu de conservation</a:t>
                      </a:r>
                      <a:endParaRPr lang="fr-FR" sz="1400" b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873012" y="157794"/>
            <a:ext cx="8096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AE2027"/>
                </a:solidFill>
              </a:rPr>
              <a:t>FICHE</a:t>
            </a:r>
            <a:r>
              <a:rPr lang="fr-FR" sz="2000" b="1" dirty="0" smtClean="0">
                <a:solidFill>
                  <a:srgbClr val="AE2027"/>
                </a:solidFill>
              </a:rPr>
              <a:t> </a:t>
            </a:r>
            <a:r>
              <a:rPr lang="fr-FR" sz="2000" b="1" dirty="0" smtClean="0">
                <a:solidFill>
                  <a:srgbClr val="AE2027"/>
                </a:solidFill>
              </a:rPr>
              <a:t>D’IDENTITÉ DE L’ŒUVRE ÉTUDIÉE</a:t>
            </a:r>
            <a:endParaRPr lang="fr-FR" sz="2000" b="1" dirty="0">
              <a:solidFill>
                <a:srgbClr val="AE2027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73012" y="1911839"/>
            <a:ext cx="2184297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l’auteur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73012" y="4647773"/>
            <a:ext cx="2184297" cy="860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>
                <a:solidFill>
                  <a:srgbClr val="3366FF"/>
                </a:solidFill>
                <a:latin typeface="Athelas Regular"/>
                <a:cs typeface="Athelas Regular"/>
              </a:rPr>
              <a:t>v</a:t>
            </a: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 support vidéo 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l’œuvre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3012" y="399396"/>
            <a:ext cx="19608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individuel ou collectif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-7178"/>
            <a:ext cx="551097" cy="6858000"/>
          </a:xfrm>
          <a:prstGeom prst="rect">
            <a:avLst/>
          </a:prstGeom>
          <a:solidFill>
            <a:srgbClr val="AE202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CONNAISSANCES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S’approprier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3" name="Image 2" descr="AV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178" y="289137"/>
            <a:ext cx="1157128" cy="1157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7214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148645"/>
              </p:ext>
            </p:extLst>
          </p:nvPr>
        </p:nvGraphicFramePr>
        <p:xfrm>
          <a:off x="873012" y="707173"/>
          <a:ext cx="8096641" cy="6027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0471"/>
                <a:gridCol w="2189524"/>
                <a:gridCol w="3706646"/>
              </a:tblGrid>
              <a:tr h="533291">
                <a:tc gridSpan="3">
                  <a:txBody>
                    <a:bodyPr/>
                    <a:lstStyle/>
                    <a:p>
                      <a:pPr algn="ctr"/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L’AUTEUR </a:t>
                      </a:r>
                    </a:p>
                    <a:p>
                      <a:pPr algn="ctr"/>
                      <a:r>
                        <a:rPr lang="fr-FR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(compositeur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musicien - chanteur - interprète</a:t>
                      </a:r>
                      <a:r>
                        <a:rPr lang="mr-IN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 </a:t>
                      </a:r>
                      <a:r>
                        <a:rPr lang="fr-FR" sz="1400" i="0" dirty="0" smtClean="0">
                          <a:effectLst/>
                        </a:rPr>
                        <a:t> </a:t>
                      </a:r>
                      <a:endParaRPr lang="fr-FR" sz="1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2397">
                <a:tc rowSpan="3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Prénom - Nom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8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(naissance - décès)</a:t>
                      </a:r>
                      <a:r>
                        <a:rPr lang="fr-FR" sz="1200" i="1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20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384">
                <a:tc vMerge="1"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Lieu</a:t>
                      </a:r>
                      <a:r>
                        <a:rPr lang="fr-FR" sz="1400" b="1" baseline="0" dirty="0" smtClean="0">
                          <a:solidFill>
                            <a:srgbClr val="0C4588"/>
                          </a:solidFill>
                        </a:rPr>
                        <a:t> de naissance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baseline="0" dirty="0" smtClean="0">
                          <a:solidFill>
                            <a:srgbClr val="0C4588"/>
                          </a:solidFill>
                        </a:rPr>
                        <a:t>(ou nationalité)</a:t>
                      </a:r>
                      <a:endParaRPr lang="fr-FR" sz="1200" b="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L’ŒUVRE</a:t>
                      </a:r>
                      <a:r>
                        <a:rPr lang="fr-FR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1581">
                <a:tc rowSpan="6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Titre de l’œuvre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8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r>
                        <a:rPr lang="fr-FR" sz="1400" b="1" i="0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création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(ou période)</a:t>
                      </a:r>
                      <a:endParaRPr lang="fr-FR" sz="1200" b="0" i="1" kern="1200" dirty="0" smtClean="0">
                        <a:solidFill>
                          <a:srgbClr val="0C458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9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Genre</a:t>
                      </a:r>
                    </a:p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Formation</a:t>
                      </a:r>
                      <a:r>
                        <a:rPr lang="fr-FR" sz="1400" b="1" baseline="0" dirty="0" smtClean="0">
                          <a:solidFill>
                            <a:srgbClr val="0C4588"/>
                          </a:solidFill>
                        </a:rPr>
                        <a:t> </a:t>
                      </a:r>
                    </a:p>
                    <a:p>
                      <a:r>
                        <a:rPr lang="fr-FR" sz="1200" b="0" i="1" baseline="0" dirty="0" smtClean="0">
                          <a:solidFill>
                            <a:srgbClr val="0C4588"/>
                          </a:solidFill>
                        </a:rPr>
                        <a:t>(vocale, instrumentale)</a:t>
                      </a:r>
                      <a:endParaRPr lang="fr-FR" sz="1200" b="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b="1" dirty="0" smtClean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Caractère</a:t>
                      </a:r>
                      <a:endParaRPr lang="fr-FR" sz="1400" b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Durée</a:t>
                      </a:r>
                    </a:p>
                    <a:p>
                      <a:endParaRPr lang="fr-FR" sz="1400" b="0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873012" y="157794"/>
            <a:ext cx="8096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AE2027"/>
                </a:solidFill>
              </a:rPr>
              <a:t>FICHE</a:t>
            </a:r>
            <a:r>
              <a:rPr lang="fr-FR" sz="2000" b="1" dirty="0" smtClean="0">
                <a:solidFill>
                  <a:srgbClr val="AE2027"/>
                </a:solidFill>
              </a:rPr>
              <a:t> </a:t>
            </a:r>
            <a:r>
              <a:rPr lang="fr-FR" sz="2000" b="1" dirty="0" smtClean="0">
                <a:solidFill>
                  <a:srgbClr val="AE2027"/>
                </a:solidFill>
              </a:rPr>
              <a:t>D’IDENTITÉ DE L’ŒUVRE ÉTUDIÉE</a:t>
            </a:r>
            <a:endParaRPr lang="fr-FR" sz="2000" b="1" dirty="0">
              <a:solidFill>
                <a:srgbClr val="AE2027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73012" y="1794256"/>
            <a:ext cx="2184297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l’auteur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73012" y="4600740"/>
            <a:ext cx="2184297" cy="860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>
                <a:solidFill>
                  <a:srgbClr val="3366FF"/>
                </a:solidFill>
                <a:latin typeface="Athelas Regular"/>
                <a:cs typeface="Athelas Regular"/>
              </a:rPr>
              <a:t>s</a:t>
            </a: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upport audio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 vidéo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l’œuvre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3012" y="399396"/>
            <a:ext cx="19608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individuel ou collectif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-7178"/>
            <a:ext cx="551097" cy="6858000"/>
          </a:xfrm>
          <a:prstGeom prst="rect">
            <a:avLst/>
          </a:prstGeom>
          <a:solidFill>
            <a:srgbClr val="AE202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CONNAISSANCES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S’approprier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4" name="Image 3" descr="A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121" y="162173"/>
            <a:ext cx="1089999" cy="1089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536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651706"/>
              </p:ext>
            </p:extLst>
          </p:nvPr>
        </p:nvGraphicFramePr>
        <p:xfrm>
          <a:off x="873012" y="707173"/>
          <a:ext cx="8096641" cy="6027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0471"/>
                <a:gridCol w="2189524"/>
                <a:gridCol w="3706646"/>
              </a:tblGrid>
              <a:tr h="533291">
                <a:tc gridSpan="3">
                  <a:txBody>
                    <a:bodyPr/>
                    <a:lstStyle/>
                    <a:p>
                      <a:pPr algn="ctr"/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L’AUTEUR </a:t>
                      </a:r>
                    </a:p>
                    <a:p>
                      <a:pPr algn="ctr"/>
                      <a:r>
                        <a:rPr lang="fr-FR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(architecte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urbaniste - ingénieur - maître d’œuvre - paysagiste</a:t>
                      </a:r>
                      <a:r>
                        <a:rPr lang="mr-IN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 </a:t>
                      </a:r>
                      <a:r>
                        <a:rPr lang="fr-FR" sz="1400" i="0" dirty="0" smtClean="0">
                          <a:effectLst/>
                        </a:rPr>
                        <a:t> </a:t>
                      </a:r>
                      <a:endParaRPr lang="fr-FR" sz="1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2397">
                <a:tc rowSpan="3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Prénom - Nom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8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(naissance - décès)</a:t>
                      </a:r>
                      <a:r>
                        <a:rPr lang="fr-FR" sz="1200" i="1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20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384">
                <a:tc vMerge="1"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Lieu</a:t>
                      </a:r>
                      <a:r>
                        <a:rPr lang="fr-FR" sz="1400" b="1" baseline="0" dirty="0" smtClean="0">
                          <a:solidFill>
                            <a:srgbClr val="0C4588"/>
                          </a:solidFill>
                        </a:rPr>
                        <a:t> de naissance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baseline="0" dirty="0" smtClean="0">
                          <a:solidFill>
                            <a:srgbClr val="0C4588"/>
                          </a:solidFill>
                        </a:rPr>
                        <a:t>(ou nationalité)</a:t>
                      </a:r>
                      <a:endParaRPr lang="fr-FR" sz="1200" b="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L’ŒUVRE</a:t>
                      </a:r>
                      <a:r>
                        <a:rPr lang="fr-FR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1581">
                <a:tc rowSpan="6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Titre de l’œuvre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8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Genre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(usage ou fonction)</a:t>
                      </a:r>
                      <a:endParaRPr lang="fr-FR" sz="1200" b="0" i="1" kern="1200" dirty="0" smtClean="0">
                        <a:solidFill>
                          <a:srgbClr val="FF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9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(création,</a:t>
                      </a:r>
                      <a:r>
                        <a:rPr lang="fr-FR" sz="1200" b="0" i="1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achèvement)</a:t>
                      </a:r>
                      <a:r>
                        <a:rPr lang="fr-FR" sz="1200" b="0" i="1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200" b="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Matériaux principaux</a:t>
                      </a:r>
                      <a:endParaRPr lang="fr-FR" sz="1400" b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Dimensions </a:t>
                      </a:r>
                    </a:p>
                    <a:p>
                      <a:r>
                        <a:rPr lang="fr-FR" sz="1200" b="0" i="1" dirty="0" smtClean="0">
                          <a:solidFill>
                            <a:srgbClr val="0C4588"/>
                          </a:solidFill>
                        </a:rPr>
                        <a:t>(ou superficie)</a:t>
                      </a:r>
                      <a:endParaRPr lang="fr-FR" sz="1200" b="0" i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Localisation</a:t>
                      </a:r>
                      <a:endParaRPr lang="fr-FR" sz="1400" b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873012" y="157794"/>
            <a:ext cx="8096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AE2027"/>
                </a:solidFill>
              </a:rPr>
              <a:t>FICHE</a:t>
            </a:r>
            <a:r>
              <a:rPr lang="fr-FR" sz="2000" b="1" dirty="0" smtClean="0">
                <a:solidFill>
                  <a:srgbClr val="AE2027"/>
                </a:solidFill>
              </a:rPr>
              <a:t> </a:t>
            </a:r>
            <a:r>
              <a:rPr lang="fr-FR" sz="2000" b="1" dirty="0" smtClean="0">
                <a:solidFill>
                  <a:srgbClr val="AE2027"/>
                </a:solidFill>
              </a:rPr>
              <a:t>D’IDENTITÉ DE L’ŒUVRE ÉTUDIÉE</a:t>
            </a:r>
            <a:endParaRPr lang="fr-FR" sz="2000" b="1" dirty="0">
              <a:solidFill>
                <a:srgbClr val="AE2027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73012" y="1794256"/>
            <a:ext cx="2184297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l’auteur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73012" y="4600740"/>
            <a:ext cx="2184297" cy="860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>
                <a:solidFill>
                  <a:srgbClr val="3366FF"/>
                </a:solidFill>
                <a:latin typeface="Athelas Regular"/>
                <a:cs typeface="Athelas Regular"/>
              </a:rPr>
              <a:t>v</a:t>
            </a: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 support vidéo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l’œuvre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3012" y="399396"/>
            <a:ext cx="19608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individuel ou collectif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-7178"/>
            <a:ext cx="551097" cy="6858000"/>
          </a:xfrm>
          <a:prstGeom prst="rect">
            <a:avLst/>
          </a:prstGeom>
          <a:solidFill>
            <a:srgbClr val="AE202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CONNAISSANCES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S’approprier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3" name="Image 2" descr="A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567" y="116417"/>
            <a:ext cx="1137834" cy="11378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54185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371907"/>
              </p:ext>
            </p:extLst>
          </p:nvPr>
        </p:nvGraphicFramePr>
        <p:xfrm>
          <a:off x="873012" y="707173"/>
          <a:ext cx="8096641" cy="57564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0471"/>
                <a:gridCol w="2189524"/>
                <a:gridCol w="3706646"/>
              </a:tblGrid>
              <a:tr h="533291">
                <a:tc gridSpan="3">
                  <a:txBody>
                    <a:bodyPr/>
                    <a:lstStyle/>
                    <a:p>
                      <a:pPr algn="ctr"/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L’AUTEUR (ou compagnie) </a:t>
                      </a:r>
                    </a:p>
                    <a:p>
                      <a:pPr algn="ctr"/>
                      <a:r>
                        <a:rPr lang="fr-FR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(chorégraphe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danseur - metteur en scène - comédien - acteur - </a:t>
                      </a:r>
                    </a:p>
                    <a:p>
                      <a:pPr algn="ctr"/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marionnettiste - mime - clown</a:t>
                      </a:r>
                      <a:r>
                        <a:rPr lang="mr-IN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 </a:t>
                      </a:r>
                      <a:r>
                        <a:rPr lang="fr-FR" sz="1400" i="0" dirty="0" smtClean="0">
                          <a:effectLst/>
                        </a:rPr>
                        <a:t> </a:t>
                      </a:r>
                      <a:endParaRPr lang="fr-FR" sz="1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2397">
                <a:tc rowSpan="3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Prénom - Nom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8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(naissance - décès)</a:t>
                      </a:r>
                      <a:r>
                        <a:rPr lang="fr-FR" sz="1200" i="1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20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384">
                <a:tc vMerge="1"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Lieu</a:t>
                      </a:r>
                      <a:r>
                        <a:rPr lang="fr-FR" sz="1400" b="1" baseline="0" dirty="0" smtClean="0">
                          <a:solidFill>
                            <a:srgbClr val="0C4588"/>
                          </a:solidFill>
                        </a:rPr>
                        <a:t> de naissance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baseline="0" dirty="0" smtClean="0">
                          <a:solidFill>
                            <a:srgbClr val="0C4588"/>
                          </a:solidFill>
                        </a:rPr>
                        <a:t>(ou nationalité)</a:t>
                      </a:r>
                      <a:endParaRPr lang="fr-FR" sz="1200" b="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L’ŒUVRE</a:t>
                      </a:r>
                      <a:r>
                        <a:rPr lang="fr-FR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1581">
                <a:tc rowSpan="5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Titre de l’œuvre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8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r>
                        <a:rPr lang="fr-FR" sz="1400" b="1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création</a:t>
                      </a:r>
                      <a:endParaRPr lang="fr-FR" sz="1400" b="1" kern="1200" dirty="0" smtClean="0">
                        <a:solidFill>
                          <a:srgbClr val="0C458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kern="1200" dirty="0" smtClean="0">
                        <a:solidFill>
                          <a:srgbClr val="0C458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472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Genre</a:t>
                      </a:r>
                      <a:endParaRPr lang="fr-FR" sz="1400" b="1" kern="1200" dirty="0" smtClean="0">
                        <a:solidFill>
                          <a:srgbClr val="0C458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Technique</a:t>
                      </a:r>
                      <a:endParaRPr lang="fr-FR" sz="1400" b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Durée</a:t>
                      </a:r>
                    </a:p>
                    <a:p>
                      <a:endParaRPr lang="fr-FR" sz="1400" b="1" i="0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873012" y="157794"/>
            <a:ext cx="8096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AE2027"/>
                </a:solidFill>
              </a:rPr>
              <a:t>FICHE</a:t>
            </a:r>
            <a:r>
              <a:rPr lang="fr-FR" sz="2000" b="1" dirty="0" smtClean="0">
                <a:solidFill>
                  <a:srgbClr val="AE2027"/>
                </a:solidFill>
              </a:rPr>
              <a:t> </a:t>
            </a:r>
            <a:r>
              <a:rPr lang="fr-FR" sz="2000" b="1" dirty="0" smtClean="0">
                <a:solidFill>
                  <a:srgbClr val="AE2027"/>
                </a:solidFill>
              </a:rPr>
              <a:t>D’IDENTITÉ DE L’ŒUVRE ÉTUDIÉE</a:t>
            </a:r>
            <a:endParaRPr lang="fr-FR" sz="2000" b="1" dirty="0">
              <a:solidFill>
                <a:srgbClr val="AE2027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73012" y="1947113"/>
            <a:ext cx="2184297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l’auteur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73012" y="4600740"/>
            <a:ext cx="2184297" cy="860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>
                <a:solidFill>
                  <a:srgbClr val="3366FF"/>
                </a:solidFill>
                <a:latin typeface="Athelas Regular"/>
                <a:cs typeface="Athelas Regular"/>
              </a:rPr>
              <a:t>v</a:t>
            </a: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 support vidéo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l’œuvre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3012" y="399396"/>
            <a:ext cx="19608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individuel ou collectif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-7178"/>
            <a:ext cx="551097" cy="6858000"/>
          </a:xfrm>
          <a:prstGeom prst="rect">
            <a:avLst/>
          </a:prstGeom>
          <a:solidFill>
            <a:srgbClr val="AE202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CONNAISSANCES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S’approprier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4" name="Image 3" descr="ASV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048" y="261250"/>
            <a:ext cx="1170631" cy="11706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2909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531567"/>
              </p:ext>
            </p:extLst>
          </p:nvPr>
        </p:nvGraphicFramePr>
        <p:xfrm>
          <a:off x="873012" y="765815"/>
          <a:ext cx="8096641" cy="55565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0471"/>
                <a:gridCol w="2189524"/>
                <a:gridCol w="3706646"/>
              </a:tblGrid>
              <a:tr h="533291">
                <a:tc gridSpan="3">
                  <a:txBody>
                    <a:bodyPr/>
                    <a:lstStyle/>
                    <a:p>
                      <a:pPr algn="ctr"/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L’AUTEUR  </a:t>
                      </a:r>
                    </a:p>
                    <a:p>
                      <a:pPr algn="ctr"/>
                      <a:r>
                        <a:rPr lang="fr-FR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(écrivain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poète - comédien - orateur - parolier</a:t>
                      </a:r>
                      <a:r>
                        <a:rPr lang="mr-IN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 </a:t>
                      </a:r>
                      <a:r>
                        <a:rPr lang="fr-FR" sz="1400" i="0" dirty="0" smtClean="0">
                          <a:effectLst/>
                        </a:rPr>
                        <a:t> </a:t>
                      </a:r>
                      <a:endParaRPr lang="fr-FR" sz="1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2397">
                <a:tc rowSpan="3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Prénom - Nom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8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(naissance - décès)</a:t>
                      </a:r>
                      <a:r>
                        <a:rPr lang="fr-FR" sz="1200" i="1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20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384">
                <a:tc vMerge="1"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Lieu</a:t>
                      </a:r>
                      <a:r>
                        <a:rPr lang="fr-FR" sz="1400" b="1" baseline="0" dirty="0" smtClean="0">
                          <a:solidFill>
                            <a:srgbClr val="0C4588"/>
                          </a:solidFill>
                        </a:rPr>
                        <a:t> de naissance </a:t>
                      </a:r>
                    </a:p>
                    <a:p>
                      <a:r>
                        <a:rPr lang="fr-FR" sz="1200" b="0" i="1" baseline="0" dirty="0" smtClean="0">
                          <a:solidFill>
                            <a:srgbClr val="0C4588"/>
                          </a:solidFill>
                        </a:rPr>
                        <a:t>(ou nationalité)</a:t>
                      </a:r>
                      <a:endParaRPr lang="fr-FR" sz="1200" b="0" i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L’ŒUVRE</a:t>
                      </a:r>
                      <a:r>
                        <a:rPr lang="fr-FR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1581">
                <a:tc rowSpan="5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Titre de l’œuvre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8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Genre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942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r>
                        <a:rPr lang="fr-FR" sz="1200" b="1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s)</a:t>
                      </a:r>
                      <a:r>
                        <a:rPr lang="fr-FR" sz="1400" b="0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d’édition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 </a:t>
                      </a:r>
                      <a:r>
                        <a:rPr lang="fr-FR" sz="1400" b="1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publication</a:t>
                      </a:r>
                      <a:endParaRPr lang="fr-FR" sz="1400" b="1" kern="1200" dirty="0" smtClean="0">
                        <a:solidFill>
                          <a:srgbClr val="0C458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Technique</a:t>
                      </a:r>
                      <a:r>
                        <a:rPr lang="fr-FR" sz="1200" b="0" dirty="0" smtClean="0">
                          <a:solidFill>
                            <a:srgbClr val="0C4588"/>
                          </a:solidFill>
                        </a:rPr>
                        <a:t>(s)</a:t>
                      </a:r>
                      <a:endParaRPr lang="fr-FR" sz="1200" b="0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L’illustrateur</a:t>
                      </a:r>
                    </a:p>
                    <a:p>
                      <a:endParaRPr lang="fr-FR" sz="1400" b="1" i="0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873012" y="157794"/>
            <a:ext cx="8096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AE2027"/>
                </a:solidFill>
              </a:rPr>
              <a:t>FICHE</a:t>
            </a:r>
            <a:r>
              <a:rPr lang="fr-FR" sz="2000" b="1" dirty="0" smtClean="0">
                <a:solidFill>
                  <a:srgbClr val="AE2027"/>
                </a:solidFill>
              </a:rPr>
              <a:t> </a:t>
            </a:r>
            <a:r>
              <a:rPr lang="fr-FR" sz="2000" b="1" dirty="0" smtClean="0">
                <a:solidFill>
                  <a:srgbClr val="AE2027"/>
                </a:solidFill>
              </a:rPr>
              <a:t>D’IDENTITÉ DE L’ŒUVRE ÉTUDIÉE</a:t>
            </a:r>
            <a:endParaRPr lang="fr-FR" sz="2000" b="1" dirty="0">
              <a:solidFill>
                <a:srgbClr val="AE2027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73012" y="1947113"/>
            <a:ext cx="2184297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l’auteur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73012" y="4494916"/>
            <a:ext cx="2184297" cy="860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>
                <a:solidFill>
                  <a:srgbClr val="3366FF"/>
                </a:solidFill>
                <a:latin typeface="Athelas Regular"/>
                <a:cs typeface="Athelas Regular"/>
              </a:rPr>
              <a:t>v</a:t>
            </a: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 support vidéo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l’œuvre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3012" y="421086"/>
            <a:ext cx="19608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individuel ou collectif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-7178"/>
            <a:ext cx="551097" cy="6858000"/>
          </a:xfrm>
          <a:prstGeom prst="rect">
            <a:avLst/>
          </a:prstGeom>
          <a:solidFill>
            <a:srgbClr val="AE202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CONNAISSANCES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S’approprier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3" name="Image 2" descr="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049" y="149427"/>
            <a:ext cx="1158872" cy="1158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7163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49420"/>
              </p:ext>
            </p:extLst>
          </p:nvPr>
        </p:nvGraphicFramePr>
        <p:xfrm>
          <a:off x="873012" y="707173"/>
          <a:ext cx="8096641" cy="6081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0471"/>
                <a:gridCol w="2189524"/>
                <a:gridCol w="3706646"/>
              </a:tblGrid>
              <a:tr h="533291">
                <a:tc gridSpan="3">
                  <a:txBody>
                    <a:bodyPr/>
                    <a:lstStyle/>
                    <a:p>
                      <a:pPr algn="ctr"/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L’AUTEUR </a:t>
                      </a:r>
                    </a:p>
                    <a:p>
                      <a:pPr algn="ctr"/>
                      <a:r>
                        <a:rPr lang="fr-FR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(designer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couturier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bijoutier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joaillier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tapissier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endParaRPr lang="fr-FR" sz="140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décorateur -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ébéniste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graveur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verrier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vitrailliste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mosaïste - céramiste - émailleur - maquettiste</a:t>
                      </a:r>
                      <a:r>
                        <a:rPr lang="mr-IN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4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fr-FR" sz="1400" i="0" dirty="0" smtClean="0">
                          <a:effectLst/>
                        </a:rPr>
                        <a:t> </a:t>
                      </a:r>
                      <a:endParaRPr lang="fr-FR" sz="1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2397">
                <a:tc rowSpan="3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Prénom - Nom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38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(naissance - décès)</a:t>
                      </a:r>
                      <a:r>
                        <a:rPr lang="fr-FR" sz="1200" i="1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20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384">
                <a:tc vMerge="1">
                  <a:txBody>
                    <a:bodyPr/>
                    <a:lstStyle/>
                    <a:p>
                      <a:endParaRPr lang="fr-FR" sz="1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Lieu</a:t>
                      </a:r>
                      <a:r>
                        <a:rPr lang="fr-FR" sz="1400" b="1" baseline="0" dirty="0" smtClean="0">
                          <a:solidFill>
                            <a:srgbClr val="0C4588"/>
                          </a:solidFill>
                        </a:rPr>
                        <a:t> de naissance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baseline="0" dirty="0" smtClean="0">
                          <a:solidFill>
                            <a:srgbClr val="0C4588"/>
                          </a:solidFill>
                        </a:rPr>
                        <a:t>(ou nationalité)</a:t>
                      </a:r>
                      <a:endParaRPr lang="fr-FR" sz="1200" b="0" i="1" dirty="0" smtClean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kern="1200" dirty="0" smtClean="0">
                        <a:solidFill>
                          <a:srgbClr val="A2000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L’ŒUVRE</a:t>
                      </a:r>
                      <a:r>
                        <a:rPr lang="fr-FR" sz="16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fr-FR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1581">
                <a:tc rowSpan="6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Titre de l’œuvre</a:t>
                      </a:r>
                      <a:r>
                        <a:rPr lang="fr-FR" sz="1400" dirty="0" smtClean="0">
                          <a:solidFill>
                            <a:srgbClr val="0C4588"/>
                          </a:solidFill>
                          <a:effectLst/>
                        </a:rPr>
                        <a:t> </a:t>
                      </a:r>
                      <a:endParaRPr lang="fr-FR" sz="1400" dirty="0" smtClean="0">
                        <a:solidFill>
                          <a:srgbClr val="0C4588"/>
                        </a:solidFill>
                      </a:endParaRPr>
                    </a:p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8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(ou genre) 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066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r>
                        <a:rPr lang="fr-FR" sz="1400" b="1" kern="1200" baseline="0" dirty="0" smtClean="0">
                          <a:solidFill>
                            <a:srgbClr val="0C458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création</a:t>
                      </a:r>
                      <a:endParaRPr lang="fr-FR" sz="1400" b="1" kern="1200" dirty="0" smtClean="0">
                        <a:solidFill>
                          <a:srgbClr val="0C458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i="0" dirty="0" smtClean="0">
                          <a:solidFill>
                            <a:srgbClr val="0C4588"/>
                          </a:solidFill>
                        </a:rPr>
                        <a:t>Technique</a:t>
                      </a:r>
                      <a:r>
                        <a:rPr lang="fr-FR" sz="1200" b="0" i="0" dirty="0" smtClean="0">
                          <a:solidFill>
                            <a:srgbClr val="0C4588"/>
                          </a:solidFill>
                        </a:rPr>
                        <a:t>(s) </a:t>
                      </a:r>
                      <a:endParaRPr lang="fr-FR" sz="1200" b="0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i="0" dirty="0" smtClean="0">
                          <a:solidFill>
                            <a:srgbClr val="0C4588"/>
                          </a:solidFill>
                        </a:rPr>
                        <a:t>Matériau</a:t>
                      </a:r>
                      <a:r>
                        <a:rPr lang="fr-FR" sz="1200" b="0" i="0" dirty="0" smtClean="0">
                          <a:solidFill>
                            <a:srgbClr val="0C4588"/>
                          </a:solidFill>
                        </a:rPr>
                        <a:t>(x)</a:t>
                      </a:r>
                      <a:endParaRPr lang="fr-FR" sz="1200" b="0" i="0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91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C4588"/>
                          </a:solidFill>
                        </a:rPr>
                        <a:t>Lieu</a:t>
                      </a:r>
                      <a:r>
                        <a:rPr lang="fr-FR" sz="1400" b="1" baseline="0" dirty="0" smtClean="0">
                          <a:solidFill>
                            <a:srgbClr val="0C4588"/>
                          </a:solidFill>
                        </a:rPr>
                        <a:t> de conservation</a:t>
                      </a:r>
                      <a:endParaRPr lang="fr-FR" sz="1400" b="1" dirty="0">
                        <a:solidFill>
                          <a:srgbClr val="0C4588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873012" y="157794"/>
            <a:ext cx="8096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smtClean="0">
                <a:solidFill>
                  <a:srgbClr val="AE2027"/>
                </a:solidFill>
              </a:rPr>
              <a:t>FICHE</a:t>
            </a:r>
            <a:r>
              <a:rPr lang="fr-FR" sz="2000" b="1" smtClean="0">
                <a:solidFill>
                  <a:srgbClr val="AE2027"/>
                </a:solidFill>
              </a:rPr>
              <a:t> </a:t>
            </a:r>
            <a:r>
              <a:rPr lang="fr-FR" sz="2000" b="1" dirty="0" smtClean="0">
                <a:solidFill>
                  <a:srgbClr val="AE2027"/>
                </a:solidFill>
              </a:rPr>
              <a:t>D’IDENTITÉ DE L’ŒUVRE ÉTUDIÉE</a:t>
            </a:r>
            <a:endParaRPr lang="fr-FR" sz="2000" b="1" dirty="0">
              <a:solidFill>
                <a:srgbClr val="AE2027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73012" y="2099970"/>
            <a:ext cx="2184297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l’auteur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73012" y="4753597"/>
            <a:ext cx="2184297" cy="860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400" dirty="0">
                <a:solidFill>
                  <a:srgbClr val="3366FF"/>
                </a:solidFill>
                <a:latin typeface="Athelas Regular"/>
                <a:cs typeface="Athelas Regular"/>
              </a:rPr>
              <a:t>v</a:t>
            </a: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isuel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ou support vidéo 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de l’œuvre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73012" y="399396"/>
            <a:ext cx="19608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2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individuel ou collectif</a:t>
            </a:r>
            <a:endParaRPr lang="fr-FR" sz="12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-7178"/>
            <a:ext cx="551097" cy="6858000"/>
          </a:xfrm>
          <a:prstGeom prst="rect">
            <a:avLst/>
          </a:prstGeom>
          <a:solidFill>
            <a:srgbClr val="AE202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CONNAISSANCES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S’approprier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3" name="Image 2" descr="AQ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9637" y="157794"/>
            <a:ext cx="1076559" cy="1076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86173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457</Words>
  <Application>Microsoft Macintosh PowerPoint</Application>
  <PresentationFormat>Présentation à l'écran (4:3)</PresentationFormat>
  <Paragraphs>158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CPAIEN PCE-DAPE-DGEE</Manager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CARTE IDENTITE OEUVRE</dc:title>
  <dc:subject>E.CAHIER PEAC</dc:subject>
  <dc:creator>Mihimana ROTA</dc:creator>
  <cp:keywords/>
  <dc:description/>
  <cp:lastModifiedBy>Mihimana ROTA</cp:lastModifiedBy>
  <cp:revision>381</cp:revision>
  <dcterms:created xsi:type="dcterms:W3CDTF">2019-04-24T01:22:54Z</dcterms:created>
  <dcterms:modified xsi:type="dcterms:W3CDTF">2023-05-23T20:44:02Z</dcterms:modified>
  <cp:category/>
</cp:coreProperties>
</file>