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8" r:id="rId2"/>
    <p:sldId id="259" r:id="rId3"/>
    <p:sldId id="282" r:id="rId4"/>
    <p:sldId id="279" r:id="rId5"/>
    <p:sldId id="284" r:id="rId6"/>
    <p:sldId id="280" r:id="rId7"/>
    <p:sldId id="286" r:id="rId8"/>
    <p:sldId id="277" r:id="rId9"/>
    <p:sldId id="291" r:id="rId10"/>
    <p:sldId id="289" r:id="rId11"/>
    <p:sldId id="275" r:id="rId12"/>
    <p:sldId id="290" r:id="rId13"/>
    <p:sldId id="287" r:id="rId14"/>
    <p:sldId id="293" r:id="rId15"/>
    <p:sldId id="264" r:id="rId16"/>
    <p:sldId id="265"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D941"/>
    <a:srgbClr val="EE9E29"/>
    <a:srgbClr val="185FA4"/>
    <a:srgbClr val="188F74"/>
    <a:srgbClr val="CC2813"/>
    <a:srgbClr val="EADF51"/>
    <a:srgbClr val="E2E3E4"/>
    <a:srgbClr val="000000"/>
    <a:srgbClr val="07043F"/>
    <a:srgbClr val="0849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25" autoAdjust="0"/>
    <p:restoredTop sz="94686"/>
  </p:normalViewPr>
  <p:slideViewPr>
    <p:cSldViewPr snapToGrid="0" snapToObjects="1">
      <p:cViewPr varScale="1">
        <p:scale>
          <a:sx n="148" d="100"/>
          <a:sy n="148" d="100"/>
        </p:scale>
        <p:origin x="1176"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110" d="100"/>
          <a:sy n="110" d="100"/>
        </p:scale>
        <p:origin x="396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CC682-023C-1047-A04F-885FE2462BAD}" type="datetimeFigureOut">
              <a:rPr lang="fr-FR" smtClean="0"/>
              <a:t>25/03/2021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AA6B8-9844-D448-97F3-F30757BFDF05}" type="slidenum">
              <a:rPr lang="fr-FR" smtClean="0"/>
              <a:t>‹N°›</a:t>
            </a:fld>
            <a:endParaRPr lang="fr-FR"/>
          </a:p>
        </p:txBody>
      </p:sp>
    </p:spTree>
    <p:extLst>
      <p:ext uri="{BB962C8B-B14F-4D97-AF65-F5344CB8AC3E}">
        <p14:creationId xmlns:p14="http://schemas.microsoft.com/office/powerpoint/2010/main" val="77821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1164-BC48-594C-AC4B-8B06E835A08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3E4F632-093F-D444-89C5-8A4D464D6D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45B929E-1944-5A47-AB6A-93F358F989ED}"/>
              </a:ext>
            </a:extLst>
          </p:cNvPr>
          <p:cNvSpPr>
            <a:spLocks noGrp="1"/>
          </p:cNvSpPr>
          <p:nvPr>
            <p:ph type="dt" sz="half" idx="10"/>
          </p:nvPr>
        </p:nvSpPr>
        <p:spPr/>
        <p:txBody>
          <a:bodyPr/>
          <a:lstStyle/>
          <a:p>
            <a:fld id="{8DE63E62-5D27-9347-A5FB-33DE06FF3F85}" type="datetimeFigureOut">
              <a:rPr lang="fr-FR" smtClean="0"/>
              <a:t>25/03/2021</a:t>
            </a:fld>
            <a:endParaRPr lang="fr-FR"/>
          </a:p>
        </p:txBody>
      </p:sp>
      <p:sp>
        <p:nvSpPr>
          <p:cNvPr id="5" name="Espace réservé du pied de page 4">
            <a:extLst>
              <a:ext uri="{FF2B5EF4-FFF2-40B4-BE49-F238E27FC236}">
                <a16:creationId xmlns:a16="http://schemas.microsoft.com/office/drawing/2014/main" id="{7DBA1173-7543-0943-82F0-76413138DEF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A0B0E5-DDB8-0746-82D0-77671F19F7D1}"/>
              </a:ext>
            </a:extLst>
          </p:cNvPr>
          <p:cNvSpPr>
            <a:spLocks noGrp="1"/>
          </p:cNvSpPr>
          <p:nvPr>
            <p:ph type="sldNum" sz="quarter" idx="12"/>
          </p:nvPr>
        </p:nvSpPr>
        <p:spPr/>
        <p:txBody>
          <a:bodyPr/>
          <a:lstStyle/>
          <a:p>
            <a:fld id="{8BA49B6B-170B-5E45-B41E-981B1F8AB987}" type="slidenum">
              <a:rPr lang="fr-FR" smtClean="0"/>
              <a:t>‹N°›</a:t>
            </a:fld>
            <a:endParaRPr lang="fr-FR"/>
          </a:p>
        </p:txBody>
      </p:sp>
    </p:spTree>
    <p:extLst>
      <p:ext uri="{BB962C8B-B14F-4D97-AF65-F5344CB8AC3E}">
        <p14:creationId xmlns:p14="http://schemas.microsoft.com/office/powerpoint/2010/main" val="361402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5B7D2F-97FF-D941-B3AB-C402806EFAD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2719400-1A98-8946-9CCD-3E2E66FBFCDF}"/>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B78FE709-7B3D-FE4A-A1A1-9FF614A2F3FD}"/>
              </a:ext>
            </a:extLst>
          </p:cNvPr>
          <p:cNvSpPr>
            <a:spLocks noGrp="1"/>
          </p:cNvSpPr>
          <p:nvPr>
            <p:ph type="dt" sz="half" idx="10"/>
          </p:nvPr>
        </p:nvSpPr>
        <p:spPr/>
        <p:txBody>
          <a:bodyPr/>
          <a:lstStyle/>
          <a:p>
            <a:fld id="{8DE63E62-5D27-9347-A5FB-33DE06FF3F85}" type="datetimeFigureOut">
              <a:rPr lang="fr-FR" smtClean="0"/>
              <a:t>25/03/2021</a:t>
            </a:fld>
            <a:endParaRPr lang="fr-FR"/>
          </a:p>
        </p:txBody>
      </p:sp>
      <p:sp>
        <p:nvSpPr>
          <p:cNvPr id="5" name="Espace réservé du pied de page 4">
            <a:extLst>
              <a:ext uri="{FF2B5EF4-FFF2-40B4-BE49-F238E27FC236}">
                <a16:creationId xmlns:a16="http://schemas.microsoft.com/office/drawing/2014/main" id="{31036D59-C3BF-DF47-BE75-77C867AEE4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F9BE8F8-869A-174E-89B9-4A3A88BA9512}"/>
              </a:ext>
            </a:extLst>
          </p:cNvPr>
          <p:cNvSpPr>
            <a:spLocks noGrp="1"/>
          </p:cNvSpPr>
          <p:nvPr>
            <p:ph type="sldNum" sz="quarter" idx="12"/>
          </p:nvPr>
        </p:nvSpPr>
        <p:spPr/>
        <p:txBody>
          <a:bodyPr/>
          <a:lstStyle/>
          <a:p>
            <a:fld id="{8BA49B6B-170B-5E45-B41E-981B1F8AB987}" type="slidenum">
              <a:rPr lang="fr-FR" smtClean="0"/>
              <a:t>‹N°›</a:t>
            </a:fld>
            <a:endParaRPr lang="fr-FR"/>
          </a:p>
        </p:txBody>
      </p:sp>
    </p:spTree>
    <p:extLst>
      <p:ext uri="{BB962C8B-B14F-4D97-AF65-F5344CB8AC3E}">
        <p14:creationId xmlns:p14="http://schemas.microsoft.com/office/powerpoint/2010/main" val="2523532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1E0D1AD-AA2A-E24F-9505-B3C863E4C7F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9FDEEC-4449-6740-BCF2-8468714D6C7D}"/>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6C120EA-C8D1-364F-8EAD-A88B9A60FDCE}"/>
              </a:ext>
            </a:extLst>
          </p:cNvPr>
          <p:cNvSpPr>
            <a:spLocks noGrp="1"/>
          </p:cNvSpPr>
          <p:nvPr>
            <p:ph type="dt" sz="half" idx="10"/>
          </p:nvPr>
        </p:nvSpPr>
        <p:spPr/>
        <p:txBody>
          <a:bodyPr/>
          <a:lstStyle/>
          <a:p>
            <a:fld id="{8DE63E62-5D27-9347-A5FB-33DE06FF3F85}" type="datetimeFigureOut">
              <a:rPr lang="fr-FR" smtClean="0"/>
              <a:t>25/03/2021</a:t>
            </a:fld>
            <a:endParaRPr lang="fr-FR"/>
          </a:p>
        </p:txBody>
      </p:sp>
      <p:sp>
        <p:nvSpPr>
          <p:cNvPr id="5" name="Espace réservé du pied de page 4">
            <a:extLst>
              <a:ext uri="{FF2B5EF4-FFF2-40B4-BE49-F238E27FC236}">
                <a16:creationId xmlns:a16="http://schemas.microsoft.com/office/drawing/2014/main" id="{AF4891A9-E949-FE4F-8033-8592397C6B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360F75-9BF4-4F48-86AD-402AD0B0D40B}"/>
              </a:ext>
            </a:extLst>
          </p:cNvPr>
          <p:cNvSpPr>
            <a:spLocks noGrp="1"/>
          </p:cNvSpPr>
          <p:nvPr>
            <p:ph type="sldNum" sz="quarter" idx="12"/>
          </p:nvPr>
        </p:nvSpPr>
        <p:spPr/>
        <p:txBody>
          <a:bodyPr/>
          <a:lstStyle/>
          <a:p>
            <a:fld id="{8BA49B6B-170B-5E45-B41E-981B1F8AB987}" type="slidenum">
              <a:rPr lang="fr-FR" smtClean="0"/>
              <a:t>‹N°›</a:t>
            </a:fld>
            <a:endParaRPr lang="fr-FR"/>
          </a:p>
        </p:txBody>
      </p:sp>
    </p:spTree>
    <p:extLst>
      <p:ext uri="{BB962C8B-B14F-4D97-AF65-F5344CB8AC3E}">
        <p14:creationId xmlns:p14="http://schemas.microsoft.com/office/powerpoint/2010/main" val="220054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AB3464-538A-1149-B459-330C2DEBEF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150B507-CD2C-CD46-BC73-B204160D78A9}"/>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8B8EF60-016F-0044-A1D9-DE4BB93AD6EE}"/>
              </a:ext>
            </a:extLst>
          </p:cNvPr>
          <p:cNvSpPr>
            <a:spLocks noGrp="1"/>
          </p:cNvSpPr>
          <p:nvPr>
            <p:ph type="dt" sz="half" idx="10"/>
          </p:nvPr>
        </p:nvSpPr>
        <p:spPr/>
        <p:txBody>
          <a:bodyPr/>
          <a:lstStyle/>
          <a:p>
            <a:fld id="{8DE63E62-5D27-9347-A5FB-33DE06FF3F85}" type="datetimeFigureOut">
              <a:rPr lang="fr-FR" smtClean="0"/>
              <a:t>25/03/2021</a:t>
            </a:fld>
            <a:endParaRPr lang="fr-FR"/>
          </a:p>
        </p:txBody>
      </p:sp>
      <p:sp>
        <p:nvSpPr>
          <p:cNvPr id="5" name="Espace réservé du pied de page 4">
            <a:extLst>
              <a:ext uri="{FF2B5EF4-FFF2-40B4-BE49-F238E27FC236}">
                <a16:creationId xmlns:a16="http://schemas.microsoft.com/office/drawing/2014/main" id="{F6F0F1BF-8DDA-4747-A424-1BC92426EC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4058916-FCBD-9547-9E38-328BB67BB93B}"/>
              </a:ext>
            </a:extLst>
          </p:cNvPr>
          <p:cNvSpPr>
            <a:spLocks noGrp="1"/>
          </p:cNvSpPr>
          <p:nvPr>
            <p:ph type="sldNum" sz="quarter" idx="12"/>
          </p:nvPr>
        </p:nvSpPr>
        <p:spPr/>
        <p:txBody>
          <a:bodyPr/>
          <a:lstStyle/>
          <a:p>
            <a:fld id="{8BA49B6B-170B-5E45-B41E-981B1F8AB987}" type="slidenum">
              <a:rPr lang="fr-FR" smtClean="0"/>
              <a:t>‹N°›</a:t>
            </a:fld>
            <a:endParaRPr lang="fr-FR"/>
          </a:p>
        </p:txBody>
      </p:sp>
    </p:spTree>
    <p:extLst>
      <p:ext uri="{BB962C8B-B14F-4D97-AF65-F5344CB8AC3E}">
        <p14:creationId xmlns:p14="http://schemas.microsoft.com/office/powerpoint/2010/main" val="289058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CE11A-0D6E-3549-BDDD-E0E9F5B66CE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290F2FF-E182-754B-AA9D-939BF50356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C67FF8E-1EBF-9A4F-A30B-FADEEBFF2C4E}"/>
              </a:ext>
            </a:extLst>
          </p:cNvPr>
          <p:cNvSpPr>
            <a:spLocks noGrp="1"/>
          </p:cNvSpPr>
          <p:nvPr>
            <p:ph type="dt" sz="half" idx="10"/>
          </p:nvPr>
        </p:nvSpPr>
        <p:spPr/>
        <p:txBody>
          <a:bodyPr/>
          <a:lstStyle/>
          <a:p>
            <a:fld id="{8DE63E62-5D27-9347-A5FB-33DE06FF3F85}" type="datetimeFigureOut">
              <a:rPr lang="fr-FR" smtClean="0"/>
              <a:t>25/03/2021</a:t>
            </a:fld>
            <a:endParaRPr lang="fr-FR"/>
          </a:p>
        </p:txBody>
      </p:sp>
      <p:sp>
        <p:nvSpPr>
          <p:cNvPr id="5" name="Espace réservé du pied de page 4">
            <a:extLst>
              <a:ext uri="{FF2B5EF4-FFF2-40B4-BE49-F238E27FC236}">
                <a16:creationId xmlns:a16="http://schemas.microsoft.com/office/drawing/2014/main" id="{40F5D4DC-6540-9B41-9F17-A9B0E591DD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688654-3BE9-AD4A-A733-697686DC2669}"/>
              </a:ext>
            </a:extLst>
          </p:cNvPr>
          <p:cNvSpPr>
            <a:spLocks noGrp="1"/>
          </p:cNvSpPr>
          <p:nvPr>
            <p:ph type="sldNum" sz="quarter" idx="12"/>
          </p:nvPr>
        </p:nvSpPr>
        <p:spPr/>
        <p:txBody>
          <a:bodyPr/>
          <a:lstStyle/>
          <a:p>
            <a:fld id="{8BA49B6B-170B-5E45-B41E-981B1F8AB987}" type="slidenum">
              <a:rPr lang="fr-FR" smtClean="0"/>
              <a:t>‹N°›</a:t>
            </a:fld>
            <a:endParaRPr lang="fr-FR"/>
          </a:p>
        </p:txBody>
      </p:sp>
    </p:spTree>
    <p:extLst>
      <p:ext uri="{BB962C8B-B14F-4D97-AF65-F5344CB8AC3E}">
        <p14:creationId xmlns:p14="http://schemas.microsoft.com/office/powerpoint/2010/main" val="257974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506A9-B368-304B-AEAD-C93AA522603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C68497F-75D1-AB41-8F9B-DE5B000D0AC9}"/>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F412F249-CD80-6340-9A9B-D299069C2AFE}"/>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1F8A66B4-244A-6948-9D69-88AEFF2D383C}"/>
              </a:ext>
            </a:extLst>
          </p:cNvPr>
          <p:cNvSpPr>
            <a:spLocks noGrp="1"/>
          </p:cNvSpPr>
          <p:nvPr>
            <p:ph type="dt" sz="half" idx="10"/>
          </p:nvPr>
        </p:nvSpPr>
        <p:spPr/>
        <p:txBody>
          <a:bodyPr/>
          <a:lstStyle/>
          <a:p>
            <a:fld id="{8DE63E62-5D27-9347-A5FB-33DE06FF3F85}" type="datetimeFigureOut">
              <a:rPr lang="fr-FR" smtClean="0"/>
              <a:t>25/03/2021</a:t>
            </a:fld>
            <a:endParaRPr lang="fr-FR"/>
          </a:p>
        </p:txBody>
      </p:sp>
      <p:sp>
        <p:nvSpPr>
          <p:cNvPr id="6" name="Espace réservé du pied de page 5">
            <a:extLst>
              <a:ext uri="{FF2B5EF4-FFF2-40B4-BE49-F238E27FC236}">
                <a16:creationId xmlns:a16="http://schemas.microsoft.com/office/drawing/2014/main" id="{A71F90BF-84E9-9749-BC9B-3231BC3F12D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3AD6F78-04A7-384E-B841-BA9FBCC7B1AD}"/>
              </a:ext>
            </a:extLst>
          </p:cNvPr>
          <p:cNvSpPr>
            <a:spLocks noGrp="1"/>
          </p:cNvSpPr>
          <p:nvPr>
            <p:ph type="sldNum" sz="quarter" idx="12"/>
          </p:nvPr>
        </p:nvSpPr>
        <p:spPr/>
        <p:txBody>
          <a:bodyPr/>
          <a:lstStyle/>
          <a:p>
            <a:fld id="{8BA49B6B-170B-5E45-B41E-981B1F8AB987}" type="slidenum">
              <a:rPr lang="fr-FR" smtClean="0"/>
              <a:t>‹N°›</a:t>
            </a:fld>
            <a:endParaRPr lang="fr-FR"/>
          </a:p>
        </p:txBody>
      </p:sp>
    </p:spTree>
    <p:extLst>
      <p:ext uri="{BB962C8B-B14F-4D97-AF65-F5344CB8AC3E}">
        <p14:creationId xmlns:p14="http://schemas.microsoft.com/office/powerpoint/2010/main" val="85173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D24F2C-C554-5C4E-BB3D-AF7DA17D5B7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4D6ED05-A920-CD49-B800-C26612E5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FC925DB8-CE74-0F4F-A989-7EDE2B70B4BD}"/>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57B819CE-5237-E449-8690-13A157ECFF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EC9242CE-2AD3-C743-BB42-0FCD076A3C96}"/>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9C1CDC3A-342C-9945-A26A-00C022B2FCA2}"/>
              </a:ext>
            </a:extLst>
          </p:cNvPr>
          <p:cNvSpPr>
            <a:spLocks noGrp="1"/>
          </p:cNvSpPr>
          <p:nvPr>
            <p:ph type="dt" sz="half" idx="10"/>
          </p:nvPr>
        </p:nvSpPr>
        <p:spPr/>
        <p:txBody>
          <a:bodyPr/>
          <a:lstStyle/>
          <a:p>
            <a:fld id="{8DE63E62-5D27-9347-A5FB-33DE06FF3F85}" type="datetimeFigureOut">
              <a:rPr lang="fr-FR" smtClean="0"/>
              <a:t>25/03/2021</a:t>
            </a:fld>
            <a:endParaRPr lang="fr-FR"/>
          </a:p>
        </p:txBody>
      </p:sp>
      <p:sp>
        <p:nvSpPr>
          <p:cNvPr id="8" name="Espace réservé du pied de page 7">
            <a:extLst>
              <a:ext uri="{FF2B5EF4-FFF2-40B4-BE49-F238E27FC236}">
                <a16:creationId xmlns:a16="http://schemas.microsoft.com/office/drawing/2014/main" id="{24062B05-55E5-6942-8E8D-74435CD669D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8DCBE40-D2F9-144E-BCA5-9F71B1C83B52}"/>
              </a:ext>
            </a:extLst>
          </p:cNvPr>
          <p:cNvSpPr>
            <a:spLocks noGrp="1"/>
          </p:cNvSpPr>
          <p:nvPr>
            <p:ph type="sldNum" sz="quarter" idx="12"/>
          </p:nvPr>
        </p:nvSpPr>
        <p:spPr/>
        <p:txBody>
          <a:bodyPr/>
          <a:lstStyle/>
          <a:p>
            <a:fld id="{8BA49B6B-170B-5E45-B41E-981B1F8AB987}" type="slidenum">
              <a:rPr lang="fr-FR" smtClean="0"/>
              <a:t>‹N°›</a:t>
            </a:fld>
            <a:endParaRPr lang="fr-FR"/>
          </a:p>
        </p:txBody>
      </p:sp>
    </p:spTree>
    <p:extLst>
      <p:ext uri="{BB962C8B-B14F-4D97-AF65-F5344CB8AC3E}">
        <p14:creationId xmlns:p14="http://schemas.microsoft.com/office/powerpoint/2010/main" val="391714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086D3-4762-1848-9861-7156C0BE84F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CB80F84-BA93-3147-B5B1-3810978BCDE3}"/>
              </a:ext>
            </a:extLst>
          </p:cNvPr>
          <p:cNvSpPr>
            <a:spLocks noGrp="1"/>
          </p:cNvSpPr>
          <p:nvPr>
            <p:ph type="dt" sz="half" idx="10"/>
          </p:nvPr>
        </p:nvSpPr>
        <p:spPr/>
        <p:txBody>
          <a:bodyPr/>
          <a:lstStyle/>
          <a:p>
            <a:fld id="{8DE63E62-5D27-9347-A5FB-33DE06FF3F85}" type="datetimeFigureOut">
              <a:rPr lang="fr-FR" smtClean="0"/>
              <a:t>25/03/2021</a:t>
            </a:fld>
            <a:endParaRPr lang="fr-FR"/>
          </a:p>
        </p:txBody>
      </p:sp>
      <p:sp>
        <p:nvSpPr>
          <p:cNvPr id="4" name="Espace réservé du pied de page 3">
            <a:extLst>
              <a:ext uri="{FF2B5EF4-FFF2-40B4-BE49-F238E27FC236}">
                <a16:creationId xmlns:a16="http://schemas.microsoft.com/office/drawing/2014/main" id="{38F71C67-948D-1F48-B95E-0A6E91E6C62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36D65DE-50BB-2641-9F3C-3597FF0E0B04}"/>
              </a:ext>
            </a:extLst>
          </p:cNvPr>
          <p:cNvSpPr>
            <a:spLocks noGrp="1"/>
          </p:cNvSpPr>
          <p:nvPr>
            <p:ph type="sldNum" sz="quarter" idx="12"/>
          </p:nvPr>
        </p:nvSpPr>
        <p:spPr/>
        <p:txBody>
          <a:bodyPr/>
          <a:lstStyle/>
          <a:p>
            <a:fld id="{8BA49B6B-170B-5E45-B41E-981B1F8AB987}" type="slidenum">
              <a:rPr lang="fr-FR" smtClean="0"/>
              <a:t>‹N°›</a:t>
            </a:fld>
            <a:endParaRPr lang="fr-FR"/>
          </a:p>
        </p:txBody>
      </p:sp>
    </p:spTree>
    <p:extLst>
      <p:ext uri="{BB962C8B-B14F-4D97-AF65-F5344CB8AC3E}">
        <p14:creationId xmlns:p14="http://schemas.microsoft.com/office/powerpoint/2010/main" val="162030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9922D3F-370C-DC43-A3F6-E8A47FDD4992}"/>
              </a:ext>
            </a:extLst>
          </p:cNvPr>
          <p:cNvSpPr>
            <a:spLocks noGrp="1"/>
          </p:cNvSpPr>
          <p:nvPr>
            <p:ph type="dt" sz="half" idx="10"/>
          </p:nvPr>
        </p:nvSpPr>
        <p:spPr/>
        <p:txBody>
          <a:bodyPr/>
          <a:lstStyle/>
          <a:p>
            <a:fld id="{8DE63E62-5D27-9347-A5FB-33DE06FF3F85}" type="datetimeFigureOut">
              <a:rPr lang="fr-FR" smtClean="0"/>
              <a:t>25/03/2021</a:t>
            </a:fld>
            <a:endParaRPr lang="fr-FR"/>
          </a:p>
        </p:txBody>
      </p:sp>
      <p:sp>
        <p:nvSpPr>
          <p:cNvPr id="3" name="Espace réservé du pied de page 2">
            <a:extLst>
              <a:ext uri="{FF2B5EF4-FFF2-40B4-BE49-F238E27FC236}">
                <a16:creationId xmlns:a16="http://schemas.microsoft.com/office/drawing/2014/main" id="{2C4939B4-D075-D646-8B1C-AC61444EFED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B5C3E37-5834-2143-A663-9F15E435A889}"/>
              </a:ext>
            </a:extLst>
          </p:cNvPr>
          <p:cNvSpPr>
            <a:spLocks noGrp="1"/>
          </p:cNvSpPr>
          <p:nvPr>
            <p:ph type="sldNum" sz="quarter" idx="12"/>
          </p:nvPr>
        </p:nvSpPr>
        <p:spPr/>
        <p:txBody>
          <a:bodyPr/>
          <a:lstStyle/>
          <a:p>
            <a:fld id="{8BA49B6B-170B-5E45-B41E-981B1F8AB987}" type="slidenum">
              <a:rPr lang="fr-FR" smtClean="0"/>
              <a:t>‹N°›</a:t>
            </a:fld>
            <a:endParaRPr lang="fr-FR"/>
          </a:p>
        </p:txBody>
      </p:sp>
    </p:spTree>
    <p:extLst>
      <p:ext uri="{BB962C8B-B14F-4D97-AF65-F5344CB8AC3E}">
        <p14:creationId xmlns:p14="http://schemas.microsoft.com/office/powerpoint/2010/main" val="3484855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17D187-9BDE-A546-8B97-2114D09FDDA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683F044-84FA-F348-94C7-FF415564B0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DF29C599-AB73-B54B-8065-F7C6EE1C47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B065C6C1-E06A-0F44-9838-93C3FEA21CBF}"/>
              </a:ext>
            </a:extLst>
          </p:cNvPr>
          <p:cNvSpPr>
            <a:spLocks noGrp="1"/>
          </p:cNvSpPr>
          <p:nvPr>
            <p:ph type="dt" sz="half" idx="10"/>
          </p:nvPr>
        </p:nvSpPr>
        <p:spPr/>
        <p:txBody>
          <a:bodyPr/>
          <a:lstStyle/>
          <a:p>
            <a:fld id="{8DE63E62-5D27-9347-A5FB-33DE06FF3F85}" type="datetimeFigureOut">
              <a:rPr lang="fr-FR" smtClean="0"/>
              <a:t>25/03/2021</a:t>
            </a:fld>
            <a:endParaRPr lang="fr-FR"/>
          </a:p>
        </p:txBody>
      </p:sp>
      <p:sp>
        <p:nvSpPr>
          <p:cNvPr id="6" name="Espace réservé du pied de page 5">
            <a:extLst>
              <a:ext uri="{FF2B5EF4-FFF2-40B4-BE49-F238E27FC236}">
                <a16:creationId xmlns:a16="http://schemas.microsoft.com/office/drawing/2014/main" id="{962D6009-8CEC-E945-837C-A5C13B0B50E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9B4F8D4-E49B-9843-8052-79A60BFB03C1}"/>
              </a:ext>
            </a:extLst>
          </p:cNvPr>
          <p:cNvSpPr>
            <a:spLocks noGrp="1"/>
          </p:cNvSpPr>
          <p:nvPr>
            <p:ph type="sldNum" sz="quarter" idx="12"/>
          </p:nvPr>
        </p:nvSpPr>
        <p:spPr/>
        <p:txBody>
          <a:bodyPr/>
          <a:lstStyle/>
          <a:p>
            <a:fld id="{8BA49B6B-170B-5E45-B41E-981B1F8AB987}" type="slidenum">
              <a:rPr lang="fr-FR" smtClean="0"/>
              <a:t>‹N°›</a:t>
            </a:fld>
            <a:endParaRPr lang="fr-FR"/>
          </a:p>
        </p:txBody>
      </p:sp>
    </p:spTree>
    <p:extLst>
      <p:ext uri="{BB962C8B-B14F-4D97-AF65-F5344CB8AC3E}">
        <p14:creationId xmlns:p14="http://schemas.microsoft.com/office/powerpoint/2010/main" val="88980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37BDB1-811A-594B-827B-9309DA7D834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9AF37E1-421B-1042-B4CA-35BDE5EB4F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56A6862-9EE9-6147-9950-1DADAF601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7A728E26-467F-8A41-A7F2-FB25E56BC7DB}"/>
              </a:ext>
            </a:extLst>
          </p:cNvPr>
          <p:cNvSpPr>
            <a:spLocks noGrp="1"/>
          </p:cNvSpPr>
          <p:nvPr>
            <p:ph type="dt" sz="half" idx="10"/>
          </p:nvPr>
        </p:nvSpPr>
        <p:spPr/>
        <p:txBody>
          <a:bodyPr/>
          <a:lstStyle/>
          <a:p>
            <a:fld id="{8DE63E62-5D27-9347-A5FB-33DE06FF3F85}" type="datetimeFigureOut">
              <a:rPr lang="fr-FR" smtClean="0"/>
              <a:t>25/03/2021</a:t>
            </a:fld>
            <a:endParaRPr lang="fr-FR"/>
          </a:p>
        </p:txBody>
      </p:sp>
      <p:sp>
        <p:nvSpPr>
          <p:cNvPr id="6" name="Espace réservé du pied de page 5">
            <a:extLst>
              <a:ext uri="{FF2B5EF4-FFF2-40B4-BE49-F238E27FC236}">
                <a16:creationId xmlns:a16="http://schemas.microsoft.com/office/drawing/2014/main" id="{9BD13CD4-D94C-0A4F-AABB-997DFB6BE1C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9DDCDC3-F0FA-3C47-9E1E-8FFDD7D25907}"/>
              </a:ext>
            </a:extLst>
          </p:cNvPr>
          <p:cNvSpPr>
            <a:spLocks noGrp="1"/>
          </p:cNvSpPr>
          <p:nvPr>
            <p:ph type="sldNum" sz="quarter" idx="12"/>
          </p:nvPr>
        </p:nvSpPr>
        <p:spPr/>
        <p:txBody>
          <a:bodyPr/>
          <a:lstStyle/>
          <a:p>
            <a:fld id="{8BA49B6B-170B-5E45-B41E-981B1F8AB987}" type="slidenum">
              <a:rPr lang="fr-FR" smtClean="0"/>
              <a:t>‹N°›</a:t>
            </a:fld>
            <a:endParaRPr lang="fr-FR"/>
          </a:p>
        </p:txBody>
      </p:sp>
    </p:spTree>
    <p:extLst>
      <p:ext uri="{BB962C8B-B14F-4D97-AF65-F5344CB8AC3E}">
        <p14:creationId xmlns:p14="http://schemas.microsoft.com/office/powerpoint/2010/main" val="343641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C1EC3BD-286E-854F-B8AA-4B90CC10C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193441E-04A2-E547-8C0E-B2C0861912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1D66388-91D0-EC48-BBB8-B1AB68FD96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63E62-5D27-9347-A5FB-33DE06FF3F85}" type="datetimeFigureOut">
              <a:rPr lang="fr-FR" smtClean="0"/>
              <a:t>25/03/2021</a:t>
            </a:fld>
            <a:endParaRPr lang="fr-FR"/>
          </a:p>
        </p:txBody>
      </p:sp>
      <p:sp>
        <p:nvSpPr>
          <p:cNvPr id="5" name="Espace réservé du pied de page 4">
            <a:extLst>
              <a:ext uri="{FF2B5EF4-FFF2-40B4-BE49-F238E27FC236}">
                <a16:creationId xmlns:a16="http://schemas.microsoft.com/office/drawing/2014/main" id="{C355BB14-FCAD-8042-8C09-AF4537FA97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B213659-D248-104A-B3FE-F3807BBA4D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49B6B-170B-5E45-B41E-981B1F8AB987}" type="slidenum">
              <a:rPr lang="fr-FR" smtClean="0"/>
              <a:t>‹N°›</a:t>
            </a:fld>
            <a:endParaRPr lang="fr-FR"/>
          </a:p>
        </p:txBody>
      </p:sp>
    </p:spTree>
    <p:extLst>
      <p:ext uri="{BB962C8B-B14F-4D97-AF65-F5344CB8AC3E}">
        <p14:creationId xmlns:p14="http://schemas.microsoft.com/office/powerpoint/2010/main" val="1531590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spe.upf.pf/ressources/projets-pedagogique-stop-motion/"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915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89725-6CC4-6948-A0D4-E552D523B06F}"/>
              </a:ext>
            </a:extLst>
          </p:cNvPr>
          <p:cNvSpPr>
            <a:spLocks noGrp="1"/>
          </p:cNvSpPr>
          <p:nvPr>
            <p:ph type="title"/>
          </p:nvPr>
        </p:nvSpPr>
        <p:spPr>
          <a:xfrm>
            <a:off x="593125" y="335307"/>
            <a:ext cx="9267568" cy="976658"/>
          </a:xfrm>
          <a:noFill/>
        </p:spPr>
        <p:txBody>
          <a:bodyPr>
            <a:normAutofit/>
          </a:bodyPr>
          <a:lstStyle/>
          <a:p>
            <a:r>
              <a:rPr lang="fr-FR" sz="3600" b="1" dirty="0">
                <a:solidFill>
                  <a:srgbClr val="B82ECB"/>
                </a:solidFill>
                <a:latin typeface="Arial" panose="020B0604020202020204" pitchFamily="34" charset="0"/>
                <a:cs typeface="Arial" panose="020B0604020202020204" pitchFamily="34" charset="0"/>
              </a:rPr>
              <a:t>La progressivité</a:t>
            </a:r>
          </a:p>
        </p:txBody>
      </p:sp>
      <p:pic>
        <p:nvPicPr>
          <p:cNvPr id="16" name="Espace réservé du contenu 15">
            <a:extLst>
              <a:ext uri="{FF2B5EF4-FFF2-40B4-BE49-F238E27FC236}">
                <a16:creationId xmlns:a16="http://schemas.microsoft.com/office/drawing/2014/main" id="{3C202FC2-7D43-8846-B6EA-28C051621191}"/>
              </a:ext>
            </a:extLst>
          </p:cNvPr>
          <p:cNvPicPr>
            <a:picLocks noGrp="1" noChangeAspect="1"/>
          </p:cNvPicPr>
          <p:nvPr>
            <p:ph idx="1"/>
          </p:nvPr>
        </p:nvPicPr>
        <p:blipFill>
          <a:blip r:embed="rId2"/>
          <a:stretch>
            <a:fillRect/>
          </a:stretch>
        </p:blipFill>
        <p:spPr>
          <a:xfrm>
            <a:off x="465534" y="2105246"/>
            <a:ext cx="11273514" cy="2357681"/>
          </a:xfrm>
        </p:spPr>
      </p:pic>
    </p:spTree>
    <p:extLst>
      <p:ext uri="{BB962C8B-B14F-4D97-AF65-F5344CB8AC3E}">
        <p14:creationId xmlns:p14="http://schemas.microsoft.com/office/powerpoint/2010/main" val="2499038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89725-6CC4-6948-A0D4-E552D523B06F}"/>
              </a:ext>
            </a:extLst>
          </p:cNvPr>
          <p:cNvSpPr>
            <a:spLocks noGrp="1"/>
          </p:cNvSpPr>
          <p:nvPr>
            <p:ph type="title"/>
          </p:nvPr>
        </p:nvSpPr>
        <p:spPr>
          <a:xfrm>
            <a:off x="593125" y="335307"/>
            <a:ext cx="9267568" cy="976658"/>
          </a:xfrm>
          <a:noFill/>
        </p:spPr>
        <p:txBody>
          <a:bodyPr>
            <a:normAutofit/>
          </a:bodyPr>
          <a:lstStyle/>
          <a:p>
            <a:r>
              <a:rPr lang="fr-FR" sz="3600" b="1" dirty="0">
                <a:solidFill>
                  <a:srgbClr val="B82ECB"/>
                </a:solidFill>
                <a:latin typeface="Arial" panose="020B0604020202020204" pitchFamily="34" charset="0"/>
                <a:cs typeface="Arial" panose="020B0604020202020204" pitchFamily="34" charset="0"/>
              </a:rPr>
              <a:t>Quelles observations ?</a:t>
            </a:r>
          </a:p>
        </p:txBody>
      </p:sp>
      <p:sp>
        <p:nvSpPr>
          <p:cNvPr id="3" name="Espace réservé du contenu 2">
            <a:extLst>
              <a:ext uri="{FF2B5EF4-FFF2-40B4-BE49-F238E27FC236}">
                <a16:creationId xmlns:a16="http://schemas.microsoft.com/office/drawing/2014/main" id="{7CA9C44B-7D21-F44E-8CEB-1B57F6FF6383}"/>
              </a:ext>
            </a:extLst>
          </p:cNvPr>
          <p:cNvSpPr>
            <a:spLocks noGrp="1"/>
          </p:cNvSpPr>
          <p:nvPr>
            <p:ph idx="1"/>
          </p:nvPr>
        </p:nvSpPr>
        <p:spPr>
          <a:xfrm>
            <a:off x="593125" y="1311965"/>
            <a:ext cx="10876155" cy="4300169"/>
          </a:xfrm>
        </p:spPr>
        <p:txBody>
          <a:bodyPr>
            <a:noAutofit/>
          </a:bodyPr>
          <a:lstStyle/>
          <a:p>
            <a:pPr marL="0" indent="0" algn="ctr">
              <a:lnSpc>
                <a:spcPct val="100000"/>
              </a:lnSpc>
              <a:buNone/>
            </a:pP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FORTEMENT SOLLICITEE</a:t>
            </a:r>
          </a:p>
          <a:p>
            <a:pPr marL="0" indent="0" algn="ctr">
              <a:buNone/>
            </a:pPr>
            <a:endParaRPr lang="fr-FR" sz="2400" dirty="0">
              <a:latin typeface="Arial" panose="020B0604020202020204" pitchFamily="34" charset="0"/>
              <a:cs typeface="Arial" panose="020B0604020202020204" pitchFamily="34" charset="0"/>
            </a:endParaRPr>
          </a:p>
          <a:p>
            <a:pPr marL="0" indent="0" algn="ctr">
              <a:buNone/>
            </a:pPr>
            <a:endParaRPr lang="fr-FR" sz="2400" dirty="0">
              <a:latin typeface="Arial" panose="020B0604020202020204" pitchFamily="34" charset="0"/>
              <a:cs typeface="Arial" panose="020B0604020202020204" pitchFamily="34" charset="0"/>
            </a:endParaRPr>
          </a:p>
          <a:p>
            <a:pPr marL="0" indent="0" algn="ctr">
              <a:buNone/>
            </a:pPr>
            <a:r>
              <a:rPr lang="fr-FR" sz="2400" dirty="0">
                <a:latin typeface="Arial" panose="020B0604020202020204" pitchFamily="34" charset="0"/>
                <a:cs typeface="Arial" panose="020B0604020202020204" pitchFamily="34" charset="0"/>
              </a:rPr>
              <a:t>Imaginer la trame narrative, l’intrigue </a:t>
            </a:r>
            <a:r>
              <a:rPr lang="fr-FR" sz="2400" dirty="0" err="1">
                <a:latin typeface="Arial" panose="020B0604020202020204" pitchFamily="34" charset="0"/>
                <a:cs typeface="Arial" panose="020B0604020202020204" pitchFamily="34" charset="0"/>
              </a:rPr>
              <a:t>etc</a:t>
            </a:r>
            <a:r>
              <a:rPr lang="fr-FR" sz="2400" dirty="0">
                <a:latin typeface="Arial" panose="020B0604020202020204" pitchFamily="34" charset="0"/>
                <a:cs typeface="Arial" panose="020B0604020202020204" pitchFamily="34" charset="0"/>
              </a:rPr>
              <a:t> …</a:t>
            </a:r>
          </a:p>
          <a:p>
            <a:pPr marL="0" indent="0" algn="ctr">
              <a:buNone/>
            </a:pPr>
            <a:endParaRPr lang="fr-FR" sz="2400" dirty="0">
              <a:latin typeface="Arial" panose="020B0604020202020204" pitchFamily="34" charset="0"/>
              <a:cs typeface="Arial" panose="020B0604020202020204" pitchFamily="34" charset="0"/>
            </a:endParaRPr>
          </a:p>
          <a:p>
            <a:pPr marL="0" indent="0" algn="ctr">
              <a:buNone/>
            </a:pPr>
            <a:endParaRPr lang="fr-FR" sz="2400" dirty="0">
              <a:latin typeface="Arial" panose="020B0604020202020204" pitchFamily="34" charset="0"/>
              <a:cs typeface="Arial" panose="020B0604020202020204" pitchFamily="34" charset="0"/>
            </a:endParaRPr>
          </a:p>
          <a:p>
            <a:pPr marL="0" indent="0" algn="ctr">
              <a:buNone/>
            </a:pPr>
            <a:r>
              <a:rPr lang="fr-FR" sz="2400" dirty="0">
                <a:latin typeface="Arial" panose="020B0604020202020204" pitchFamily="34" charset="0"/>
                <a:cs typeface="Arial" panose="020B0604020202020204" pitchFamily="34" charset="0"/>
              </a:rPr>
              <a:t>Choix du matériel, l’agencement des couleurs, les matériaux, </a:t>
            </a:r>
            <a:r>
              <a:rPr lang="fr-FR" sz="2400" dirty="0" err="1">
                <a:latin typeface="Arial" panose="020B0604020202020204" pitchFamily="34" charset="0"/>
                <a:cs typeface="Arial" panose="020B0604020202020204" pitchFamily="34" charset="0"/>
              </a:rPr>
              <a:t>etc</a:t>
            </a:r>
            <a:r>
              <a:rPr lang="fr-FR" sz="2400" dirty="0">
                <a:latin typeface="Arial" panose="020B0604020202020204" pitchFamily="34" charset="0"/>
                <a:cs typeface="Arial" panose="020B0604020202020204" pitchFamily="34" charset="0"/>
              </a:rPr>
              <a:t> …</a:t>
            </a:r>
          </a:p>
          <a:p>
            <a:pPr marL="0" indent="0" algn="ctr">
              <a:buNone/>
            </a:pPr>
            <a:endParaRPr lang="fr-FR" sz="2400" dirty="0">
              <a:latin typeface="Arial" panose="020B0604020202020204" pitchFamily="34" charset="0"/>
              <a:cs typeface="Arial" panose="020B0604020202020204" pitchFamily="34" charset="0"/>
            </a:endParaRPr>
          </a:p>
          <a:p>
            <a:pPr marL="0" indent="0" algn="ctr">
              <a:buNone/>
            </a:pPr>
            <a:endParaRPr lang="fr-FR" sz="2400" dirty="0">
              <a:latin typeface="Arial" panose="020B0604020202020204" pitchFamily="34" charset="0"/>
              <a:cs typeface="Arial" panose="020B0604020202020204" pitchFamily="34" charset="0"/>
            </a:endParaRPr>
          </a:p>
          <a:p>
            <a:pPr marL="0" indent="0" algn="ctr">
              <a:buNone/>
            </a:pPr>
            <a:r>
              <a:rPr lang="fr-FR" sz="2400" dirty="0">
                <a:latin typeface="Arial" panose="020B0604020202020204" pitchFamily="34" charset="0"/>
                <a:cs typeface="Arial" panose="020B0604020202020204" pitchFamily="34" charset="0"/>
              </a:rPr>
              <a:t>Rajout des effets sonores pour accentuer les actions, les mouvements </a:t>
            </a:r>
            <a:r>
              <a:rPr lang="fr-FR" sz="2400" dirty="0" err="1">
                <a:latin typeface="Arial" panose="020B0604020202020204" pitchFamily="34" charset="0"/>
                <a:cs typeface="Arial" panose="020B0604020202020204" pitchFamily="34" charset="0"/>
              </a:rPr>
              <a:t>etc</a:t>
            </a:r>
            <a:r>
              <a:rPr lang="fr-FR" sz="2400" dirty="0">
                <a:latin typeface="Arial" panose="020B0604020202020204" pitchFamily="34" charset="0"/>
                <a:cs typeface="Arial" panose="020B0604020202020204" pitchFamily="34" charset="0"/>
              </a:rPr>
              <a:t> …</a:t>
            </a:r>
          </a:p>
        </p:txBody>
      </p:sp>
      <p:pic>
        <p:nvPicPr>
          <p:cNvPr id="5" name="Image 4">
            <a:extLst>
              <a:ext uri="{FF2B5EF4-FFF2-40B4-BE49-F238E27FC236}">
                <a16:creationId xmlns:a16="http://schemas.microsoft.com/office/drawing/2014/main" id="{4EB38177-F2CE-D04E-A2C5-B0C3901431A6}"/>
              </a:ext>
            </a:extLst>
          </p:cNvPr>
          <p:cNvPicPr>
            <a:picLocks noChangeAspect="1"/>
          </p:cNvPicPr>
          <p:nvPr/>
        </p:nvPicPr>
        <p:blipFill>
          <a:blip r:embed="rId2"/>
          <a:stretch>
            <a:fillRect/>
          </a:stretch>
        </p:blipFill>
        <p:spPr>
          <a:xfrm>
            <a:off x="2119564" y="1113712"/>
            <a:ext cx="2971800" cy="736600"/>
          </a:xfrm>
          <a:prstGeom prst="rect">
            <a:avLst/>
          </a:prstGeom>
        </p:spPr>
      </p:pic>
      <p:pic>
        <p:nvPicPr>
          <p:cNvPr id="13" name="Image 12">
            <a:extLst>
              <a:ext uri="{FF2B5EF4-FFF2-40B4-BE49-F238E27FC236}">
                <a16:creationId xmlns:a16="http://schemas.microsoft.com/office/drawing/2014/main" id="{FE2814D9-B6A9-0F4C-86ED-011C3BC84380}"/>
              </a:ext>
            </a:extLst>
          </p:cNvPr>
          <p:cNvPicPr>
            <a:picLocks noChangeAspect="1"/>
          </p:cNvPicPr>
          <p:nvPr/>
        </p:nvPicPr>
        <p:blipFill>
          <a:blip r:embed="rId3"/>
          <a:stretch>
            <a:fillRect/>
          </a:stretch>
        </p:blipFill>
        <p:spPr>
          <a:xfrm>
            <a:off x="4011902" y="2090370"/>
            <a:ext cx="4025900" cy="787400"/>
          </a:xfrm>
          <a:prstGeom prst="rect">
            <a:avLst/>
          </a:prstGeom>
        </p:spPr>
      </p:pic>
      <p:pic>
        <p:nvPicPr>
          <p:cNvPr id="15" name="Image 14">
            <a:extLst>
              <a:ext uri="{FF2B5EF4-FFF2-40B4-BE49-F238E27FC236}">
                <a16:creationId xmlns:a16="http://schemas.microsoft.com/office/drawing/2014/main" id="{F1DC3319-F29C-0D43-8F3B-21F2DA9DBE91}"/>
              </a:ext>
            </a:extLst>
          </p:cNvPr>
          <p:cNvPicPr>
            <a:picLocks noChangeAspect="1"/>
          </p:cNvPicPr>
          <p:nvPr/>
        </p:nvPicPr>
        <p:blipFill>
          <a:blip r:embed="rId4"/>
          <a:stretch>
            <a:fillRect/>
          </a:stretch>
        </p:blipFill>
        <p:spPr>
          <a:xfrm>
            <a:off x="4011902" y="3457552"/>
            <a:ext cx="4025900" cy="787400"/>
          </a:xfrm>
          <a:prstGeom prst="rect">
            <a:avLst/>
          </a:prstGeom>
        </p:spPr>
      </p:pic>
      <p:pic>
        <p:nvPicPr>
          <p:cNvPr id="17" name="Image 16">
            <a:extLst>
              <a:ext uri="{FF2B5EF4-FFF2-40B4-BE49-F238E27FC236}">
                <a16:creationId xmlns:a16="http://schemas.microsoft.com/office/drawing/2014/main" id="{6DE8E7C1-6D76-2441-A6BC-A2F78D1E0111}"/>
              </a:ext>
            </a:extLst>
          </p:cNvPr>
          <p:cNvPicPr>
            <a:picLocks noChangeAspect="1"/>
          </p:cNvPicPr>
          <p:nvPr/>
        </p:nvPicPr>
        <p:blipFill>
          <a:blip r:embed="rId5"/>
          <a:stretch>
            <a:fillRect/>
          </a:stretch>
        </p:blipFill>
        <p:spPr>
          <a:xfrm>
            <a:off x="4024602" y="4824734"/>
            <a:ext cx="4013200" cy="787400"/>
          </a:xfrm>
          <a:prstGeom prst="rect">
            <a:avLst/>
          </a:prstGeom>
        </p:spPr>
      </p:pic>
    </p:spTree>
    <p:extLst>
      <p:ext uri="{BB962C8B-B14F-4D97-AF65-F5344CB8AC3E}">
        <p14:creationId xmlns:p14="http://schemas.microsoft.com/office/powerpoint/2010/main" val="811379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89725-6CC4-6948-A0D4-E552D523B06F}"/>
              </a:ext>
            </a:extLst>
          </p:cNvPr>
          <p:cNvSpPr>
            <a:spLocks noGrp="1"/>
          </p:cNvSpPr>
          <p:nvPr>
            <p:ph type="title"/>
          </p:nvPr>
        </p:nvSpPr>
        <p:spPr>
          <a:xfrm>
            <a:off x="593125" y="335307"/>
            <a:ext cx="9267568" cy="976658"/>
          </a:xfrm>
          <a:noFill/>
        </p:spPr>
        <p:txBody>
          <a:bodyPr>
            <a:normAutofit/>
          </a:bodyPr>
          <a:lstStyle/>
          <a:p>
            <a:r>
              <a:rPr lang="fr-FR" sz="3600" b="1" dirty="0">
                <a:solidFill>
                  <a:srgbClr val="B82ECB"/>
                </a:solidFill>
                <a:latin typeface="Arial" panose="020B0604020202020204" pitchFamily="34" charset="0"/>
                <a:cs typeface="Arial" panose="020B0604020202020204" pitchFamily="34" charset="0"/>
              </a:rPr>
              <a:t>Quels apprentissages ?</a:t>
            </a:r>
          </a:p>
        </p:txBody>
      </p:sp>
      <p:sp>
        <p:nvSpPr>
          <p:cNvPr id="3" name="Espace réservé du contenu 2">
            <a:extLst>
              <a:ext uri="{FF2B5EF4-FFF2-40B4-BE49-F238E27FC236}">
                <a16:creationId xmlns:a16="http://schemas.microsoft.com/office/drawing/2014/main" id="{7CA9C44B-7D21-F44E-8CEB-1B57F6FF6383}"/>
              </a:ext>
            </a:extLst>
          </p:cNvPr>
          <p:cNvSpPr>
            <a:spLocks noGrp="1"/>
          </p:cNvSpPr>
          <p:nvPr>
            <p:ph idx="1"/>
          </p:nvPr>
        </p:nvSpPr>
        <p:spPr>
          <a:xfrm>
            <a:off x="593125" y="1510158"/>
            <a:ext cx="10876155" cy="4300169"/>
          </a:xfrm>
        </p:spPr>
        <p:txBody>
          <a:bodyPr>
            <a:normAutofit/>
          </a:bodyPr>
          <a:lstStyle/>
          <a:p>
            <a:pPr marL="0" indent="0" algn="just">
              <a:buNone/>
            </a:pPr>
            <a:endParaRPr lang="fr-FR" dirty="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a:p>
            <a:pPr algn="just">
              <a:buFont typeface="Wingdings" pitchFamily="2" charset="2"/>
              <a:buChar char="Ø"/>
            </a:pPr>
            <a:endParaRPr lang="fr-FR" dirty="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p:txBody>
      </p:sp>
      <p:pic>
        <p:nvPicPr>
          <p:cNvPr id="35" name="Image 34">
            <a:extLst>
              <a:ext uri="{FF2B5EF4-FFF2-40B4-BE49-F238E27FC236}">
                <a16:creationId xmlns:a16="http://schemas.microsoft.com/office/drawing/2014/main" id="{25574BE2-A3FD-064F-A3FC-E4FB3C1989B9}"/>
              </a:ext>
            </a:extLst>
          </p:cNvPr>
          <p:cNvPicPr>
            <a:picLocks noChangeAspect="1"/>
          </p:cNvPicPr>
          <p:nvPr/>
        </p:nvPicPr>
        <p:blipFill>
          <a:blip r:embed="rId2"/>
          <a:stretch>
            <a:fillRect/>
          </a:stretch>
        </p:blipFill>
        <p:spPr>
          <a:xfrm>
            <a:off x="593125" y="1980058"/>
            <a:ext cx="11093450" cy="3097433"/>
          </a:xfrm>
          <a:prstGeom prst="rect">
            <a:avLst/>
          </a:prstGeom>
        </p:spPr>
      </p:pic>
    </p:spTree>
    <p:extLst>
      <p:ext uri="{BB962C8B-B14F-4D97-AF65-F5344CB8AC3E}">
        <p14:creationId xmlns:p14="http://schemas.microsoft.com/office/powerpoint/2010/main" val="1470692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89725-6CC4-6948-A0D4-E552D523B06F}"/>
              </a:ext>
            </a:extLst>
          </p:cNvPr>
          <p:cNvSpPr>
            <a:spLocks noGrp="1"/>
          </p:cNvSpPr>
          <p:nvPr>
            <p:ph type="title"/>
          </p:nvPr>
        </p:nvSpPr>
        <p:spPr>
          <a:xfrm>
            <a:off x="593125" y="335307"/>
            <a:ext cx="9267568" cy="976658"/>
          </a:xfrm>
          <a:noFill/>
        </p:spPr>
        <p:txBody>
          <a:bodyPr>
            <a:normAutofit/>
          </a:bodyPr>
          <a:lstStyle/>
          <a:p>
            <a:r>
              <a:rPr lang="fr-FR" sz="3600" b="1" dirty="0">
                <a:solidFill>
                  <a:srgbClr val="B82ECB"/>
                </a:solidFill>
                <a:latin typeface="Arial" panose="020B0604020202020204" pitchFamily="34" charset="0"/>
                <a:cs typeface="Arial" panose="020B0604020202020204" pitchFamily="34" charset="0"/>
              </a:rPr>
              <a:t>Quelles plus-values ?</a:t>
            </a:r>
          </a:p>
        </p:txBody>
      </p:sp>
      <p:pic>
        <p:nvPicPr>
          <p:cNvPr id="9" name="Image 8">
            <a:extLst>
              <a:ext uri="{FF2B5EF4-FFF2-40B4-BE49-F238E27FC236}">
                <a16:creationId xmlns:a16="http://schemas.microsoft.com/office/drawing/2014/main" id="{ACCB8C5C-CEC5-3341-AB97-A2555609B445}"/>
              </a:ext>
            </a:extLst>
          </p:cNvPr>
          <p:cNvPicPr>
            <a:picLocks noChangeAspect="1"/>
          </p:cNvPicPr>
          <p:nvPr/>
        </p:nvPicPr>
        <p:blipFill>
          <a:blip r:embed="rId2"/>
          <a:stretch>
            <a:fillRect/>
          </a:stretch>
        </p:blipFill>
        <p:spPr>
          <a:xfrm>
            <a:off x="419100" y="1822450"/>
            <a:ext cx="11353800" cy="3213100"/>
          </a:xfrm>
          <a:prstGeom prst="rect">
            <a:avLst/>
          </a:prstGeom>
        </p:spPr>
      </p:pic>
      <p:sp>
        <p:nvSpPr>
          <p:cNvPr id="10" name="ZoneTexte 9">
            <a:extLst>
              <a:ext uri="{FF2B5EF4-FFF2-40B4-BE49-F238E27FC236}">
                <a16:creationId xmlns:a16="http://schemas.microsoft.com/office/drawing/2014/main" id="{0276EC82-D58F-574A-B3C9-8E68CD17374E}"/>
              </a:ext>
            </a:extLst>
          </p:cNvPr>
          <p:cNvSpPr txBox="1"/>
          <p:nvPr/>
        </p:nvSpPr>
        <p:spPr>
          <a:xfrm>
            <a:off x="893135" y="5035550"/>
            <a:ext cx="5613991" cy="646331"/>
          </a:xfrm>
          <a:prstGeom prst="rect">
            <a:avLst/>
          </a:prstGeom>
          <a:noFill/>
        </p:spPr>
        <p:txBody>
          <a:bodyPr wrap="square" rtlCol="0">
            <a:spAutoFit/>
          </a:bodyPr>
          <a:lstStyle/>
          <a:p>
            <a:r>
              <a:rPr lang="fr-FR" dirty="0"/>
              <a:t>Va faciliter la capacité de créer à l’infini</a:t>
            </a:r>
          </a:p>
          <a:p>
            <a:r>
              <a:rPr lang="fr-FR" dirty="0"/>
              <a:t>Interface de </a:t>
            </a:r>
            <a:r>
              <a:rPr lang="fr-FR" dirty="0" err="1"/>
              <a:t>co</a:t>
            </a:r>
            <a:r>
              <a:rPr lang="fr-FR" dirty="0"/>
              <a:t>-construction de la créativité</a:t>
            </a:r>
          </a:p>
        </p:txBody>
      </p:sp>
    </p:spTree>
    <p:extLst>
      <p:ext uri="{BB962C8B-B14F-4D97-AF65-F5344CB8AC3E}">
        <p14:creationId xmlns:p14="http://schemas.microsoft.com/office/powerpoint/2010/main" val="192874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89725-6CC4-6948-A0D4-E552D523B06F}"/>
              </a:ext>
            </a:extLst>
          </p:cNvPr>
          <p:cNvSpPr>
            <a:spLocks noGrp="1"/>
          </p:cNvSpPr>
          <p:nvPr>
            <p:ph type="title"/>
          </p:nvPr>
        </p:nvSpPr>
        <p:spPr>
          <a:xfrm>
            <a:off x="593125" y="335307"/>
            <a:ext cx="9267568" cy="976658"/>
          </a:xfrm>
          <a:noFill/>
        </p:spPr>
        <p:txBody>
          <a:bodyPr>
            <a:normAutofit/>
          </a:bodyPr>
          <a:lstStyle/>
          <a:p>
            <a:r>
              <a:rPr lang="fr-FR" sz="3600" b="1" dirty="0">
                <a:solidFill>
                  <a:srgbClr val="B82ECB"/>
                </a:solidFill>
                <a:latin typeface="Arial" panose="020B0604020202020204" pitchFamily="34" charset="0"/>
                <a:cs typeface="Arial" panose="020B0604020202020204" pitchFamily="34" charset="0"/>
              </a:rPr>
              <a:t>Conclusion</a:t>
            </a:r>
          </a:p>
        </p:txBody>
      </p:sp>
      <p:sp>
        <p:nvSpPr>
          <p:cNvPr id="10" name="ZoneTexte 9">
            <a:extLst>
              <a:ext uri="{FF2B5EF4-FFF2-40B4-BE49-F238E27FC236}">
                <a16:creationId xmlns:a16="http://schemas.microsoft.com/office/drawing/2014/main" id="{0276EC82-D58F-574A-B3C9-8E68CD17374E}"/>
              </a:ext>
            </a:extLst>
          </p:cNvPr>
          <p:cNvSpPr txBox="1"/>
          <p:nvPr/>
        </p:nvSpPr>
        <p:spPr>
          <a:xfrm>
            <a:off x="1069847" y="1181126"/>
            <a:ext cx="5762753" cy="4832092"/>
          </a:xfrm>
          <a:prstGeom prst="rect">
            <a:avLst/>
          </a:prstGeom>
          <a:noFill/>
        </p:spPr>
        <p:txBody>
          <a:bodyPr wrap="square" rtlCol="0">
            <a:spAutoFit/>
          </a:bodyPr>
          <a:lstStyle/>
          <a:p>
            <a:pPr algn="just"/>
            <a:r>
              <a:rPr lang="fr-FR" sz="2800" dirty="0"/>
              <a:t>Cette proposition d’activité est une réponse possible à la question du STOP MOTION et de la créativité.</a:t>
            </a:r>
          </a:p>
          <a:p>
            <a:pPr algn="just"/>
            <a:r>
              <a:rPr lang="fr-FR" sz="2800" dirty="0"/>
              <a:t> </a:t>
            </a:r>
          </a:p>
          <a:p>
            <a:pPr algn="just"/>
            <a:r>
              <a:rPr lang="fr-FR" sz="2800" dirty="0"/>
              <a:t>En formation initiale, la formation au numérique des étudiants et des professeurs des écoles stagiaires repose d’une part sur leur maîtrise des outils numériques et d’autre part, sur les usages qui en sont développés dans le cadre scolaire.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6371" y="3990208"/>
            <a:ext cx="1902694" cy="1902694"/>
          </a:xfrm>
          <a:prstGeom prst="rect">
            <a:avLst/>
          </a:prstGeom>
        </p:spPr>
      </p:pic>
      <p:sp>
        <p:nvSpPr>
          <p:cNvPr id="3" name="ZoneTexte 2">
            <a:extLst>
              <a:ext uri="{FF2B5EF4-FFF2-40B4-BE49-F238E27FC236}">
                <a16:creationId xmlns:a16="http://schemas.microsoft.com/office/drawing/2014/main" id="{FBEC8D02-3772-1C4E-BBB8-65716118B8EE}"/>
              </a:ext>
            </a:extLst>
          </p:cNvPr>
          <p:cNvSpPr txBox="1"/>
          <p:nvPr/>
        </p:nvSpPr>
        <p:spPr>
          <a:xfrm>
            <a:off x="635000" y="5181600"/>
            <a:ext cx="184731" cy="369332"/>
          </a:xfrm>
          <a:prstGeom prst="rect">
            <a:avLst/>
          </a:prstGeom>
          <a:noFill/>
        </p:spPr>
        <p:txBody>
          <a:bodyPr wrap="none" rtlCol="0">
            <a:spAutoFit/>
          </a:bodyPr>
          <a:lstStyle/>
          <a:p>
            <a:endParaRPr lang="fr-FR" dirty="0"/>
          </a:p>
        </p:txBody>
      </p:sp>
      <p:sp>
        <p:nvSpPr>
          <p:cNvPr id="5" name="ZoneTexte 4">
            <a:extLst>
              <a:ext uri="{FF2B5EF4-FFF2-40B4-BE49-F238E27FC236}">
                <a16:creationId xmlns:a16="http://schemas.microsoft.com/office/drawing/2014/main" id="{B7EE716C-823A-A342-B36B-50219782F558}"/>
              </a:ext>
            </a:extLst>
          </p:cNvPr>
          <p:cNvSpPr txBox="1"/>
          <p:nvPr/>
        </p:nvSpPr>
        <p:spPr>
          <a:xfrm>
            <a:off x="7309322" y="1181126"/>
            <a:ext cx="4014098" cy="3046988"/>
          </a:xfrm>
          <a:prstGeom prst="rect">
            <a:avLst/>
          </a:prstGeom>
          <a:noFill/>
        </p:spPr>
        <p:txBody>
          <a:bodyPr wrap="square" rtlCol="0">
            <a:spAutoFit/>
          </a:bodyPr>
          <a:lstStyle/>
          <a:p>
            <a:pPr algn="just"/>
            <a:r>
              <a:rPr lang="fr-FR" sz="2400" dirty="0"/>
              <a:t>Des projets en consultation (téléchargement possible) sur le site de l’ESPE. </a:t>
            </a:r>
          </a:p>
          <a:p>
            <a:pPr algn="just"/>
            <a:endParaRPr lang="fr-FR" sz="2400" dirty="0"/>
          </a:p>
          <a:p>
            <a:pPr algn="just"/>
            <a:r>
              <a:rPr lang="fr-FR" sz="2400" dirty="0">
                <a:hlinkClick r:id="rId3"/>
              </a:rPr>
              <a:t>http://espe.upf.pf/ressources/projets-pedagogique-stop-motion/</a:t>
            </a:r>
            <a:endParaRPr lang="fr-FR" sz="2400" dirty="0"/>
          </a:p>
          <a:p>
            <a:endParaRPr lang="fr-FR" sz="2400" dirty="0"/>
          </a:p>
        </p:txBody>
      </p:sp>
    </p:spTree>
    <p:extLst>
      <p:ext uri="{BB962C8B-B14F-4D97-AF65-F5344CB8AC3E}">
        <p14:creationId xmlns:p14="http://schemas.microsoft.com/office/powerpoint/2010/main" val="18867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80EE89-D1C3-B545-93A4-431955D0C570}"/>
              </a:ext>
            </a:extLst>
          </p:cNvPr>
          <p:cNvSpPr>
            <a:spLocks noGrp="1"/>
          </p:cNvSpPr>
          <p:nvPr>
            <p:ph type="ctrTitle"/>
          </p:nvPr>
        </p:nvSpPr>
        <p:spPr>
          <a:xfrm>
            <a:off x="1524000" y="1122363"/>
            <a:ext cx="9144000" cy="2306638"/>
          </a:xfrm>
        </p:spPr>
        <p:txBody>
          <a:bodyPr anchor="ctr">
            <a:normAutofit/>
          </a:bodyPr>
          <a:lstStyle/>
          <a:p>
            <a:r>
              <a:rPr lang="fr-FR" sz="4800" dirty="0" err="1">
                <a:solidFill>
                  <a:schemeClr val="bg1"/>
                </a:solidFill>
                <a:latin typeface="Arial" panose="020B0604020202020204" pitchFamily="34" charset="0"/>
                <a:cs typeface="Arial" panose="020B0604020202020204" pitchFamily="34" charset="0"/>
              </a:rPr>
              <a:t>Māuruuru</a:t>
            </a:r>
            <a:endParaRPr lang="fr-FR" sz="4800" dirty="0">
              <a:solidFill>
                <a:schemeClr val="bg1"/>
              </a:solidFill>
              <a:latin typeface="Arial" panose="020B0604020202020204" pitchFamily="34" charset="0"/>
              <a:cs typeface="Arial" panose="020B0604020202020204" pitchFamily="34" charset="0"/>
            </a:endParaRPr>
          </a:p>
        </p:txBody>
      </p:sp>
      <p:sp>
        <p:nvSpPr>
          <p:cNvPr id="3" name="Sous-titre 2">
            <a:extLst>
              <a:ext uri="{FF2B5EF4-FFF2-40B4-BE49-F238E27FC236}">
                <a16:creationId xmlns:a16="http://schemas.microsoft.com/office/drawing/2014/main" id="{09AE9266-35D3-EF48-AE44-BDED79DBF9C4}"/>
              </a:ext>
            </a:extLst>
          </p:cNvPr>
          <p:cNvSpPr>
            <a:spLocks noGrp="1"/>
          </p:cNvSpPr>
          <p:nvPr>
            <p:ph type="subTitle" idx="1"/>
          </p:nvPr>
        </p:nvSpPr>
        <p:spPr>
          <a:xfrm>
            <a:off x="1524000" y="3429000"/>
            <a:ext cx="9144000" cy="667215"/>
          </a:xfrm>
        </p:spPr>
        <p:txBody>
          <a:bodyPr>
            <a:normAutofit/>
          </a:bodyPr>
          <a:lstStyle/>
          <a:p>
            <a:r>
              <a:rPr lang="fr-FR" sz="2800" i="1" dirty="0">
                <a:solidFill>
                  <a:schemeClr val="bg1"/>
                </a:solidFill>
                <a:latin typeface="Arial" panose="020B0604020202020204" pitchFamily="34" charset="0"/>
                <a:cs typeface="Arial" panose="020B0604020202020204" pitchFamily="34" charset="0"/>
              </a:rPr>
              <a:t>Suivez-nous sur </a:t>
            </a:r>
            <a:r>
              <a:rPr lang="fr-FR" sz="3600" dirty="0">
                <a:solidFill>
                  <a:srgbClr val="FFFF00"/>
                </a:solidFill>
                <a:latin typeface="Arial" panose="020B0604020202020204" pitchFamily="34" charset="0"/>
                <a:cs typeface="Arial" panose="020B0604020202020204" pitchFamily="34" charset="0"/>
              </a:rPr>
              <a:t>#</a:t>
            </a:r>
            <a:r>
              <a:rPr lang="fr-FR" sz="3600" dirty="0" err="1">
                <a:solidFill>
                  <a:schemeClr val="bg1"/>
                </a:solidFill>
                <a:latin typeface="Arial" panose="020B0604020202020204" pitchFamily="34" charset="0"/>
                <a:cs typeface="Arial" panose="020B0604020202020204" pitchFamily="34" charset="0"/>
              </a:rPr>
              <a:t>ADNE</a:t>
            </a:r>
            <a:r>
              <a:rPr lang="fr-FR" sz="3600" dirty="0" err="1">
                <a:solidFill>
                  <a:srgbClr val="FFFF00"/>
                </a:solidFill>
                <a:latin typeface="Arial" panose="020B0604020202020204" pitchFamily="34" charset="0"/>
                <a:cs typeface="Arial" panose="020B0604020202020204" pitchFamily="34" charset="0"/>
              </a:rPr>
              <a:t>pf</a:t>
            </a:r>
            <a:endParaRPr lang="fr-FR" sz="36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9158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193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80EE89-D1C3-B545-93A4-431955D0C570}"/>
              </a:ext>
            </a:extLst>
          </p:cNvPr>
          <p:cNvSpPr>
            <a:spLocks noGrp="1"/>
          </p:cNvSpPr>
          <p:nvPr>
            <p:ph type="ctrTitle"/>
          </p:nvPr>
        </p:nvSpPr>
        <p:spPr>
          <a:xfrm>
            <a:off x="767751" y="1122363"/>
            <a:ext cx="10498347" cy="1978646"/>
          </a:xfrm>
        </p:spPr>
        <p:txBody>
          <a:bodyPr anchor="ctr">
            <a:normAutofit/>
          </a:bodyPr>
          <a:lstStyle/>
          <a:p>
            <a:r>
              <a:rPr lang="fr-FR" sz="4000" dirty="0">
                <a:solidFill>
                  <a:schemeClr val="bg1"/>
                </a:solidFill>
                <a:latin typeface="Arial" panose="020B0604020202020204" pitchFamily="34" charset="0"/>
                <a:cs typeface="Arial" panose="020B0604020202020204" pitchFamily="34" charset="0"/>
              </a:rPr>
              <a:t>LE </a:t>
            </a:r>
            <a:r>
              <a:rPr lang="fr-FR" sz="4000" i="1" dirty="0">
                <a:solidFill>
                  <a:schemeClr val="bg1"/>
                </a:solidFill>
                <a:latin typeface="Arial" panose="020B0604020202020204" pitchFamily="34" charset="0"/>
                <a:cs typeface="Arial" panose="020B0604020202020204" pitchFamily="34" charset="0"/>
              </a:rPr>
              <a:t>STOP MOTION</a:t>
            </a:r>
            <a:r>
              <a:rPr lang="fr-FR" sz="4000" dirty="0">
                <a:solidFill>
                  <a:schemeClr val="bg1"/>
                </a:solidFill>
                <a:latin typeface="Arial" panose="020B0604020202020204" pitchFamily="34" charset="0"/>
                <a:cs typeface="Arial" panose="020B0604020202020204" pitchFamily="34" charset="0"/>
              </a:rPr>
              <a:t>, UN OUTIL NUMÉRIQUE POUR DÉVELOPPER LA CRÉATIVITÉ </a:t>
            </a:r>
          </a:p>
        </p:txBody>
      </p:sp>
      <p:sp>
        <p:nvSpPr>
          <p:cNvPr id="3" name="Sous-titre 2">
            <a:extLst>
              <a:ext uri="{FF2B5EF4-FFF2-40B4-BE49-F238E27FC236}">
                <a16:creationId xmlns:a16="http://schemas.microsoft.com/office/drawing/2014/main" id="{09AE9266-35D3-EF48-AE44-BDED79DBF9C4}"/>
              </a:ext>
            </a:extLst>
          </p:cNvPr>
          <p:cNvSpPr>
            <a:spLocks noGrp="1"/>
          </p:cNvSpPr>
          <p:nvPr>
            <p:ph type="subTitle" idx="1"/>
          </p:nvPr>
        </p:nvSpPr>
        <p:spPr>
          <a:xfrm>
            <a:off x="1703832" y="3429000"/>
            <a:ext cx="8784336" cy="655983"/>
          </a:xfrm>
        </p:spPr>
        <p:txBody>
          <a:bodyPr>
            <a:normAutofit/>
          </a:bodyPr>
          <a:lstStyle/>
          <a:p>
            <a:r>
              <a:rPr lang="fr-FR" sz="3200" dirty="0">
                <a:solidFill>
                  <a:srgbClr val="FFFF00"/>
                </a:solidFill>
                <a:latin typeface="Arial" panose="020B0604020202020204" pitchFamily="34" charset="0"/>
                <a:cs typeface="Arial" panose="020B0604020202020204" pitchFamily="34" charset="0"/>
              </a:rPr>
              <a:t>Miriama CHEBRET</a:t>
            </a:r>
          </a:p>
        </p:txBody>
      </p:sp>
      <p:sp>
        <p:nvSpPr>
          <p:cNvPr id="4" name="Sous-titre 2">
            <a:extLst>
              <a:ext uri="{FF2B5EF4-FFF2-40B4-BE49-F238E27FC236}">
                <a16:creationId xmlns:a16="http://schemas.microsoft.com/office/drawing/2014/main" id="{63504C31-7320-1B43-B656-037D61A0EB44}"/>
              </a:ext>
            </a:extLst>
          </p:cNvPr>
          <p:cNvSpPr txBox="1">
            <a:spLocks/>
          </p:cNvSpPr>
          <p:nvPr/>
        </p:nvSpPr>
        <p:spPr>
          <a:xfrm>
            <a:off x="1703832" y="4084983"/>
            <a:ext cx="8784336" cy="7630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fr-FR" sz="2000" dirty="0">
                <a:solidFill>
                  <a:schemeClr val="bg1">
                    <a:lumMod val="85000"/>
                  </a:schemeClr>
                </a:solidFill>
                <a:latin typeface="Arial" panose="020B0604020202020204" pitchFamily="34" charset="0"/>
                <a:cs typeface="Arial" panose="020B0604020202020204" pitchFamily="34" charset="0"/>
              </a:rPr>
              <a:t>Référente numérique pour le 1</a:t>
            </a:r>
            <a:r>
              <a:rPr lang="fr-FR" sz="2000" baseline="30000" dirty="0">
                <a:solidFill>
                  <a:schemeClr val="bg1">
                    <a:lumMod val="85000"/>
                  </a:schemeClr>
                </a:solidFill>
                <a:latin typeface="Arial" panose="020B0604020202020204" pitchFamily="34" charset="0"/>
                <a:cs typeface="Arial" panose="020B0604020202020204" pitchFamily="34" charset="0"/>
              </a:rPr>
              <a:t>er</a:t>
            </a:r>
            <a:r>
              <a:rPr lang="fr-FR" sz="2000" dirty="0">
                <a:solidFill>
                  <a:schemeClr val="bg1">
                    <a:lumMod val="85000"/>
                  </a:schemeClr>
                </a:solidFill>
                <a:latin typeface="Arial" panose="020B0604020202020204" pitchFamily="34" charset="0"/>
                <a:cs typeface="Arial" panose="020B0604020202020204" pitchFamily="34" charset="0"/>
              </a:rPr>
              <a:t> degré</a:t>
            </a:r>
            <a:br>
              <a:rPr lang="fr-FR" sz="2000" dirty="0">
                <a:solidFill>
                  <a:schemeClr val="bg1">
                    <a:lumMod val="85000"/>
                  </a:schemeClr>
                </a:solidFill>
                <a:latin typeface="Arial" panose="020B0604020202020204" pitchFamily="34" charset="0"/>
                <a:cs typeface="Arial" panose="020B0604020202020204" pitchFamily="34" charset="0"/>
              </a:rPr>
            </a:br>
            <a:r>
              <a:rPr lang="fr-FR" sz="2000" dirty="0">
                <a:solidFill>
                  <a:schemeClr val="bg1">
                    <a:lumMod val="85000"/>
                  </a:schemeClr>
                </a:solidFill>
                <a:latin typeface="Arial" panose="020B0604020202020204" pitchFamily="34" charset="0"/>
                <a:cs typeface="Arial" panose="020B0604020202020204" pitchFamily="34" charset="0"/>
              </a:rPr>
              <a:t>École supérieure du professorat et de l’éducation</a:t>
            </a:r>
            <a:br>
              <a:rPr lang="fr-FR" sz="2000" dirty="0">
                <a:solidFill>
                  <a:schemeClr val="bg1">
                    <a:lumMod val="85000"/>
                  </a:schemeClr>
                </a:solidFill>
                <a:latin typeface="Arial" panose="020B0604020202020204" pitchFamily="34" charset="0"/>
                <a:cs typeface="Arial" panose="020B0604020202020204" pitchFamily="34" charset="0"/>
              </a:rPr>
            </a:br>
            <a:r>
              <a:rPr lang="fr-FR" sz="2000" dirty="0">
                <a:solidFill>
                  <a:schemeClr val="bg1">
                    <a:lumMod val="85000"/>
                  </a:schemeClr>
                </a:solidFill>
                <a:latin typeface="Arial" panose="020B0604020202020204" pitchFamily="34" charset="0"/>
                <a:cs typeface="Arial" panose="020B0604020202020204" pitchFamily="34" charset="0"/>
              </a:rPr>
              <a:t>Polynésie française</a:t>
            </a:r>
          </a:p>
        </p:txBody>
      </p:sp>
    </p:spTree>
    <p:extLst>
      <p:ext uri="{BB962C8B-B14F-4D97-AF65-F5344CB8AC3E}">
        <p14:creationId xmlns:p14="http://schemas.microsoft.com/office/powerpoint/2010/main" val="377192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à coins arrondis 16">
            <a:extLst>
              <a:ext uri="{FF2B5EF4-FFF2-40B4-BE49-F238E27FC236}">
                <a16:creationId xmlns:a16="http://schemas.microsoft.com/office/drawing/2014/main" id="{5B70853B-3D2C-BA47-9243-B1D0F0FB97F4}"/>
              </a:ext>
            </a:extLst>
          </p:cNvPr>
          <p:cNvSpPr/>
          <p:nvPr/>
        </p:nvSpPr>
        <p:spPr>
          <a:xfrm>
            <a:off x="4636905" y="2173397"/>
            <a:ext cx="3035968" cy="3476604"/>
          </a:xfrm>
          <a:prstGeom prst="roundRect">
            <a:avLst/>
          </a:prstGeom>
          <a:solidFill>
            <a:schemeClr val="bg1">
              <a:lumMod val="75000"/>
            </a:schemeClr>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latin typeface="Arial" panose="020B0604020202020204" pitchFamily="34" charset="0"/>
              <a:cs typeface="Arial" panose="020B0604020202020204" pitchFamily="34" charset="0"/>
            </a:endParaRPr>
          </a:p>
        </p:txBody>
      </p:sp>
      <p:sp>
        <p:nvSpPr>
          <p:cNvPr id="18" name="Rectangle à coins arrondis 17">
            <a:extLst>
              <a:ext uri="{FF2B5EF4-FFF2-40B4-BE49-F238E27FC236}">
                <a16:creationId xmlns:a16="http://schemas.microsoft.com/office/drawing/2014/main" id="{EDD23D70-1725-E141-AD63-E020196CA7B0}"/>
              </a:ext>
            </a:extLst>
          </p:cNvPr>
          <p:cNvSpPr/>
          <p:nvPr/>
        </p:nvSpPr>
        <p:spPr>
          <a:xfrm>
            <a:off x="1103631" y="2173397"/>
            <a:ext cx="3035968" cy="3476604"/>
          </a:xfrm>
          <a:prstGeom prst="roundRect">
            <a:avLst/>
          </a:prstGeom>
          <a:solidFill>
            <a:schemeClr val="bg1">
              <a:lumMod val="75000"/>
            </a:schemeClr>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latin typeface="Arial" panose="020B0604020202020204" pitchFamily="34" charset="0"/>
              <a:cs typeface="Arial" panose="020B0604020202020204" pitchFamily="34" charset="0"/>
            </a:endParaRPr>
          </a:p>
        </p:txBody>
      </p:sp>
      <p:sp>
        <p:nvSpPr>
          <p:cNvPr id="15" name="Rectangle à coins arrondis 14">
            <a:extLst>
              <a:ext uri="{FF2B5EF4-FFF2-40B4-BE49-F238E27FC236}">
                <a16:creationId xmlns:a16="http://schemas.microsoft.com/office/drawing/2014/main" id="{65478C9B-5989-684B-87B2-C034751671B5}"/>
              </a:ext>
            </a:extLst>
          </p:cNvPr>
          <p:cNvSpPr/>
          <p:nvPr/>
        </p:nvSpPr>
        <p:spPr>
          <a:xfrm>
            <a:off x="8170179" y="2246247"/>
            <a:ext cx="3035968" cy="3476604"/>
          </a:xfrm>
          <a:prstGeom prst="roundRect">
            <a:avLst/>
          </a:prstGeom>
          <a:solidFill>
            <a:schemeClr val="bg1">
              <a:lumMod val="75000"/>
            </a:schemeClr>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D3289725-6CC4-6948-A0D4-E552D523B06F}"/>
              </a:ext>
            </a:extLst>
          </p:cNvPr>
          <p:cNvSpPr>
            <a:spLocks noGrp="1"/>
          </p:cNvSpPr>
          <p:nvPr>
            <p:ph type="title"/>
          </p:nvPr>
        </p:nvSpPr>
        <p:spPr>
          <a:xfrm>
            <a:off x="593125" y="335307"/>
            <a:ext cx="9267568" cy="976658"/>
          </a:xfrm>
          <a:noFill/>
        </p:spPr>
        <p:txBody>
          <a:bodyPr>
            <a:normAutofit/>
          </a:bodyPr>
          <a:lstStyle/>
          <a:p>
            <a:r>
              <a:rPr lang="fr-FR" sz="3600" b="1" dirty="0">
                <a:solidFill>
                  <a:srgbClr val="B82ECB"/>
                </a:solidFill>
                <a:latin typeface="Arial" panose="020B0604020202020204" pitchFamily="34" charset="0"/>
                <a:cs typeface="Arial" panose="020B0604020202020204" pitchFamily="34" charset="0"/>
              </a:rPr>
              <a:t>Plan</a:t>
            </a:r>
          </a:p>
        </p:txBody>
      </p:sp>
      <p:pic>
        <p:nvPicPr>
          <p:cNvPr id="12" name="Image 11">
            <a:extLst>
              <a:ext uri="{FF2B5EF4-FFF2-40B4-BE49-F238E27FC236}">
                <a16:creationId xmlns:a16="http://schemas.microsoft.com/office/drawing/2014/main" id="{C195450E-2B7D-5B43-A81E-C49FA0936F3F}"/>
              </a:ext>
            </a:extLst>
          </p:cNvPr>
          <p:cNvPicPr>
            <a:picLocks noChangeAspect="1"/>
          </p:cNvPicPr>
          <p:nvPr/>
        </p:nvPicPr>
        <p:blipFill>
          <a:blip r:embed="rId2"/>
          <a:stretch>
            <a:fillRect/>
          </a:stretch>
        </p:blipFill>
        <p:spPr>
          <a:xfrm>
            <a:off x="2994183" y="948728"/>
            <a:ext cx="858958" cy="858958"/>
          </a:xfrm>
          <a:prstGeom prst="rect">
            <a:avLst/>
          </a:prstGeom>
        </p:spPr>
      </p:pic>
      <p:pic>
        <p:nvPicPr>
          <p:cNvPr id="16" name="Image 15">
            <a:extLst>
              <a:ext uri="{FF2B5EF4-FFF2-40B4-BE49-F238E27FC236}">
                <a16:creationId xmlns:a16="http://schemas.microsoft.com/office/drawing/2014/main" id="{ADC5B06A-0DC5-2245-995B-0CA928CF753A}"/>
              </a:ext>
            </a:extLst>
          </p:cNvPr>
          <p:cNvPicPr>
            <a:picLocks noChangeAspect="1"/>
          </p:cNvPicPr>
          <p:nvPr/>
        </p:nvPicPr>
        <p:blipFill>
          <a:blip r:embed="rId3"/>
          <a:stretch>
            <a:fillRect/>
          </a:stretch>
        </p:blipFill>
        <p:spPr>
          <a:xfrm>
            <a:off x="10143797" y="1025305"/>
            <a:ext cx="976658" cy="976658"/>
          </a:xfrm>
          <a:prstGeom prst="rect">
            <a:avLst/>
          </a:prstGeom>
        </p:spPr>
      </p:pic>
      <p:sp>
        <p:nvSpPr>
          <p:cNvPr id="3" name="Rectangle à coins arrondis 2">
            <a:extLst>
              <a:ext uri="{FF2B5EF4-FFF2-40B4-BE49-F238E27FC236}">
                <a16:creationId xmlns:a16="http://schemas.microsoft.com/office/drawing/2014/main" id="{06E2DE8D-429F-E642-8DE3-1DBADEB8E67A}"/>
              </a:ext>
            </a:extLst>
          </p:cNvPr>
          <p:cNvSpPr/>
          <p:nvPr/>
        </p:nvSpPr>
        <p:spPr>
          <a:xfrm>
            <a:off x="7948786" y="1957491"/>
            <a:ext cx="3035968" cy="3476604"/>
          </a:xfrm>
          <a:prstGeom prst="roundRect">
            <a:avLst/>
          </a:prstGeom>
          <a:solidFill>
            <a:srgbClr val="0764A7"/>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ANALYSES</a:t>
            </a:r>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Quelles observations?</a:t>
            </a:r>
          </a:p>
          <a:p>
            <a:r>
              <a:rPr lang="fr-FR" sz="2000" dirty="0">
                <a:latin typeface="Arial" panose="020B0604020202020204" pitchFamily="34" charset="0"/>
                <a:cs typeface="Arial" panose="020B0604020202020204" pitchFamily="34" charset="0"/>
              </a:rPr>
              <a:t>Quels apprentissages?</a:t>
            </a:r>
          </a:p>
          <a:p>
            <a:r>
              <a:rPr lang="fr-FR" sz="2000" dirty="0">
                <a:latin typeface="Arial" panose="020B0604020202020204" pitchFamily="34" charset="0"/>
                <a:cs typeface="Arial" panose="020B0604020202020204" pitchFamily="34" charset="0"/>
              </a:rPr>
              <a:t>Quelles plus-values?</a:t>
            </a:r>
          </a:p>
          <a:p>
            <a:endParaRPr lang="fr-FR" sz="2000" dirty="0">
              <a:latin typeface="Arial" panose="020B0604020202020204" pitchFamily="34" charset="0"/>
              <a:cs typeface="Arial" panose="020B0604020202020204" pitchFamily="34" charset="0"/>
            </a:endParaRPr>
          </a:p>
          <a:p>
            <a:pPr algn="ctr"/>
            <a:r>
              <a:rPr lang="fr-FR" sz="2000" i="1" dirty="0">
                <a:latin typeface="Arial" panose="020B0604020202020204" pitchFamily="34" charset="0"/>
                <a:cs typeface="Arial" panose="020B0604020202020204" pitchFamily="34" charset="0"/>
              </a:rPr>
              <a:t>Conclusion</a:t>
            </a:r>
          </a:p>
        </p:txBody>
      </p:sp>
      <p:sp>
        <p:nvSpPr>
          <p:cNvPr id="11" name="Rectangle à coins arrondis 10">
            <a:extLst>
              <a:ext uri="{FF2B5EF4-FFF2-40B4-BE49-F238E27FC236}">
                <a16:creationId xmlns:a16="http://schemas.microsoft.com/office/drawing/2014/main" id="{FF51FFB0-1007-9B41-8742-14B164AA624B}"/>
              </a:ext>
            </a:extLst>
          </p:cNvPr>
          <p:cNvSpPr/>
          <p:nvPr/>
        </p:nvSpPr>
        <p:spPr>
          <a:xfrm>
            <a:off x="4415512" y="1837569"/>
            <a:ext cx="3035968" cy="3476604"/>
          </a:xfrm>
          <a:prstGeom prst="roundRect">
            <a:avLst/>
          </a:prstGeom>
          <a:solidFill>
            <a:srgbClr val="062C67"/>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EXPLOITATION PEDAGOGIQUE</a:t>
            </a:r>
          </a:p>
          <a:p>
            <a:endParaRPr lang="fr-FR" sz="2000" dirty="0">
              <a:solidFill>
                <a:schemeClr val="bg1"/>
              </a:solidFill>
              <a:latin typeface="Arial" panose="020B0604020202020204" pitchFamily="34" charset="0"/>
              <a:cs typeface="Arial" panose="020B0604020202020204" pitchFamily="34" charset="0"/>
            </a:endParaRPr>
          </a:p>
          <a:p>
            <a:r>
              <a:rPr lang="fr-FR" sz="2000" dirty="0">
                <a:solidFill>
                  <a:schemeClr val="bg1"/>
                </a:solidFill>
                <a:latin typeface="Arial" panose="020B0604020202020204" pitchFamily="34" charset="0"/>
                <a:cs typeface="Arial" panose="020B0604020202020204" pitchFamily="34" charset="0"/>
              </a:rPr>
              <a:t>Le dispositif matériel</a:t>
            </a:r>
          </a:p>
          <a:p>
            <a:r>
              <a:rPr lang="fr-FR" sz="2000" dirty="0">
                <a:solidFill>
                  <a:schemeClr val="bg1"/>
                </a:solidFill>
                <a:latin typeface="Arial" panose="020B0604020202020204" pitchFamily="34" charset="0"/>
                <a:cs typeface="Arial" panose="020B0604020202020204" pitchFamily="34" charset="0"/>
              </a:rPr>
              <a:t>Le scénario pédagogique</a:t>
            </a:r>
          </a:p>
          <a:p>
            <a:r>
              <a:rPr lang="fr-FR" sz="2000" dirty="0">
                <a:solidFill>
                  <a:schemeClr val="bg1"/>
                </a:solidFill>
                <a:latin typeface="Arial" panose="020B0604020202020204" pitchFamily="34" charset="0"/>
                <a:cs typeface="Arial" panose="020B0604020202020204" pitchFamily="34" charset="0"/>
              </a:rPr>
              <a:t>La progressivité</a:t>
            </a:r>
          </a:p>
          <a:p>
            <a:endParaRPr lang="fr-FR" sz="2000" dirty="0">
              <a:solidFill>
                <a:schemeClr val="bg1"/>
              </a:solidFill>
              <a:latin typeface="Arial" panose="020B0604020202020204" pitchFamily="34" charset="0"/>
              <a:cs typeface="Arial" panose="020B0604020202020204" pitchFamily="34" charset="0"/>
            </a:endParaRPr>
          </a:p>
          <a:p>
            <a:endParaRPr lang="fr-FR" sz="2000" dirty="0">
              <a:solidFill>
                <a:schemeClr val="bg1"/>
              </a:solidFill>
              <a:latin typeface="Arial" panose="020B0604020202020204" pitchFamily="34" charset="0"/>
              <a:cs typeface="Arial" panose="020B0604020202020204" pitchFamily="34" charset="0"/>
            </a:endParaRPr>
          </a:p>
        </p:txBody>
      </p:sp>
      <p:sp>
        <p:nvSpPr>
          <p:cNvPr id="13" name="Rectangle à coins arrondis 12">
            <a:extLst>
              <a:ext uri="{FF2B5EF4-FFF2-40B4-BE49-F238E27FC236}">
                <a16:creationId xmlns:a16="http://schemas.microsoft.com/office/drawing/2014/main" id="{1DC6DAFA-69A7-8A40-A60E-7ACA0F18F0FA}"/>
              </a:ext>
            </a:extLst>
          </p:cNvPr>
          <p:cNvSpPr/>
          <p:nvPr/>
        </p:nvSpPr>
        <p:spPr>
          <a:xfrm>
            <a:off x="934873" y="1837569"/>
            <a:ext cx="3035968" cy="3476604"/>
          </a:xfrm>
          <a:prstGeom prst="roundRect">
            <a:avLst/>
          </a:prstGeom>
          <a:solidFill>
            <a:srgbClr val="07043F"/>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3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PROBLEMATIQUE</a:t>
            </a:r>
          </a:p>
          <a:p>
            <a:endParaRPr lang="fr-FR" sz="2000" dirty="0">
              <a:solidFill>
                <a:schemeClr val="bg1">
                  <a:lumMod val="95000"/>
                </a:schemeClr>
              </a:solidFill>
              <a:latin typeface="Arial" panose="020B0604020202020204" pitchFamily="34" charset="0"/>
              <a:cs typeface="Arial" panose="020B0604020202020204" pitchFamily="34" charset="0"/>
            </a:endParaRPr>
          </a:p>
          <a:p>
            <a:r>
              <a:rPr lang="fr-FR" sz="2000" dirty="0">
                <a:solidFill>
                  <a:schemeClr val="bg1">
                    <a:lumMod val="95000"/>
                  </a:schemeClr>
                </a:solidFill>
                <a:latin typeface="Arial" panose="020B0604020202020204" pitchFamily="34" charset="0"/>
                <a:cs typeface="Arial" panose="020B0604020202020204" pitchFamily="34" charset="0"/>
              </a:rPr>
              <a:t>Qu’est-ce que la créativité ?</a:t>
            </a:r>
          </a:p>
          <a:p>
            <a:r>
              <a:rPr lang="fr-FR" sz="2000" dirty="0">
                <a:solidFill>
                  <a:schemeClr val="bg1">
                    <a:lumMod val="95000"/>
                  </a:schemeClr>
                </a:solidFill>
                <a:latin typeface="Arial" panose="020B0604020202020204" pitchFamily="34" charset="0"/>
                <a:cs typeface="Arial" panose="020B0604020202020204" pitchFamily="34" charset="0"/>
              </a:rPr>
              <a:t>Quels sont les facteurs favorisant la créativité ?</a:t>
            </a:r>
          </a:p>
          <a:p>
            <a:r>
              <a:rPr lang="fr-FR" sz="2000" dirty="0">
                <a:solidFill>
                  <a:schemeClr val="bg1">
                    <a:lumMod val="95000"/>
                  </a:schemeClr>
                </a:solidFill>
                <a:latin typeface="Arial" panose="020B0604020202020204" pitchFamily="34" charset="0"/>
                <a:cs typeface="Arial" panose="020B0604020202020204" pitchFamily="34" charset="0"/>
              </a:rPr>
              <a:t>Quel support numérique ?</a:t>
            </a: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7878" y="976582"/>
            <a:ext cx="860987" cy="860987"/>
          </a:xfrm>
          <a:prstGeom prst="rect">
            <a:avLst/>
          </a:prstGeom>
        </p:spPr>
      </p:pic>
    </p:spTree>
    <p:extLst>
      <p:ext uri="{BB962C8B-B14F-4D97-AF65-F5344CB8AC3E}">
        <p14:creationId xmlns:p14="http://schemas.microsoft.com/office/powerpoint/2010/main" val="265371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89725-6CC4-6948-A0D4-E552D523B06F}"/>
              </a:ext>
            </a:extLst>
          </p:cNvPr>
          <p:cNvSpPr>
            <a:spLocks noGrp="1"/>
          </p:cNvSpPr>
          <p:nvPr>
            <p:ph type="title"/>
          </p:nvPr>
        </p:nvSpPr>
        <p:spPr>
          <a:xfrm>
            <a:off x="593125" y="335307"/>
            <a:ext cx="9267568" cy="976658"/>
          </a:xfrm>
          <a:noFill/>
        </p:spPr>
        <p:txBody>
          <a:bodyPr>
            <a:normAutofit/>
          </a:bodyPr>
          <a:lstStyle/>
          <a:p>
            <a:r>
              <a:rPr lang="fr-FR" sz="3600" b="1" dirty="0">
                <a:solidFill>
                  <a:srgbClr val="B82ECB"/>
                </a:solidFill>
                <a:latin typeface="Arial" panose="020B0604020202020204" pitchFamily="34" charset="0"/>
                <a:cs typeface="Arial" panose="020B0604020202020204" pitchFamily="34" charset="0"/>
              </a:rPr>
              <a:t>Problématique</a:t>
            </a:r>
          </a:p>
        </p:txBody>
      </p:sp>
      <p:sp>
        <p:nvSpPr>
          <p:cNvPr id="3" name="Espace réservé du contenu 2">
            <a:extLst>
              <a:ext uri="{FF2B5EF4-FFF2-40B4-BE49-F238E27FC236}">
                <a16:creationId xmlns:a16="http://schemas.microsoft.com/office/drawing/2014/main" id="{7CA9C44B-7D21-F44E-8CEB-1B57F6FF6383}"/>
              </a:ext>
            </a:extLst>
          </p:cNvPr>
          <p:cNvSpPr>
            <a:spLocks noGrp="1"/>
          </p:cNvSpPr>
          <p:nvPr>
            <p:ph idx="1"/>
          </p:nvPr>
        </p:nvSpPr>
        <p:spPr>
          <a:xfrm>
            <a:off x="661639" y="1565372"/>
            <a:ext cx="10876155" cy="4300169"/>
          </a:xfrm>
        </p:spPr>
        <p:txBody>
          <a:bodyPr>
            <a:normAutofit/>
          </a:bodyPr>
          <a:lstStyle/>
          <a:p>
            <a:pPr marL="0" indent="0" algn="ctr">
              <a:buNone/>
            </a:pPr>
            <a:endParaRPr lang="fr-FR" b="1" dirty="0">
              <a:latin typeface="Arial" panose="020B0604020202020204" pitchFamily="34" charset="0"/>
              <a:cs typeface="Arial" panose="020B0604020202020204" pitchFamily="34" charset="0"/>
            </a:endParaRPr>
          </a:p>
          <a:p>
            <a:pPr marL="0" indent="0" algn="ctr">
              <a:buNone/>
            </a:pPr>
            <a:r>
              <a:rPr lang="fr-FR" b="1" dirty="0">
                <a:latin typeface="Arial" panose="020B0604020202020204" pitchFamily="34" charset="0"/>
                <a:cs typeface="Arial" panose="020B0604020202020204" pitchFamily="34" charset="0"/>
              </a:rPr>
              <a:t>En quoi le     STOP MOTION   pourrait-il contribuer </a:t>
            </a:r>
          </a:p>
          <a:p>
            <a:pPr marL="0" indent="0" algn="ctr">
              <a:buNone/>
            </a:pPr>
            <a:endParaRPr lang="fr-FR" b="1" dirty="0">
              <a:latin typeface="Arial" panose="020B0604020202020204" pitchFamily="34" charset="0"/>
              <a:cs typeface="Arial" panose="020B0604020202020204" pitchFamily="34" charset="0"/>
            </a:endParaRPr>
          </a:p>
          <a:p>
            <a:pPr marL="0" indent="0" algn="ctr">
              <a:buNone/>
            </a:pPr>
            <a:r>
              <a:rPr lang="fr-FR" b="1" dirty="0">
                <a:latin typeface="Arial" panose="020B0604020202020204" pitchFamily="34" charset="0"/>
                <a:cs typeface="Arial" panose="020B0604020202020204" pitchFamily="34" charset="0"/>
              </a:rPr>
              <a:t>au développement de la                                  chez les élèves ?</a:t>
            </a:r>
          </a:p>
        </p:txBody>
      </p:sp>
      <p:pic>
        <p:nvPicPr>
          <p:cNvPr id="4" name="Image 3">
            <a:extLst>
              <a:ext uri="{FF2B5EF4-FFF2-40B4-BE49-F238E27FC236}">
                <a16:creationId xmlns:a16="http://schemas.microsoft.com/office/drawing/2014/main" id="{E506A467-DFA7-1A47-9118-B20FF2C2EFE9}"/>
              </a:ext>
            </a:extLst>
          </p:cNvPr>
          <p:cNvPicPr>
            <a:picLocks noChangeAspect="1"/>
          </p:cNvPicPr>
          <p:nvPr/>
        </p:nvPicPr>
        <p:blipFill>
          <a:blip r:embed="rId2"/>
          <a:stretch>
            <a:fillRect/>
          </a:stretch>
        </p:blipFill>
        <p:spPr>
          <a:xfrm>
            <a:off x="3692129" y="1933139"/>
            <a:ext cx="2984500" cy="749300"/>
          </a:xfrm>
          <a:prstGeom prst="rect">
            <a:avLst/>
          </a:prstGeom>
        </p:spPr>
      </p:pic>
      <p:pic>
        <p:nvPicPr>
          <p:cNvPr id="5" name="Image 4">
            <a:extLst>
              <a:ext uri="{FF2B5EF4-FFF2-40B4-BE49-F238E27FC236}">
                <a16:creationId xmlns:a16="http://schemas.microsoft.com/office/drawing/2014/main" id="{B280FE38-DE33-A04F-8204-B72C0F74A5EB}"/>
              </a:ext>
            </a:extLst>
          </p:cNvPr>
          <p:cNvPicPr>
            <a:picLocks noChangeAspect="1"/>
          </p:cNvPicPr>
          <p:nvPr/>
        </p:nvPicPr>
        <p:blipFill>
          <a:blip r:embed="rId3"/>
          <a:stretch>
            <a:fillRect/>
          </a:stretch>
        </p:blipFill>
        <p:spPr>
          <a:xfrm>
            <a:off x="5184379" y="3036322"/>
            <a:ext cx="2971800" cy="736600"/>
          </a:xfrm>
          <a:prstGeom prst="rect">
            <a:avLst/>
          </a:prstGeom>
        </p:spPr>
      </p:pic>
    </p:spTree>
    <p:extLst>
      <p:ext uri="{BB962C8B-B14F-4D97-AF65-F5344CB8AC3E}">
        <p14:creationId xmlns:p14="http://schemas.microsoft.com/office/powerpoint/2010/main" val="318194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89725-6CC4-6948-A0D4-E552D523B06F}"/>
              </a:ext>
            </a:extLst>
          </p:cNvPr>
          <p:cNvSpPr>
            <a:spLocks noGrp="1"/>
          </p:cNvSpPr>
          <p:nvPr>
            <p:ph type="title"/>
          </p:nvPr>
        </p:nvSpPr>
        <p:spPr>
          <a:xfrm>
            <a:off x="593125" y="335307"/>
            <a:ext cx="9267568" cy="976658"/>
          </a:xfrm>
          <a:noFill/>
        </p:spPr>
        <p:txBody>
          <a:bodyPr>
            <a:normAutofit/>
          </a:bodyPr>
          <a:lstStyle/>
          <a:p>
            <a:r>
              <a:rPr lang="fr-FR" sz="3600" b="1" dirty="0">
                <a:solidFill>
                  <a:srgbClr val="B82ECB"/>
                </a:solidFill>
                <a:latin typeface="Arial" panose="020B0604020202020204" pitchFamily="34" charset="0"/>
                <a:cs typeface="Arial" panose="020B0604020202020204" pitchFamily="34" charset="0"/>
              </a:rPr>
              <a:t>Qu’est-ce que la créativité ?</a:t>
            </a:r>
            <a:endParaRPr lang="fr-FR" sz="3600" dirty="0">
              <a:solidFill>
                <a:srgbClr val="B82ECB"/>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CA9C44B-7D21-F44E-8CEB-1B57F6FF6383}"/>
              </a:ext>
            </a:extLst>
          </p:cNvPr>
          <p:cNvSpPr>
            <a:spLocks noGrp="1"/>
          </p:cNvSpPr>
          <p:nvPr>
            <p:ph idx="1"/>
          </p:nvPr>
        </p:nvSpPr>
        <p:spPr>
          <a:xfrm>
            <a:off x="661639" y="2642616"/>
            <a:ext cx="5336825" cy="3222925"/>
          </a:xfrm>
          <a:ln>
            <a:noFill/>
          </a:ln>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marL="0" indent="0" algn="just">
              <a:buNone/>
            </a:pPr>
            <a:endParaRPr lang="fr-FR" dirty="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a:p>
            <a:pPr marL="0" indent="0" algn="just">
              <a:buNone/>
            </a:pPr>
            <a:r>
              <a:rPr lang="fr-FR" dirty="0">
                <a:latin typeface="Arial" panose="020B0604020202020204" pitchFamily="34" charset="0"/>
                <a:cs typeface="Arial" panose="020B0604020202020204" pitchFamily="34" charset="0"/>
              </a:rPr>
              <a:t>Être créatif c’est </a:t>
            </a:r>
          </a:p>
          <a:p>
            <a:pPr marL="0" indent="0">
              <a:buNone/>
            </a:pPr>
            <a:r>
              <a:rPr lang="fr-FR" dirty="0">
                <a:latin typeface="Arial" panose="020B0604020202020204" pitchFamily="34" charset="0"/>
                <a:cs typeface="Arial" panose="020B0604020202020204" pitchFamily="34" charset="0"/>
              </a:rPr>
              <a:t>« </a:t>
            </a:r>
            <a:r>
              <a:rPr lang="fr-FR" b="1" dirty="0">
                <a:solidFill>
                  <a:srgbClr val="002060"/>
                </a:solidFill>
                <a:latin typeface="Arial" panose="020B0604020202020204" pitchFamily="34" charset="0"/>
                <a:cs typeface="Arial" panose="020B0604020202020204" pitchFamily="34" charset="0"/>
              </a:rPr>
              <a:t>être capable de réaliser une production qui soit à la fois nouvelle et adaptée au contexte dans lequel elle se manifeste</a:t>
            </a:r>
            <a:r>
              <a:rPr lang="fr-FR" dirty="0">
                <a:solidFill>
                  <a:srgbClr val="002060"/>
                </a:solidFill>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 »</a:t>
            </a:r>
          </a:p>
          <a:p>
            <a:pPr marL="0" indent="0" algn="r">
              <a:buNone/>
            </a:pPr>
            <a:r>
              <a:rPr lang="fr-FR"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Todd </a:t>
            </a:r>
            <a:r>
              <a:rPr lang="fr-FR" sz="1600" dirty="0" err="1">
                <a:latin typeface="Arial" panose="020B0604020202020204" pitchFamily="34" charset="0"/>
                <a:cs typeface="Arial" panose="020B0604020202020204" pitchFamily="34" charset="0"/>
              </a:rPr>
              <a:t>Lubart</a:t>
            </a:r>
            <a:r>
              <a:rPr lang="fr-FR" sz="1600" dirty="0">
                <a:latin typeface="Arial" panose="020B0604020202020204" pitchFamily="34" charset="0"/>
                <a:cs typeface="Arial" panose="020B0604020202020204" pitchFamily="34" charset="0"/>
              </a:rPr>
              <a:t>, université Paris Descartes</a:t>
            </a:r>
          </a:p>
          <a:p>
            <a:endParaRPr lang="fr-FR" dirty="0">
              <a:latin typeface="Arial" panose="020B0604020202020204" pitchFamily="34" charset="0"/>
              <a:cs typeface="Arial" panose="020B0604020202020204" pitchFamily="34" charset="0"/>
            </a:endParaRPr>
          </a:p>
        </p:txBody>
      </p:sp>
      <p:sp>
        <p:nvSpPr>
          <p:cNvPr id="4" name="Espace réservé du contenu 2">
            <a:extLst>
              <a:ext uri="{FF2B5EF4-FFF2-40B4-BE49-F238E27FC236}">
                <a16:creationId xmlns:a16="http://schemas.microsoft.com/office/drawing/2014/main" id="{F3E4A4A8-3A24-FA48-AC19-784DDA69FCE7}"/>
              </a:ext>
            </a:extLst>
          </p:cNvPr>
          <p:cNvSpPr txBox="1">
            <a:spLocks/>
          </p:cNvSpPr>
          <p:nvPr/>
        </p:nvSpPr>
        <p:spPr>
          <a:xfrm>
            <a:off x="6274421" y="2642616"/>
            <a:ext cx="5183012" cy="3222925"/>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fr-FR" dirty="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a:p>
            <a:pPr marL="0" indent="0" algn="just">
              <a:buNone/>
            </a:pPr>
            <a:r>
              <a:rPr lang="fr-FR" dirty="0">
                <a:latin typeface="Arial" panose="020B0604020202020204" pitchFamily="34" charset="0"/>
                <a:cs typeface="Arial" panose="020B0604020202020204" pitchFamily="34" charset="0"/>
              </a:rPr>
              <a:t>La créativité ne relève pas d’une habileté particulière détenue par certaines personnes et ne s’exprime pas seulement dans le domaine des arts. C’est plus largement une capacité que chacun peut développer dans un </a:t>
            </a:r>
            <a:r>
              <a:rPr lang="fr-FR" b="1" dirty="0">
                <a:solidFill>
                  <a:srgbClr val="C00000"/>
                </a:solidFill>
                <a:latin typeface="Arial" panose="020B0604020202020204" pitchFamily="34" charset="0"/>
                <a:cs typeface="Arial" panose="020B0604020202020204" pitchFamily="34" charset="0"/>
              </a:rPr>
              <a:t>environnement facilitateur</a:t>
            </a:r>
            <a:r>
              <a:rPr lang="fr-FR" dirty="0">
                <a:latin typeface="Arial" panose="020B0604020202020204" pitchFamily="34" charset="0"/>
                <a:cs typeface="Arial" panose="020B0604020202020204" pitchFamily="34" charset="0"/>
              </a:rPr>
              <a:t>. </a:t>
            </a:r>
          </a:p>
          <a:p>
            <a:endParaRPr lang="fr-FR" dirty="0">
              <a:latin typeface="Arial" panose="020B0604020202020204" pitchFamily="34" charset="0"/>
              <a:cs typeface="Arial" panose="020B0604020202020204" pitchFamily="34" charset="0"/>
            </a:endParaRPr>
          </a:p>
        </p:txBody>
      </p:sp>
      <p:sp>
        <p:nvSpPr>
          <p:cNvPr id="5" name="Rectangle 4"/>
          <p:cNvSpPr/>
          <p:nvPr/>
        </p:nvSpPr>
        <p:spPr>
          <a:xfrm>
            <a:off x="1335471" y="1306087"/>
            <a:ext cx="10795793" cy="126188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scene3d>
            <a:camera prst="perspectiveRight"/>
            <a:lightRig rig="threePt" dir="t"/>
          </a:scene3d>
        </p:spPr>
        <p:style>
          <a:lnRef idx="0">
            <a:scrgbClr r="0" g="0" b="0"/>
          </a:lnRef>
          <a:fillRef idx="0">
            <a:scrgbClr r="0" g="0" b="0"/>
          </a:fillRef>
          <a:effectRef idx="0">
            <a:scrgbClr r="0" g="0" b="0"/>
          </a:effectRef>
          <a:fontRef idx="minor">
            <a:schemeClr val="lt1"/>
          </a:fontRef>
        </p:style>
        <p:txBody>
          <a:bodyPr wrap="square">
            <a:spAutoFit/>
          </a:bodyPr>
          <a:lstStyle/>
          <a:p>
            <a:r>
              <a:rPr lang="fr-FR" sz="2000" dirty="0">
                <a:solidFill>
                  <a:schemeClr val="tx1"/>
                </a:solidFill>
                <a:latin typeface="Arial" panose="020B0604020202020204" pitchFamily="34" charset="0"/>
                <a:cs typeface="Arial" panose="020B0604020202020204" pitchFamily="34" charset="0"/>
              </a:rPr>
              <a:t>La créativité </a:t>
            </a:r>
          </a:p>
          <a:p>
            <a:pPr algn="ctr"/>
            <a:r>
              <a:rPr lang="fr-FR" sz="2000" b="1" dirty="0">
                <a:solidFill>
                  <a:schemeClr val="tx1"/>
                </a:solidFill>
                <a:latin typeface="Arial" panose="020B0604020202020204" pitchFamily="34" charset="0"/>
                <a:cs typeface="Arial" panose="020B0604020202020204" pitchFamily="34" charset="0"/>
              </a:rPr>
              <a:t>« C’est la capacité, le pouvoir qu’a un individu de créer, </a:t>
            </a:r>
          </a:p>
          <a:p>
            <a:pPr algn="ctr"/>
            <a:r>
              <a:rPr lang="fr-FR" sz="2000" b="1" dirty="0">
                <a:solidFill>
                  <a:schemeClr val="tx1"/>
                </a:solidFill>
                <a:latin typeface="Arial" panose="020B0604020202020204" pitchFamily="34" charset="0"/>
                <a:cs typeface="Arial" panose="020B0604020202020204" pitchFamily="34" charset="0"/>
              </a:rPr>
              <a:t>c’est à dire d’imaginer et de réaliser quelque chose de nouveau</a:t>
            </a:r>
            <a:r>
              <a:rPr lang="fr-FR" sz="2000" dirty="0">
                <a:solidFill>
                  <a:schemeClr val="tx1"/>
                </a:solidFill>
                <a:latin typeface="Arial" panose="020B0604020202020204" pitchFamily="34" charset="0"/>
                <a:cs typeface="Arial" panose="020B0604020202020204" pitchFamily="34" charset="0"/>
              </a:rPr>
              <a:t>. » </a:t>
            </a:r>
          </a:p>
          <a:p>
            <a:pPr algn="r"/>
            <a:r>
              <a:rPr lang="fr-FR" sz="1600" i="1" dirty="0">
                <a:solidFill>
                  <a:schemeClr val="tx1"/>
                </a:solidFill>
                <a:latin typeface="Arial" panose="020B0604020202020204" pitchFamily="34" charset="0"/>
                <a:cs typeface="Arial" panose="020B0604020202020204" pitchFamily="34" charset="0"/>
              </a:rPr>
              <a:t>CNRTL centre national de ressources textuelles et lexicales</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384" y="2740092"/>
            <a:ext cx="4505334" cy="688908"/>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260" y="2740092"/>
            <a:ext cx="4505334" cy="688908"/>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471" y="1640220"/>
            <a:ext cx="781896" cy="781896"/>
          </a:xfrm>
          <a:prstGeom prst="rect">
            <a:avLst/>
          </a:prstGeom>
        </p:spPr>
      </p:pic>
    </p:spTree>
    <p:extLst>
      <p:ext uri="{BB962C8B-B14F-4D97-AF65-F5344CB8AC3E}">
        <p14:creationId xmlns:p14="http://schemas.microsoft.com/office/powerpoint/2010/main" val="1106360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782" y="4510749"/>
            <a:ext cx="964400" cy="964400"/>
          </a:xfrm>
          <a:prstGeom prst="rect">
            <a:avLst/>
          </a:prstGeom>
        </p:spPr>
      </p:pic>
      <p:sp>
        <p:nvSpPr>
          <p:cNvPr id="2" name="Titre 1">
            <a:extLst>
              <a:ext uri="{FF2B5EF4-FFF2-40B4-BE49-F238E27FC236}">
                <a16:creationId xmlns:a16="http://schemas.microsoft.com/office/drawing/2014/main" id="{D3289725-6CC4-6948-A0D4-E552D523B06F}"/>
              </a:ext>
            </a:extLst>
          </p:cNvPr>
          <p:cNvSpPr>
            <a:spLocks noGrp="1"/>
          </p:cNvSpPr>
          <p:nvPr>
            <p:ph type="title"/>
          </p:nvPr>
        </p:nvSpPr>
        <p:spPr>
          <a:xfrm>
            <a:off x="593125" y="335307"/>
            <a:ext cx="9267568" cy="976658"/>
          </a:xfrm>
          <a:noFill/>
        </p:spPr>
        <p:txBody>
          <a:bodyPr>
            <a:normAutofit fontScale="90000"/>
          </a:bodyPr>
          <a:lstStyle/>
          <a:p>
            <a:r>
              <a:rPr lang="fr-FR" sz="3600" b="1" dirty="0">
                <a:solidFill>
                  <a:srgbClr val="B82ECB"/>
                </a:solidFill>
                <a:latin typeface="Arial" panose="020B0604020202020204" pitchFamily="34" charset="0"/>
                <a:cs typeface="Arial" panose="020B0604020202020204" pitchFamily="34" charset="0"/>
              </a:rPr>
              <a:t>Quels sont les facteurs favorisant</a:t>
            </a:r>
            <a:br>
              <a:rPr lang="fr-FR" sz="3600" b="1" dirty="0">
                <a:solidFill>
                  <a:srgbClr val="B82ECB"/>
                </a:solidFill>
                <a:latin typeface="Arial" panose="020B0604020202020204" pitchFamily="34" charset="0"/>
                <a:cs typeface="Arial" panose="020B0604020202020204" pitchFamily="34" charset="0"/>
              </a:rPr>
            </a:br>
            <a:r>
              <a:rPr lang="fr-FR" sz="3600" b="1" dirty="0">
                <a:solidFill>
                  <a:srgbClr val="B82ECB"/>
                </a:solidFill>
                <a:latin typeface="Arial" panose="020B0604020202020204" pitchFamily="34" charset="0"/>
                <a:cs typeface="Arial" panose="020B0604020202020204" pitchFamily="34" charset="0"/>
              </a:rPr>
              <a:t>la créativité ?</a:t>
            </a:r>
          </a:p>
        </p:txBody>
      </p:sp>
      <p:sp>
        <p:nvSpPr>
          <p:cNvPr id="3" name="Espace réservé du contenu 2">
            <a:extLst>
              <a:ext uri="{FF2B5EF4-FFF2-40B4-BE49-F238E27FC236}">
                <a16:creationId xmlns:a16="http://schemas.microsoft.com/office/drawing/2014/main" id="{7CA9C44B-7D21-F44E-8CEB-1B57F6FF6383}"/>
              </a:ext>
            </a:extLst>
          </p:cNvPr>
          <p:cNvSpPr>
            <a:spLocks noGrp="1"/>
          </p:cNvSpPr>
          <p:nvPr>
            <p:ph idx="1"/>
          </p:nvPr>
        </p:nvSpPr>
        <p:spPr>
          <a:xfrm>
            <a:off x="661639" y="1565372"/>
            <a:ext cx="10876155" cy="4300169"/>
          </a:xfrm>
        </p:spPr>
        <p:txBody>
          <a:bodyPr>
            <a:normAutofit/>
          </a:bodyPr>
          <a:lstStyle/>
          <a:p>
            <a:pPr marL="0" indent="0" algn="just">
              <a:buNone/>
            </a:pPr>
            <a:r>
              <a:rPr lang="fr-FR" dirty="0">
                <a:latin typeface="Arial" panose="020B0604020202020204" pitchFamily="34" charset="0"/>
                <a:cs typeface="Arial" panose="020B0604020202020204" pitchFamily="34" charset="0"/>
              </a:rPr>
              <a:t>										</a:t>
            </a:r>
          </a:p>
          <a:p>
            <a:pPr marL="0" indent="0" algn="just">
              <a:buNone/>
            </a:pPr>
            <a:r>
              <a:rPr lang="fr-FR" dirty="0">
                <a:latin typeface="Arial" panose="020B0604020202020204" pitchFamily="34" charset="0"/>
                <a:cs typeface="Arial" panose="020B0604020202020204" pitchFamily="34" charset="0"/>
              </a:rPr>
              <a:t>										</a:t>
            </a:r>
          </a:p>
          <a:p>
            <a:pPr marL="0" indent="0" algn="just">
              <a:buNone/>
            </a:pPr>
            <a:r>
              <a:rPr lang="fr-FR" dirty="0">
                <a:latin typeface="Arial" panose="020B0604020202020204" pitchFamily="34" charset="0"/>
                <a:cs typeface="Arial" panose="020B0604020202020204" pitchFamily="34" charset="0"/>
              </a:rPr>
              <a:t>					</a:t>
            </a:r>
          </a:p>
          <a:p>
            <a:pPr marL="0" indent="0" algn="just">
              <a:buNone/>
            </a:pPr>
            <a:r>
              <a:rPr lang="fr-FR" dirty="0">
                <a:latin typeface="Arial" panose="020B0604020202020204" pitchFamily="34" charset="0"/>
                <a:cs typeface="Arial" panose="020B0604020202020204" pitchFamily="34" charset="0"/>
              </a:rPr>
              <a:t>							</a:t>
            </a:r>
          </a:p>
          <a:p>
            <a:pPr marL="0" indent="0" algn="just">
              <a:buNone/>
            </a:pPr>
            <a:r>
              <a:rPr lang="fr-FR" dirty="0">
                <a:latin typeface="Arial" panose="020B0604020202020204" pitchFamily="34" charset="0"/>
                <a:cs typeface="Arial" panose="020B0604020202020204" pitchFamily="34" charset="0"/>
              </a:rPr>
              <a:t>					</a:t>
            </a:r>
          </a:p>
          <a:p>
            <a:pPr marL="0" indent="0" algn="just">
              <a:buNone/>
            </a:pPr>
            <a:endParaRPr lang="fr-FR" dirty="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72" y="1577409"/>
            <a:ext cx="3231160" cy="688908"/>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72" y="4932455"/>
            <a:ext cx="3426249" cy="688908"/>
          </a:xfrm>
          <a:prstGeom prst="rect">
            <a:avLst/>
          </a:prstGeom>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172" y="4056721"/>
            <a:ext cx="3322608" cy="688908"/>
          </a:xfrm>
          <a:prstGeom prst="rect">
            <a:avLst/>
          </a:prstGeom>
        </p:spPr>
      </p:pic>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157" y="3209910"/>
            <a:ext cx="3078747" cy="688908"/>
          </a:xfrm>
          <a:prstGeom prst="rect">
            <a:avLst/>
          </a:prstGeom>
        </p:spPr>
      </p:pic>
      <p:pic>
        <p:nvPicPr>
          <p:cNvPr id="16" name="Imag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7523" y="3182478"/>
            <a:ext cx="5700254" cy="688908"/>
          </a:xfrm>
          <a:prstGeom prst="rect">
            <a:avLst/>
          </a:prstGeom>
        </p:spPr>
      </p:pic>
      <p:pic>
        <p:nvPicPr>
          <p:cNvPr id="17" name="Imag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7523" y="2366434"/>
            <a:ext cx="5700254" cy="688908"/>
          </a:xfrm>
          <a:prstGeom prst="rect">
            <a:avLst/>
          </a:prstGeom>
        </p:spPr>
      </p:pic>
      <p:pic>
        <p:nvPicPr>
          <p:cNvPr id="19" name="Imag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77523" y="5005498"/>
            <a:ext cx="5700254" cy="688908"/>
          </a:xfrm>
          <a:prstGeom prst="rect">
            <a:avLst/>
          </a:prstGeom>
        </p:spPr>
      </p:pic>
      <p:pic>
        <p:nvPicPr>
          <p:cNvPr id="20" name="Imag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77523" y="1563220"/>
            <a:ext cx="5700254" cy="688908"/>
          </a:xfrm>
          <a:prstGeom prst="rect">
            <a:avLst/>
          </a:prstGeom>
        </p:spPr>
      </p:pic>
      <p:pic>
        <p:nvPicPr>
          <p:cNvPr id="22" name="Imag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77523" y="4091551"/>
            <a:ext cx="5700254" cy="688908"/>
          </a:xfrm>
          <a:prstGeom prst="rect">
            <a:avLst/>
          </a:prstGeom>
        </p:spPr>
      </p:pic>
      <p:pic>
        <p:nvPicPr>
          <p:cNvPr id="23" name="Imag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95894" y="1550225"/>
            <a:ext cx="639493" cy="639493"/>
          </a:xfrm>
          <a:prstGeom prst="rect">
            <a:avLst/>
          </a:prstGeom>
        </p:spPr>
      </p:pic>
      <p:pic>
        <p:nvPicPr>
          <p:cNvPr id="24" name="Imag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91994" y="2355111"/>
            <a:ext cx="639493" cy="639493"/>
          </a:xfrm>
          <a:prstGeom prst="rect">
            <a:avLst/>
          </a:prstGeom>
        </p:spPr>
      </p:pic>
      <p:pic>
        <p:nvPicPr>
          <p:cNvPr id="25" name="Imag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91995" y="3187628"/>
            <a:ext cx="639493" cy="639493"/>
          </a:xfrm>
          <a:prstGeom prst="rect">
            <a:avLst/>
          </a:prstGeom>
        </p:spPr>
      </p:pic>
      <p:pic>
        <p:nvPicPr>
          <p:cNvPr id="26" name="Imag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14624" y="4020145"/>
            <a:ext cx="639493" cy="639493"/>
          </a:xfrm>
          <a:prstGeom prst="rect">
            <a:avLst/>
          </a:prstGeom>
        </p:spPr>
      </p:pic>
      <p:pic>
        <p:nvPicPr>
          <p:cNvPr id="27" name="Imag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95894" y="4897898"/>
            <a:ext cx="639493" cy="639493"/>
          </a:xfrm>
          <a:prstGeom prst="rect">
            <a:avLst/>
          </a:prstGeom>
        </p:spPr>
      </p:pic>
      <p:sp>
        <p:nvSpPr>
          <p:cNvPr id="28" name="ZoneTexte 27"/>
          <p:cNvSpPr txBox="1"/>
          <p:nvPr/>
        </p:nvSpPr>
        <p:spPr>
          <a:xfrm>
            <a:off x="993157" y="2071467"/>
            <a:ext cx="10084619" cy="375140"/>
          </a:xfrm>
          <a:prstGeom prst="rect">
            <a:avLst/>
          </a:prstGeom>
          <a:noFill/>
        </p:spPr>
        <p:txBody>
          <a:bodyPr wrap="square" rtlCol="0">
            <a:spAutoFit/>
          </a:bodyPr>
          <a:lstStyle/>
          <a:p>
            <a:r>
              <a:rPr lang="fr-FR" i="1" dirty="0"/>
              <a:t>Proche de l’intérêt des apprenants (par exemple : le goût pour la production de vidéos)</a:t>
            </a:r>
          </a:p>
        </p:txBody>
      </p:sp>
      <p:sp>
        <p:nvSpPr>
          <p:cNvPr id="29" name="ZoneTexte 28"/>
          <p:cNvSpPr txBox="1"/>
          <p:nvPr/>
        </p:nvSpPr>
        <p:spPr>
          <a:xfrm>
            <a:off x="977172" y="2872871"/>
            <a:ext cx="10084619" cy="375140"/>
          </a:xfrm>
          <a:prstGeom prst="rect">
            <a:avLst/>
          </a:prstGeom>
          <a:noFill/>
        </p:spPr>
        <p:txBody>
          <a:bodyPr wrap="square" rtlCol="0">
            <a:spAutoFit/>
          </a:bodyPr>
          <a:lstStyle/>
          <a:p>
            <a:r>
              <a:rPr lang="fr-FR" i="1" dirty="0"/>
              <a:t>Recherche de solutions</a:t>
            </a:r>
          </a:p>
        </p:txBody>
      </p:sp>
      <p:sp>
        <p:nvSpPr>
          <p:cNvPr id="30" name="ZoneTexte 29"/>
          <p:cNvSpPr txBox="1"/>
          <p:nvPr/>
        </p:nvSpPr>
        <p:spPr>
          <a:xfrm>
            <a:off x="993158" y="4599255"/>
            <a:ext cx="10084619" cy="375140"/>
          </a:xfrm>
          <a:prstGeom prst="rect">
            <a:avLst/>
          </a:prstGeom>
          <a:noFill/>
        </p:spPr>
        <p:txBody>
          <a:bodyPr wrap="square" rtlCol="0">
            <a:spAutoFit/>
          </a:bodyPr>
          <a:lstStyle/>
          <a:p>
            <a:r>
              <a:rPr lang="fr-FR" i="1" dirty="0"/>
              <a:t>Donne de la cohérence à l’ensemble des tâches</a:t>
            </a:r>
          </a:p>
        </p:txBody>
      </p:sp>
      <p:pic>
        <p:nvPicPr>
          <p:cNvPr id="31" name="Imag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0057" y="2381704"/>
            <a:ext cx="3164098" cy="688908"/>
          </a:xfrm>
          <a:prstGeom prst="rect">
            <a:avLst/>
          </a:prstGeom>
        </p:spPr>
      </p:pic>
      <p:sp>
        <p:nvSpPr>
          <p:cNvPr id="32" name="ZoneTexte 31"/>
          <p:cNvSpPr txBox="1"/>
          <p:nvPr/>
        </p:nvSpPr>
        <p:spPr>
          <a:xfrm>
            <a:off x="977171" y="3736063"/>
            <a:ext cx="10084619" cy="375140"/>
          </a:xfrm>
          <a:prstGeom prst="rect">
            <a:avLst/>
          </a:prstGeom>
          <a:noFill/>
        </p:spPr>
        <p:txBody>
          <a:bodyPr wrap="square" rtlCol="0">
            <a:spAutoFit/>
          </a:bodyPr>
          <a:lstStyle/>
          <a:p>
            <a:r>
              <a:rPr lang="fr-FR" i="1" dirty="0"/>
              <a:t>Libre choix de la thématique, des contenus, des moyens</a:t>
            </a:r>
          </a:p>
        </p:txBody>
      </p:sp>
      <p:sp>
        <p:nvSpPr>
          <p:cNvPr id="33" name="ZoneTexte 32">
            <a:extLst>
              <a:ext uri="{FF2B5EF4-FFF2-40B4-BE49-F238E27FC236}">
                <a16:creationId xmlns:a16="http://schemas.microsoft.com/office/drawing/2014/main" id="{ECF42CE0-8677-694C-A9E3-439DA68CE20E}"/>
              </a:ext>
            </a:extLst>
          </p:cNvPr>
          <p:cNvSpPr txBox="1"/>
          <p:nvPr/>
        </p:nvSpPr>
        <p:spPr>
          <a:xfrm>
            <a:off x="993157" y="5464896"/>
            <a:ext cx="10084619" cy="375140"/>
          </a:xfrm>
          <a:prstGeom prst="rect">
            <a:avLst/>
          </a:prstGeom>
          <a:noFill/>
        </p:spPr>
        <p:txBody>
          <a:bodyPr wrap="square" rtlCol="0">
            <a:spAutoFit/>
          </a:bodyPr>
          <a:lstStyle/>
          <a:p>
            <a:r>
              <a:rPr lang="fr-FR" i="1" dirty="0"/>
              <a:t>Vers une plus-value des apprentissages</a:t>
            </a:r>
          </a:p>
        </p:txBody>
      </p:sp>
    </p:spTree>
    <p:extLst>
      <p:ext uri="{BB962C8B-B14F-4D97-AF65-F5344CB8AC3E}">
        <p14:creationId xmlns:p14="http://schemas.microsoft.com/office/powerpoint/2010/main" val="198612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89725-6CC4-6948-A0D4-E552D523B06F}"/>
              </a:ext>
            </a:extLst>
          </p:cNvPr>
          <p:cNvSpPr>
            <a:spLocks noGrp="1"/>
          </p:cNvSpPr>
          <p:nvPr>
            <p:ph type="title"/>
          </p:nvPr>
        </p:nvSpPr>
        <p:spPr>
          <a:xfrm>
            <a:off x="593125" y="335307"/>
            <a:ext cx="9267568" cy="976658"/>
          </a:xfrm>
          <a:noFill/>
        </p:spPr>
        <p:txBody>
          <a:bodyPr>
            <a:normAutofit/>
          </a:bodyPr>
          <a:lstStyle/>
          <a:p>
            <a:r>
              <a:rPr lang="fr-FR" sz="3600" b="1" dirty="0">
                <a:solidFill>
                  <a:srgbClr val="B82ECB"/>
                </a:solidFill>
                <a:latin typeface="Arial" panose="020B0604020202020204" pitchFamily="34" charset="0"/>
                <a:cs typeface="Arial" panose="020B0604020202020204" pitchFamily="34" charset="0"/>
              </a:rPr>
              <a:t>Quel support numérique ?</a:t>
            </a:r>
          </a:p>
        </p:txBody>
      </p:sp>
      <p:sp>
        <p:nvSpPr>
          <p:cNvPr id="3" name="Espace réservé du contenu 2">
            <a:extLst>
              <a:ext uri="{FF2B5EF4-FFF2-40B4-BE49-F238E27FC236}">
                <a16:creationId xmlns:a16="http://schemas.microsoft.com/office/drawing/2014/main" id="{7CA9C44B-7D21-F44E-8CEB-1B57F6FF6383}"/>
              </a:ext>
            </a:extLst>
          </p:cNvPr>
          <p:cNvSpPr>
            <a:spLocks noGrp="1"/>
          </p:cNvSpPr>
          <p:nvPr>
            <p:ph idx="1"/>
          </p:nvPr>
        </p:nvSpPr>
        <p:spPr>
          <a:xfrm>
            <a:off x="661639" y="1565372"/>
            <a:ext cx="10876155" cy="4300169"/>
          </a:xfrm>
        </p:spPr>
        <p:txBody>
          <a:bodyPr>
            <a:noAutofit/>
          </a:bodyPr>
          <a:lstStyle/>
          <a:p>
            <a:pPr marL="0" indent="0" algn="just">
              <a:buNone/>
            </a:pPr>
            <a:endParaRPr lang="fr-FR" dirty="0">
              <a:latin typeface="Arial" panose="020B0604020202020204" pitchFamily="34" charset="0"/>
              <a:cs typeface="Arial" panose="020B0604020202020204" pitchFamily="34" charset="0"/>
            </a:endParaRPr>
          </a:p>
          <a:p>
            <a:pPr algn="just">
              <a:buFont typeface=".Hiragino Kaku Gothic Interface W3"/>
              <a:buChar char="☞"/>
            </a:pPr>
            <a:r>
              <a:rPr lang="fr-FR" dirty="0">
                <a:latin typeface="Arial" panose="020B0604020202020204" pitchFamily="34" charset="0"/>
                <a:cs typeface="Arial" panose="020B0604020202020204" pitchFamily="34" charset="0"/>
              </a:rPr>
              <a:t> Le STOP MOTION ou l’animation en volume est une </a:t>
            </a:r>
            <a:r>
              <a:rPr lang="fr-FR" b="1" dirty="0">
                <a:solidFill>
                  <a:srgbClr val="C00000"/>
                </a:solidFill>
                <a:latin typeface="Arial" panose="020B0604020202020204" pitchFamily="34" charset="0"/>
                <a:cs typeface="Arial" panose="020B0604020202020204" pitchFamily="34" charset="0"/>
              </a:rPr>
              <a:t>technique</a:t>
            </a:r>
            <a:r>
              <a:rPr lang="fr-FR" dirty="0">
                <a:latin typeface="Arial" panose="020B0604020202020204" pitchFamily="34" charset="0"/>
                <a:cs typeface="Arial" panose="020B0604020202020204" pitchFamily="34" charset="0"/>
              </a:rPr>
              <a:t> qui permet de créer l’illusion du mouvement à partir d’une série de photographies d’objets immobiles.</a:t>
            </a:r>
          </a:p>
          <a:p>
            <a:pPr algn="just">
              <a:buFont typeface=".Hiragino Kaku Gothic Interface W3"/>
              <a:buChar char="☞"/>
            </a:pPr>
            <a:endParaRPr lang="fr-FR" dirty="0">
              <a:latin typeface="Arial" panose="020B0604020202020204" pitchFamily="34" charset="0"/>
              <a:cs typeface="Arial" panose="020B0604020202020204" pitchFamily="34" charset="0"/>
            </a:endParaRPr>
          </a:p>
          <a:p>
            <a:pPr algn="just">
              <a:buFont typeface=".Hiragino Kaku Gothic Interface W3"/>
              <a:buChar char="☞"/>
            </a:pPr>
            <a:r>
              <a:rPr lang="fr-FR" dirty="0">
                <a:latin typeface="Arial" panose="020B0604020202020204" pitchFamily="34" charset="0"/>
                <a:cs typeface="Arial" panose="020B0604020202020204" pitchFamily="34" charset="0"/>
              </a:rPr>
              <a:t> L’</a:t>
            </a:r>
            <a:r>
              <a:rPr lang="fr-FR" b="1" dirty="0">
                <a:solidFill>
                  <a:srgbClr val="C00000"/>
                </a:solidFill>
                <a:latin typeface="Arial" panose="020B0604020202020204" pitchFamily="34" charset="0"/>
                <a:cs typeface="Arial" panose="020B0604020202020204" pitchFamily="34" charset="0"/>
              </a:rPr>
              <a:t>application</a:t>
            </a:r>
            <a:r>
              <a:rPr lang="fr-FR" dirty="0">
                <a:latin typeface="Arial" panose="020B0604020202020204" pitchFamily="34" charset="0"/>
                <a:cs typeface="Arial" panose="020B0604020202020204" pitchFamily="34" charset="0"/>
              </a:rPr>
              <a:t> STOP MOTION offre la possibilité de réaliser une série de photos d’objets immobiles, placés dans un décor et de créer ainsi, grâce à la superposition des plans, une vidéo. </a:t>
            </a:r>
          </a:p>
          <a:p>
            <a:pPr marL="0" indent="0" algn="just">
              <a:buNone/>
            </a:pPr>
            <a:endParaRPr lang="fr-FR" dirty="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a:p>
            <a:pPr marL="0" indent="0" algn="just">
              <a:buNone/>
            </a:pPr>
            <a:r>
              <a:rPr lang="fr-FR" dirty="0">
                <a:latin typeface="Arial" panose="020B0604020202020204" pitchFamily="34" charset="0"/>
                <a:cs typeface="Arial" panose="020B0604020202020204" pitchFamily="34" charset="0"/>
              </a:rPr>
              <a:t> </a:t>
            </a:r>
          </a:p>
        </p:txBody>
      </p:sp>
      <p:pic>
        <p:nvPicPr>
          <p:cNvPr id="4" name="Image 3">
            <a:extLst>
              <a:ext uri="{FF2B5EF4-FFF2-40B4-BE49-F238E27FC236}">
                <a16:creationId xmlns:a16="http://schemas.microsoft.com/office/drawing/2014/main" id="{0E9FF8CA-9731-4B4E-9BDB-99C8DAFCC999}"/>
              </a:ext>
            </a:extLst>
          </p:cNvPr>
          <p:cNvPicPr>
            <a:picLocks noChangeAspect="1"/>
          </p:cNvPicPr>
          <p:nvPr/>
        </p:nvPicPr>
        <p:blipFill>
          <a:blip r:embed="rId2"/>
          <a:stretch>
            <a:fillRect/>
          </a:stretch>
        </p:blipFill>
        <p:spPr>
          <a:xfrm>
            <a:off x="4607466" y="1190722"/>
            <a:ext cx="2984500" cy="749300"/>
          </a:xfrm>
          <a:prstGeom prst="rect">
            <a:avLst/>
          </a:prstGeom>
        </p:spPr>
      </p:pic>
    </p:spTree>
    <p:extLst>
      <p:ext uri="{BB962C8B-B14F-4D97-AF65-F5344CB8AC3E}">
        <p14:creationId xmlns:p14="http://schemas.microsoft.com/office/powerpoint/2010/main" val="2008057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89725-6CC4-6948-A0D4-E552D523B06F}"/>
              </a:ext>
            </a:extLst>
          </p:cNvPr>
          <p:cNvSpPr>
            <a:spLocks noGrp="1"/>
          </p:cNvSpPr>
          <p:nvPr>
            <p:ph type="title"/>
          </p:nvPr>
        </p:nvSpPr>
        <p:spPr>
          <a:xfrm>
            <a:off x="593125" y="335307"/>
            <a:ext cx="9267568" cy="976658"/>
          </a:xfrm>
          <a:noFill/>
        </p:spPr>
        <p:txBody>
          <a:bodyPr>
            <a:normAutofit/>
          </a:bodyPr>
          <a:lstStyle/>
          <a:p>
            <a:r>
              <a:rPr lang="fr-FR" sz="3600" b="1" dirty="0">
                <a:solidFill>
                  <a:srgbClr val="B82ECB"/>
                </a:solidFill>
                <a:latin typeface="Arial" panose="020B0604020202020204" pitchFamily="34" charset="0"/>
                <a:cs typeface="Arial" panose="020B0604020202020204" pitchFamily="34" charset="0"/>
              </a:rPr>
              <a:t>Le dispositif numérique</a:t>
            </a:r>
          </a:p>
        </p:txBody>
      </p:sp>
      <p:pic>
        <p:nvPicPr>
          <p:cNvPr id="5" name="Image 4">
            <a:extLst>
              <a:ext uri="{FF2B5EF4-FFF2-40B4-BE49-F238E27FC236}">
                <a16:creationId xmlns:a16="http://schemas.microsoft.com/office/drawing/2014/main" id="{92FD2567-B33A-2244-89CB-61E42CC08117}"/>
              </a:ext>
            </a:extLst>
          </p:cNvPr>
          <p:cNvPicPr>
            <a:picLocks noChangeAspect="1"/>
          </p:cNvPicPr>
          <p:nvPr/>
        </p:nvPicPr>
        <p:blipFill>
          <a:blip r:embed="rId2"/>
          <a:stretch>
            <a:fillRect/>
          </a:stretch>
        </p:blipFill>
        <p:spPr>
          <a:xfrm rot="5400000">
            <a:off x="8609098" y="1744710"/>
            <a:ext cx="3756456" cy="2824777"/>
          </a:xfrm>
          <a:prstGeom prst="rect">
            <a:avLst/>
          </a:prstGeom>
        </p:spPr>
      </p:pic>
      <p:grpSp>
        <p:nvGrpSpPr>
          <p:cNvPr id="6" name="Groupe 5">
            <a:extLst>
              <a:ext uri="{FF2B5EF4-FFF2-40B4-BE49-F238E27FC236}">
                <a16:creationId xmlns:a16="http://schemas.microsoft.com/office/drawing/2014/main" id="{02EF3983-03D9-0241-8451-CA5C5B9EC21A}"/>
              </a:ext>
            </a:extLst>
          </p:cNvPr>
          <p:cNvGrpSpPr/>
          <p:nvPr/>
        </p:nvGrpSpPr>
        <p:grpSpPr>
          <a:xfrm>
            <a:off x="6807163" y="2623733"/>
            <a:ext cx="2038744" cy="3088748"/>
            <a:chOff x="6582918" y="1461474"/>
            <a:chExt cx="2038744" cy="3088748"/>
          </a:xfrm>
        </p:grpSpPr>
        <p:sp>
          <p:nvSpPr>
            <p:cNvPr id="40" name="Rectangle à coins arrondis 39"/>
            <p:cNvSpPr/>
            <p:nvPr/>
          </p:nvSpPr>
          <p:spPr>
            <a:xfrm>
              <a:off x="6582918" y="1461474"/>
              <a:ext cx="2038744" cy="3088748"/>
            </a:xfrm>
            <a:prstGeom prst="roundRect">
              <a:avLst/>
            </a:prstGeom>
            <a:solidFill>
              <a:srgbClr val="E2E3E4"/>
            </a:solidFill>
            <a:ln>
              <a:solidFill>
                <a:srgbClr val="070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089B855B-9C20-DD44-993B-39C2632E6F09}"/>
                </a:ext>
              </a:extLst>
            </p:cNvPr>
            <p:cNvPicPr>
              <a:picLocks noChangeAspect="1"/>
            </p:cNvPicPr>
            <p:nvPr/>
          </p:nvPicPr>
          <p:blipFill>
            <a:blip r:embed="rId3"/>
            <a:stretch>
              <a:fillRect/>
            </a:stretch>
          </p:blipFill>
          <p:spPr>
            <a:xfrm>
              <a:off x="6829908" y="1558882"/>
              <a:ext cx="1499684" cy="2271176"/>
            </a:xfrm>
            <a:prstGeom prst="rect">
              <a:avLst/>
            </a:prstGeom>
          </p:spPr>
        </p:pic>
        <p:pic>
          <p:nvPicPr>
            <p:cNvPr id="37" name="Imag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918" y="3839972"/>
              <a:ext cx="2038744" cy="578073"/>
            </a:xfrm>
            <a:prstGeom prst="rect">
              <a:avLst/>
            </a:prstGeom>
          </p:spPr>
        </p:pic>
      </p:grpSp>
      <p:grpSp>
        <p:nvGrpSpPr>
          <p:cNvPr id="9" name="Groupe 8">
            <a:extLst>
              <a:ext uri="{FF2B5EF4-FFF2-40B4-BE49-F238E27FC236}">
                <a16:creationId xmlns:a16="http://schemas.microsoft.com/office/drawing/2014/main" id="{83EC334E-7D2F-9A4A-A1F5-009FAFEECA69}"/>
              </a:ext>
            </a:extLst>
          </p:cNvPr>
          <p:cNvGrpSpPr/>
          <p:nvPr/>
        </p:nvGrpSpPr>
        <p:grpSpPr>
          <a:xfrm>
            <a:off x="373485" y="1352998"/>
            <a:ext cx="2060672" cy="3088748"/>
            <a:chOff x="2425923" y="1163667"/>
            <a:chExt cx="2060672" cy="3088748"/>
          </a:xfrm>
        </p:grpSpPr>
        <p:sp>
          <p:nvSpPr>
            <p:cNvPr id="26" name="Rectangle à coins arrondis 25">
              <a:extLst>
                <a:ext uri="{FF2B5EF4-FFF2-40B4-BE49-F238E27FC236}">
                  <a16:creationId xmlns:a16="http://schemas.microsoft.com/office/drawing/2014/main" id="{2313570C-15C6-5941-B473-54F3EF2863D9}"/>
                </a:ext>
              </a:extLst>
            </p:cNvPr>
            <p:cNvSpPr/>
            <p:nvPr/>
          </p:nvSpPr>
          <p:spPr>
            <a:xfrm>
              <a:off x="2447851" y="1163667"/>
              <a:ext cx="2038744" cy="3088748"/>
            </a:xfrm>
            <a:prstGeom prst="roundRect">
              <a:avLst/>
            </a:prstGeom>
            <a:solidFill>
              <a:srgbClr val="E2E3E4"/>
            </a:solidFill>
            <a:ln>
              <a:solidFill>
                <a:srgbClr val="070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 name="Groupe 11">
              <a:extLst>
                <a:ext uri="{FF2B5EF4-FFF2-40B4-BE49-F238E27FC236}">
                  <a16:creationId xmlns:a16="http://schemas.microsoft.com/office/drawing/2014/main" id="{9D9DC23A-624F-C140-BA97-29630E80B5E8}"/>
                </a:ext>
              </a:extLst>
            </p:cNvPr>
            <p:cNvGrpSpPr/>
            <p:nvPr/>
          </p:nvGrpSpPr>
          <p:grpSpPr>
            <a:xfrm>
              <a:off x="2983235" y="1742897"/>
              <a:ext cx="967976" cy="1196510"/>
              <a:chOff x="1409976" y="928306"/>
              <a:chExt cx="2409825" cy="3086100"/>
            </a:xfrm>
          </p:grpSpPr>
          <p:grpSp>
            <p:nvGrpSpPr>
              <p:cNvPr id="13" name="Groupe 12">
                <a:extLst>
                  <a:ext uri="{FF2B5EF4-FFF2-40B4-BE49-F238E27FC236}">
                    <a16:creationId xmlns:a16="http://schemas.microsoft.com/office/drawing/2014/main" id="{8953EF4A-E93D-2A43-ABE8-B1AFF45C5000}"/>
                  </a:ext>
                </a:extLst>
              </p:cNvPr>
              <p:cNvGrpSpPr/>
              <p:nvPr/>
            </p:nvGrpSpPr>
            <p:grpSpPr>
              <a:xfrm>
                <a:off x="1409976" y="928306"/>
                <a:ext cx="2409825" cy="3086100"/>
                <a:chOff x="1409976" y="928306"/>
                <a:chExt cx="2409825" cy="3086100"/>
              </a:xfrm>
            </p:grpSpPr>
            <p:pic>
              <p:nvPicPr>
                <p:cNvPr id="15" name="Image 14">
                  <a:extLst>
                    <a:ext uri="{FF2B5EF4-FFF2-40B4-BE49-F238E27FC236}">
                      <a16:creationId xmlns:a16="http://schemas.microsoft.com/office/drawing/2014/main" id="{82648CF9-3620-7940-8E14-8D71814BA157}"/>
                    </a:ext>
                  </a:extLst>
                </p:cNvPr>
                <p:cNvPicPr>
                  <a:picLocks noChangeAspect="1"/>
                </p:cNvPicPr>
                <p:nvPr/>
              </p:nvPicPr>
              <p:blipFill>
                <a:blip r:embed="rId5"/>
                <a:stretch>
                  <a:fillRect/>
                </a:stretch>
              </p:blipFill>
              <p:spPr>
                <a:xfrm>
                  <a:off x="1409976" y="928306"/>
                  <a:ext cx="2409825" cy="3086100"/>
                </a:xfrm>
                <a:prstGeom prst="rect">
                  <a:avLst/>
                </a:prstGeom>
              </p:spPr>
            </p:pic>
            <p:sp>
              <p:nvSpPr>
                <p:cNvPr id="16" name="Rectangle 15">
                  <a:extLst>
                    <a:ext uri="{FF2B5EF4-FFF2-40B4-BE49-F238E27FC236}">
                      <a16:creationId xmlns:a16="http://schemas.microsoft.com/office/drawing/2014/main" id="{19DA442E-B0C0-2F4B-848B-13DC4790D077}"/>
                    </a:ext>
                  </a:extLst>
                </p:cNvPr>
                <p:cNvSpPr/>
                <p:nvPr/>
              </p:nvSpPr>
              <p:spPr>
                <a:xfrm>
                  <a:off x="1682496" y="1234440"/>
                  <a:ext cx="1856232" cy="82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Rectangle 13">
                <a:extLst>
                  <a:ext uri="{FF2B5EF4-FFF2-40B4-BE49-F238E27FC236}">
                    <a16:creationId xmlns:a16="http://schemas.microsoft.com/office/drawing/2014/main" id="{96ED5AF3-FC18-9349-ADF8-BFD9CB02817A}"/>
                  </a:ext>
                </a:extLst>
              </p:cNvPr>
              <p:cNvSpPr/>
              <p:nvPr/>
            </p:nvSpPr>
            <p:spPr>
              <a:xfrm>
                <a:off x="2391433" y="3721608"/>
                <a:ext cx="301752"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8" name="Imag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5923" y="3518442"/>
              <a:ext cx="2058485" cy="581530"/>
            </a:xfrm>
            <a:prstGeom prst="rect">
              <a:avLst/>
            </a:prstGeom>
          </p:spPr>
        </p:pic>
      </p:grpSp>
      <p:grpSp>
        <p:nvGrpSpPr>
          <p:cNvPr id="7" name="Groupe 6">
            <a:extLst>
              <a:ext uri="{FF2B5EF4-FFF2-40B4-BE49-F238E27FC236}">
                <a16:creationId xmlns:a16="http://schemas.microsoft.com/office/drawing/2014/main" id="{74BBD14F-D67D-F940-95CF-43DD25C04571}"/>
              </a:ext>
            </a:extLst>
          </p:cNvPr>
          <p:cNvGrpSpPr/>
          <p:nvPr/>
        </p:nvGrpSpPr>
        <p:grpSpPr>
          <a:xfrm>
            <a:off x="2528882" y="2623733"/>
            <a:ext cx="2072234" cy="3088748"/>
            <a:chOff x="4930168" y="2811001"/>
            <a:chExt cx="2072234" cy="3088748"/>
          </a:xfrm>
        </p:grpSpPr>
        <p:sp>
          <p:nvSpPr>
            <p:cNvPr id="28" name="Rectangle à coins arrondis 27">
              <a:extLst>
                <a:ext uri="{FF2B5EF4-FFF2-40B4-BE49-F238E27FC236}">
                  <a16:creationId xmlns:a16="http://schemas.microsoft.com/office/drawing/2014/main" id="{3BBE4B7C-46E3-F841-A5A6-B20AFAE13903}"/>
                </a:ext>
              </a:extLst>
            </p:cNvPr>
            <p:cNvSpPr/>
            <p:nvPr/>
          </p:nvSpPr>
          <p:spPr>
            <a:xfrm>
              <a:off x="4930168" y="2811001"/>
              <a:ext cx="2038744" cy="3088748"/>
            </a:xfrm>
            <a:prstGeom prst="roundRect">
              <a:avLst/>
            </a:prstGeom>
            <a:solidFill>
              <a:srgbClr val="E2E3E4"/>
            </a:solidFill>
            <a:ln>
              <a:solidFill>
                <a:srgbClr val="070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91ADF10D-F9DC-8B4F-8E77-B5F13814EED4}"/>
                </a:ext>
              </a:extLst>
            </p:cNvPr>
            <p:cNvPicPr>
              <a:picLocks noChangeAspect="1"/>
            </p:cNvPicPr>
            <p:nvPr/>
          </p:nvPicPr>
          <p:blipFill>
            <a:blip r:embed="rId7"/>
            <a:stretch>
              <a:fillRect/>
            </a:stretch>
          </p:blipFill>
          <p:spPr>
            <a:xfrm>
              <a:off x="5556802" y="3630785"/>
              <a:ext cx="856178" cy="811950"/>
            </a:xfrm>
            <a:prstGeom prst="rect">
              <a:avLst/>
            </a:prstGeom>
          </p:spPr>
        </p:pic>
        <p:pic>
          <p:nvPicPr>
            <p:cNvPr id="36" name="Imag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2635" y="5192253"/>
              <a:ext cx="2069767" cy="578073"/>
            </a:xfrm>
            <a:prstGeom prst="rect">
              <a:avLst/>
            </a:prstGeom>
          </p:spPr>
        </p:pic>
      </p:grpSp>
      <p:grpSp>
        <p:nvGrpSpPr>
          <p:cNvPr id="8" name="Groupe 7">
            <a:extLst>
              <a:ext uri="{FF2B5EF4-FFF2-40B4-BE49-F238E27FC236}">
                <a16:creationId xmlns:a16="http://schemas.microsoft.com/office/drawing/2014/main" id="{9A12386D-DA81-474E-A7EF-B1088D1F8387}"/>
              </a:ext>
            </a:extLst>
          </p:cNvPr>
          <p:cNvGrpSpPr/>
          <p:nvPr/>
        </p:nvGrpSpPr>
        <p:grpSpPr>
          <a:xfrm>
            <a:off x="4665099" y="1311965"/>
            <a:ext cx="2060672" cy="3088748"/>
            <a:chOff x="4788738" y="2664236"/>
            <a:chExt cx="2060672" cy="3088748"/>
          </a:xfrm>
        </p:grpSpPr>
        <p:sp>
          <p:nvSpPr>
            <p:cNvPr id="27" name="Rectangle à coins arrondis 26">
              <a:extLst>
                <a:ext uri="{FF2B5EF4-FFF2-40B4-BE49-F238E27FC236}">
                  <a16:creationId xmlns:a16="http://schemas.microsoft.com/office/drawing/2014/main" id="{52B2C2F6-29A7-4A43-A19D-3718CBB52A97}"/>
                </a:ext>
              </a:extLst>
            </p:cNvPr>
            <p:cNvSpPr/>
            <p:nvPr/>
          </p:nvSpPr>
          <p:spPr>
            <a:xfrm>
              <a:off x="4788738" y="2664236"/>
              <a:ext cx="2038744" cy="3088748"/>
            </a:xfrm>
            <a:prstGeom prst="roundRect">
              <a:avLst/>
            </a:prstGeom>
            <a:solidFill>
              <a:srgbClr val="E2E3E4"/>
            </a:solidFill>
            <a:ln>
              <a:solidFill>
                <a:srgbClr val="070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A3CC3F0A-53C3-3844-86BA-3FE82B792C93}"/>
                </a:ext>
              </a:extLst>
            </p:cNvPr>
            <p:cNvPicPr>
              <a:picLocks noChangeAspect="1"/>
            </p:cNvPicPr>
            <p:nvPr/>
          </p:nvPicPr>
          <p:blipFill>
            <a:blip r:embed="rId9"/>
            <a:stretch>
              <a:fillRect/>
            </a:stretch>
          </p:blipFill>
          <p:spPr>
            <a:xfrm>
              <a:off x="5115263" y="3366000"/>
              <a:ext cx="1186139" cy="886415"/>
            </a:xfrm>
            <a:prstGeom prst="rect">
              <a:avLst/>
            </a:prstGeom>
          </p:spPr>
        </p:pic>
        <p:pic>
          <p:nvPicPr>
            <p:cNvPr id="39" name="Image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88738" y="5024587"/>
              <a:ext cx="2060672" cy="584781"/>
            </a:xfrm>
            <a:prstGeom prst="rect">
              <a:avLst/>
            </a:prstGeom>
          </p:spPr>
        </p:pic>
      </p:grpSp>
    </p:spTree>
    <p:extLst>
      <p:ext uri="{BB962C8B-B14F-4D97-AF65-F5344CB8AC3E}">
        <p14:creationId xmlns:p14="http://schemas.microsoft.com/office/powerpoint/2010/main" val="3381766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89725-6CC4-6948-A0D4-E552D523B06F}"/>
              </a:ext>
            </a:extLst>
          </p:cNvPr>
          <p:cNvSpPr>
            <a:spLocks noGrp="1"/>
          </p:cNvSpPr>
          <p:nvPr>
            <p:ph type="title"/>
          </p:nvPr>
        </p:nvSpPr>
        <p:spPr>
          <a:xfrm>
            <a:off x="593125" y="335307"/>
            <a:ext cx="9267568" cy="976658"/>
          </a:xfrm>
          <a:noFill/>
        </p:spPr>
        <p:txBody>
          <a:bodyPr>
            <a:normAutofit/>
          </a:bodyPr>
          <a:lstStyle/>
          <a:p>
            <a:r>
              <a:rPr lang="fr-FR" sz="3600" b="1" dirty="0">
                <a:solidFill>
                  <a:srgbClr val="B82ECB"/>
                </a:solidFill>
                <a:latin typeface="Arial" panose="020B0604020202020204" pitchFamily="34" charset="0"/>
                <a:cs typeface="Arial" panose="020B0604020202020204" pitchFamily="34" charset="0"/>
              </a:rPr>
              <a:t>Le scénario pédagogique</a:t>
            </a:r>
          </a:p>
        </p:txBody>
      </p:sp>
      <p:pic>
        <p:nvPicPr>
          <p:cNvPr id="7" name="Espace réservé du contenu 6">
            <a:extLst>
              <a:ext uri="{FF2B5EF4-FFF2-40B4-BE49-F238E27FC236}">
                <a16:creationId xmlns:a16="http://schemas.microsoft.com/office/drawing/2014/main" id="{70F4D890-5245-2A45-AB77-97EB17D35A8C}"/>
              </a:ext>
            </a:extLst>
          </p:cNvPr>
          <p:cNvPicPr>
            <a:picLocks noGrp="1" noChangeAspect="1"/>
          </p:cNvPicPr>
          <p:nvPr>
            <p:ph idx="1"/>
          </p:nvPr>
        </p:nvPicPr>
        <p:blipFill>
          <a:blip r:embed="rId2"/>
          <a:stretch>
            <a:fillRect/>
          </a:stretch>
        </p:blipFill>
        <p:spPr>
          <a:xfrm>
            <a:off x="593125" y="1311965"/>
            <a:ext cx="10958655" cy="4864998"/>
          </a:xfrm>
        </p:spPr>
      </p:pic>
    </p:spTree>
    <p:extLst>
      <p:ext uri="{BB962C8B-B14F-4D97-AF65-F5344CB8AC3E}">
        <p14:creationId xmlns:p14="http://schemas.microsoft.com/office/powerpoint/2010/main" val="12840511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43B41E42-7666-D043-AD0C-C58A50C4CBE9}" vid="{4471F79C-649C-094B-9816-E42B7DAEB3B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2464</TotalTime>
  <Words>515</Words>
  <Application>Microsoft Macintosh PowerPoint</Application>
  <PresentationFormat>Grand écran</PresentationFormat>
  <Paragraphs>96</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.Hiragino Kaku Gothic Interface W3</vt:lpstr>
      <vt:lpstr>Arial</vt:lpstr>
      <vt:lpstr>Calibri</vt:lpstr>
      <vt:lpstr>Calibri Light</vt:lpstr>
      <vt:lpstr>Wingdings</vt:lpstr>
      <vt:lpstr>Thème Office</vt:lpstr>
      <vt:lpstr>Présentation PowerPoint</vt:lpstr>
      <vt:lpstr>LE STOP MOTION, UN OUTIL NUMÉRIQUE POUR DÉVELOPPER LA CRÉATIVITÉ </vt:lpstr>
      <vt:lpstr>Plan</vt:lpstr>
      <vt:lpstr>Problématique</vt:lpstr>
      <vt:lpstr>Qu’est-ce que la créativité ?</vt:lpstr>
      <vt:lpstr>Quels sont les facteurs favorisant la créativité ?</vt:lpstr>
      <vt:lpstr>Quel support numérique ?</vt:lpstr>
      <vt:lpstr>Le dispositif numérique</vt:lpstr>
      <vt:lpstr>Le scénario pédagogique</vt:lpstr>
      <vt:lpstr>La progressivité</vt:lpstr>
      <vt:lpstr>Quelles observations ?</vt:lpstr>
      <vt:lpstr>Quels apprentissages ?</vt:lpstr>
      <vt:lpstr>Quelles plus-values ?</vt:lpstr>
      <vt:lpstr>Conclusion</vt:lpstr>
      <vt:lpstr>Māuruuru</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ADNEpf Diaporama</dc:title>
  <dc:subject/>
  <dc:creator>DGEE</dc:creator>
  <cp:keywords/>
  <dc:description/>
  <cp:lastModifiedBy>Microsoft Office User</cp:lastModifiedBy>
  <cp:revision>153</cp:revision>
  <dcterms:created xsi:type="dcterms:W3CDTF">2020-08-12T21:33:43Z</dcterms:created>
  <dcterms:modified xsi:type="dcterms:W3CDTF">2021-03-26T03:48:28Z</dcterms:modified>
  <cp:category/>
</cp:coreProperties>
</file>