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/>
    <p:restoredTop sz="94641"/>
  </p:normalViewPr>
  <p:slideViewPr>
    <p:cSldViewPr snapToGrid="0" snapToObjects="1">
      <p:cViewPr varScale="1">
        <p:scale>
          <a:sx n="143" d="100"/>
          <a:sy n="143" d="100"/>
        </p:scale>
        <p:origin x="216" y="6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Rafiq</a:t>
            </a:r>
          </a:p>
          <a:p>
            <a:pPr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Diagnostiquer : Positionnement individuel et via pix orga</a:t>
            </a:r>
          </a:p>
          <a:p>
            <a:pPr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Évaluer - Valoriser : Résolution de problèmes - appui sur les erreurs pour progresser - activités adaptatives</a:t>
            </a:r>
          </a:p>
          <a:p>
            <a:pPr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Certifier : validation du profil construit pendant le cycle</a:t>
            </a:r>
          </a:p>
          <a:p>
            <a:pPr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cultiver les compétences numériques, c’est quatre choses:</a:t>
            </a:r>
          </a:p>
          <a:p>
            <a:pPr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1. diagnostics au travers de tests portant sur 16 compétences et 8 niveaux. Le référentiel CRCN, basé sur DIGCOMP cible les compétences numériques transverses dont on a besoin pour la vie scolaire et universitaire, pour l’exercice de la citoyenneté, pour l’insertion dans le monde professionnel.</a:t>
            </a:r>
          </a:p>
          <a:p>
            <a:pPr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2. Les tests sont assez ludiques, il ne s’agit pas d’évaluer pour évaluer mais d’évaluer pour susciter l’envie d’apprendre et donner les moyens d’apprendre. CAD , on mesure des compétences, on établit un profil et cela permet de recommander des tutos. Le tableau de bord de Pix orga permet de suivre et de proposer des parcours ciblés.</a:t>
            </a:r>
          </a:p>
          <a:p>
            <a:pPr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3. valoriser au travers d’un certificat reconnu par l’État et le monde professionnel. Il vient remplacer le b2i dans l’enseignement scolaire et le c2i dans le supérieur et peut-être obtenu par tout citoyen</a:t>
            </a:r>
          </a:p>
          <a:p>
            <a:pPr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e"/>
          <p:cNvGrpSpPr/>
          <p:nvPr/>
        </p:nvGrpSpPr>
        <p:grpSpPr>
          <a:xfrm>
            <a:off x="0" y="-5598"/>
            <a:ext cx="12192000" cy="6912801"/>
            <a:chOff x="0" y="0"/>
            <a:chExt cx="12192000" cy="6912800"/>
          </a:xfrm>
        </p:grpSpPr>
        <p:sp>
          <p:nvSpPr>
            <p:cNvPr id="92" name="Rectangle"/>
            <p:cNvSpPr/>
            <p:nvPr/>
          </p:nvSpPr>
          <p:spPr>
            <a:xfrm>
              <a:off x="0" y="5597"/>
              <a:ext cx="12192000" cy="6858001"/>
            </a:xfrm>
            <a:prstGeom prst="rect">
              <a:avLst/>
            </a:prstGeom>
            <a:gradFill flip="none" rotWithShape="1">
              <a:gsLst>
                <a:gs pos="0">
                  <a:srgbClr val="73ACEE"/>
                </a:gs>
                <a:gs pos="99715">
                  <a:srgbClr val="9CB0F1"/>
                </a:gs>
              </a:gsLst>
              <a:path path="shape">
                <a:fillToRect l="-1660" t="16658" r="101660" b="83341"/>
              </a:path>
            </a:gra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just" defTabSz="410765">
                <a:lnSpc>
                  <a:spcPct val="110000"/>
                </a:lnSpc>
                <a:spcBef>
                  <a:spcPts val="1000"/>
                </a:spcBef>
                <a:defRPr sz="2800">
                  <a:solidFill>
                    <a:srgbClr val="164F86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grpSp>
          <p:nvGrpSpPr>
            <p:cNvPr id="95" name="Groupe"/>
            <p:cNvGrpSpPr/>
            <p:nvPr/>
          </p:nvGrpSpPr>
          <p:grpSpPr>
            <a:xfrm>
              <a:off x="0" y="-1"/>
              <a:ext cx="12192000" cy="2617621"/>
              <a:chOff x="0" y="0"/>
              <a:chExt cx="12192000" cy="2617620"/>
            </a:xfrm>
          </p:grpSpPr>
          <p:sp>
            <p:nvSpPr>
              <p:cNvPr id="93" name="Figure"/>
              <p:cNvSpPr/>
              <p:nvPr/>
            </p:nvSpPr>
            <p:spPr>
              <a:xfrm rot="10800000">
                <a:off x="0" y="0"/>
                <a:ext cx="12192000" cy="261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61" y="8949"/>
                      <a:pt x="3065" y="15476"/>
                      <a:pt x="5721" y="16941"/>
                    </a:cubicBezTo>
                    <a:cubicBezTo>
                      <a:pt x="7429" y="17883"/>
                      <a:pt x="9148" y="16578"/>
                      <a:pt x="10800" y="14811"/>
                    </a:cubicBezTo>
                    <a:cubicBezTo>
                      <a:pt x="12524" y="12967"/>
                      <a:pt x="14234" y="10605"/>
                      <a:pt x="16040" y="10652"/>
                    </a:cubicBezTo>
                    <a:cubicBezTo>
                      <a:pt x="18204" y="10709"/>
                      <a:pt x="20246" y="14184"/>
                      <a:pt x="21600" y="20116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99715">
                    <a:srgbClr val="FFFFFF">
                      <a:alpha val="19377"/>
                    </a:srgbClr>
                  </a:gs>
                </a:gsLst>
                <a:path path="shape">
                  <a:fillToRect l="505" t="50405" r="99494" b="49594"/>
                </a:path>
              </a:gra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just" defTabSz="410765">
                  <a:lnSpc>
                    <a:spcPct val="110000"/>
                  </a:lnSpc>
                  <a:spcBef>
                    <a:spcPts val="1000"/>
                  </a:spcBef>
                  <a:defRPr sz="2800">
                    <a:solidFill>
                      <a:srgbClr val="164F8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94" name="Figure"/>
              <p:cNvSpPr/>
              <p:nvPr/>
            </p:nvSpPr>
            <p:spPr>
              <a:xfrm rot="10800000">
                <a:off x="0" y="0"/>
                <a:ext cx="12192000" cy="261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96" y="9714"/>
                      <a:pt x="2924" y="17145"/>
                      <a:pt x="5721" y="19078"/>
                    </a:cubicBezTo>
                    <a:cubicBezTo>
                      <a:pt x="7414" y="20248"/>
                      <a:pt x="9145" y="19220"/>
                      <a:pt x="10800" y="17537"/>
                    </a:cubicBezTo>
                    <a:cubicBezTo>
                      <a:pt x="12672" y="15635"/>
                      <a:pt x="14506" y="12886"/>
                      <a:pt x="16460" y="12862"/>
                    </a:cubicBezTo>
                    <a:cubicBezTo>
                      <a:pt x="18376" y="12840"/>
                      <a:pt x="20220" y="15442"/>
                      <a:pt x="21600" y="20116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99715">
                    <a:srgbClr val="FFFFFF">
                      <a:alpha val="32952"/>
                    </a:srgbClr>
                  </a:gs>
                </a:gsLst>
                <a:path path="shape">
                  <a:fillToRect l="505" t="50405" r="99494" b="49594"/>
                </a:path>
              </a:gra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just" defTabSz="410765">
                  <a:lnSpc>
                    <a:spcPct val="110000"/>
                  </a:lnSpc>
                  <a:spcBef>
                    <a:spcPts val="1000"/>
                  </a:spcBef>
                  <a:defRPr sz="2800">
                    <a:solidFill>
                      <a:srgbClr val="164F8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98" name="Groupe"/>
            <p:cNvGrpSpPr/>
            <p:nvPr/>
          </p:nvGrpSpPr>
          <p:grpSpPr>
            <a:xfrm rot="10800000">
              <a:off x="0" y="4295179"/>
              <a:ext cx="12192000" cy="2617621"/>
              <a:chOff x="0" y="0"/>
              <a:chExt cx="12192000" cy="2617620"/>
            </a:xfrm>
          </p:grpSpPr>
          <p:sp>
            <p:nvSpPr>
              <p:cNvPr id="96" name="Figure"/>
              <p:cNvSpPr/>
              <p:nvPr/>
            </p:nvSpPr>
            <p:spPr>
              <a:xfrm rot="10800000">
                <a:off x="0" y="0"/>
                <a:ext cx="12192000" cy="261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61" y="8949"/>
                      <a:pt x="3065" y="15476"/>
                      <a:pt x="5721" y="16941"/>
                    </a:cubicBezTo>
                    <a:cubicBezTo>
                      <a:pt x="7429" y="17883"/>
                      <a:pt x="9148" y="16578"/>
                      <a:pt x="10800" y="14811"/>
                    </a:cubicBezTo>
                    <a:cubicBezTo>
                      <a:pt x="12524" y="12967"/>
                      <a:pt x="14234" y="10605"/>
                      <a:pt x="16040" y="10652"/>
                    </a:cubicBezTo>
                    <a:cubicBezTo>
                      <a:pt x="18204" y="10709"/>
                      <a:pt x="20246" y="14184"/>
                      <a:pt x="21600" y="20116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99715">
                    <a:srgbClr val="FFFFFF">
                      <a:alpha val="19377"/>
                    </a:srgbClr>
                  </a:gs>
                </a:gsLst>
                <a:path path="shape">
                  <a:fillToRect l="505" t="50405" r="99494" b="49594"/>
                </a:path>
              </a:gra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just" defTabSz="410765">
                  <a:lnSpc>
                    <a:spcPct val="110000"/>
                  </a:lnSpc>
                  <a:spcBef>
                    <a:spcPts val="1000"/>
                  </a:spcBef>
                  <a:defRPr sz="2800">
                    <a:solidFill>
                      <a:srgbClr val="164F8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97" name="Figure"/>
              <p:cNvSpPr/>
              <p:nvPr/>
            </p:nvSpPr>
            <p:spPr>
              <a:xfrm rot="10800000">
                <a:off x="0" y="0"/>
                <a:ext cx="12192000" cy="261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96" y="9714"/>
                      <a:pt x="2924" y="17145"/>
                      <a:pt x="5721" y="19078"/>
                    </a:cubicBezTo>
                    <a:cubicBezTo>
                      <a:pt x="7414" y="20248"/>
                      <a:pt x="9145" y="19220"/>
                      <a:pt x="10800" y="17537"/>
                    </a:cubicBezTo>
                    <a:cubicBezTo>
                      <a:pt x="12672" y="15635"/>
                      <a:pt x="14506" y="12886"/>
                      <a:pt x="16460" y="12862"/>
                    </a:cubicBezTo>
                    <a:cubicBezTo>
                      <a:pt x="18376" y="12840"/>
                      <a:pt x="20220" y="15442"/>
                      <a:pt x="21600" y="20116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99715">
                    <a:srgbClr val="FFFFFF">
                      <a:alpha val="32952"/>
                    </a:srgbClr>
                  </a:gs>
                </a:gsLst>
                <a:path path="shape">
                  <a:fillToRect l="505" t="50405" r="99494" b="49594"/>
                </a:path>
              </a:gra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just" defTabSz="410765">
                  <a:lnSpc>
                    <a:spcPct val="110000"/>
                  </a:lnSpc>
                  <a:spcBef>
                    <a:spcPts val="1000"/>
                  </a:spcBef>
                  <a:defRPr sz="2800">
                    <a:solidFill>
                      <a:srgbClr val="164F8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  <p:sp>
        <p:nvSpPr>
          <p:cNvPr id="100" name="Texte du titre"/>
          <p:cNvSpPr txBox="1">
            <a:spLocks noGrp="1"/>
          </p:cNvSpPr>
          <p:nvPr>
            <p:ph type="title"/>
          </p:nvPr>
        </p:nvSpPr>
        <p:spPr>
          <a:xfrm>
            <a:off x="1272623" y="1321593"/>
            <a:ext cx="9646754" cy="2411017"/>
          </a:xfrm>
          <a:prstGeom prst="rect">
            <a:avLst/>
          </a:prstGeom>
        </p:spPr>
        <p:txBody>
          <a:bodyPr lIns="0" tIns="0" rIns="0" bIns="0" anchor="b"/>
          <a:lstStyle>
            <a:lvl1pPr algn="ctr" defTabSz="410765">
              <a:lnSpc>
                <a:spcPct val="80000"/>
              </a:lnSpc>
              <a:defRPr sz="84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01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2623" y="3929062"/>
            <a:ext cx="9646754" cy="1607345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10765">
              <a:lnSpc>
                <a:spcPct val="11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0" indent="228600" algn="ctr" defTabSz="410765">
              <a:lnSpc>
                <a:spcPct val="11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0" indent="457200" algn="ctr" defTabSz="410765">
              <a:lnSpc>
                <a:spcPct val="11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0" indent="685800" algn="ctr" defTabSz="410765">
              <a:lnSpc>
                <a:spcPct val="11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0" indent="914400" algn="ctr" defTabSz="410765">
              <a:lnSpc>
                <a:spcPct val="110000"/>
              </a:lnSpc>
              <a:buSzTx/>
              <a:buFont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100464" y="6518671"/>
            <a:ext cx="408129" cy="421845"/>
          </a:xfrm>
          <a:prstGeom prst="rect">
            <a:avLst/>
          </a:prstGeom>
        </p:spPr>
        <p:txBody>
          <a:bodyPr lIns="0" tIns="0" rIns="0" bIns="0" anchor="t"/>
          <a:lstStyle>
            <a:lvl1pPr algn="just" defTabSz="410765">
              <a:lnSpc>
                <a:spcPct val="110000"/>
              </a:lnSpc>
              <a:spcBef>
                <a:spcPts val="1000"/>
              </a:spcBef>
              <a:defRPr sz="2800">
                <a:solidFill>
                  <a:srgbClr val="164F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e"/>
          <p:cNvGrpSpPr/>
          <p:nvPr/>
        </p:nvGrpSpPr>
        <p:grpSpPr>
          <a:xfrm>
            <a:off x="0" y="-5598"/>
            <a:ext cx="12192000" cy="6912801"/>
            <a:chOff x="0" y="0"/>
            <a:chExt cx="12192000" cy="6912800"/>
          </a:xfrm>
        </p:grpSpPr>
        <p:sp>
          <p:nvSpPr>
            <p:cNvPr id="109" name="Rectangle"/>
            <p:cNvSpPr/>
            <p:nvPr/>
          </p:nvSpPr>
          <p:spPr>
            <a:xfrm>
              <a:off x="0" y="5597"/>
              <a:ext cx="12192000" cy="6858001"/>
            </a:xfrm>
            <a:prstGeom prst="rect">
              <a:avLst/>
            </a:prstGeom>
            <a:gradFill flip="none" rotWithShape="1">
              <a:gsLst>
                <a:gs pos="0">
                  <a:srgbClr val="73ACEE"/>
                </a:gs>
                <a:gs pos="99715">
                  <a:srgbClr val="9CB0F1"/>
                </a:gs>
              </a:gsLst>
              <a:path path="shape">
                <a:fillToRect l="-1660" t="16658" r="101660" b="83341"/>
              </a:path>
            </a:gra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just" defTabSz="410765">
                <a:lnSpc>
                  <a:spcPct val="110000"/>
                </a:lnSpc>
                <a:spcBef>
                  <a:spcPts val="1000"/>
                </a:spcBef>
                <a:defRPr sz="2800">
                  <a:solidFill>
                    <a:srgbClr val="164F86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grpSp>
          <p:nvGrpSpPr>
            <p:cNvPr id="112" name="Groupe"/>
            <p:cNvGrpSpPr/>
            <p:nvPr/>
          </p:nvGrpSpPr>
          <p:grpSpPr>
            <a:xfrm>
              <a:off x="0" y="-1"/>
              <a:ext cx="12192000" cy="2617621"/>
              <a:chOff x="0" y="0"/>
              <a:chExt cx="12192000" cy="2617620"/>
            </a:xfrm>
          </p:grpSpPr>
          <p:sp>
            <p:nvSpPr>
              <p:cNvPr id="110" name="Figure"/>
              <p:cNvSpPr/>
              <p:nvPr/>
            </p:nvSpPr>
            <p:spPr>
              <a:xfrm rot="10800000">
                <a:off x="0" y="0"/>
                <a:ext cx="12192000" cy="261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61" y="8949"/>
                      <a:pt x="3065" y="15476"/>
                      <a:pt x="5721" y="16941"/>
                    </a:cubicBezTo>
                    <a:cubicBezTo>
                      <a:pt x="7429" y="17883"/>
                      <a:pt x="9148" y="16578"/>
                      <a:pt x="10800" y="14811"/>
                    </a:cubicBezTo>
                    <a:cubicBezTo>
                      <a:pt x="12524" y="12967"/>
                      <a:pt x="14234" y="10605"/>
                      <a:pt x="16040" y="10652"/>
                    </a:cubicBezTo>
                    <a:cubicBezTo>
                      <a:pt x="18204" y="10709"/>
                      <a:pt x="20246" y="14184"/>
                      <a:pt x="21600" y="20116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99715">
                    <a:srgbClr val="FFFFFF">
                      <a:alpha val="19377"/>
                    </a:srgbClr>
                  </a:gs>
                </a:gsLst>
                <a:path path="shape">
                  <a:fillToRect l="505" t="50405" r="99494" b="49594"/>
                </a:path>
              </a:gra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just" defTabSz="410765">
                  <a:lnSpc>
                    <a:spcPct val="110000"/>
                  </a:lnSpc>
                  <a:spcBef>
                    <a:spcPts val="1000"/>
                  </a:spcBef>
                  <a:defRPr sz="2800">
                    <a:solidFill>
                      <a:srgbClr val="164F8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11" name="Figure"/>
              <p:cNvSpPr/>
              <p:nvPr/>
            </p:nvSpPr>
            <p:spPr>
              <a:xfrm rot="10800000">
                <a:off x="0" y="0"/>
                <a:ext cx="12192000" cy="261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96" y="9714"/>
                      <a:pt x="2924" y="17145"/>
                      <a:pt x="5721" y="19078"/>
                    </a:cubicBezTo>
                    <a:cubicBezTo>
                      <a:pt x="7414" y="20248"/>
                      <a:pt x="9145" y="19220"/>
                      <a:pt x="10800" y="17537"/>
                    </a:cubicBezTo>
                    <a:cubicBezTo>
                      <a:pt x="12672" y="15635"/>
                      <a:pt x="14506" y="12886"/>
                      <a:pt x="16460" y="12862"/>
                    </a:cubicBezTo>
                    <a:cubicBezTo>
                      <a:pt x="18376" y="12840"/>
                      <a:pt x="20220" y="15442"/>
                      <a:pt x="21600" y="20116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99715">
                    <a:srgbClr val="FFFFFF">
                      <a:alpha val="32952"/>
                    </a:srgbClr>
                  </a:gs>
                </a:gsLst>
                <a:path path="shape">
                  <a:fillToRect l="505" t="50405" r="99494" b="49594"/>
                </a:path>
              </a:gra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just" defTabSz="410765">
                  <a:lnSpc>
                    <a:spcPct val="110000"/>
                  </a:lnSpc>
                  <a:spcBef>
                    <a:spcPts val="1000"/>
                  </a:spcBef>
                  <a:defRPr sz="2800">
                    <a:solidFill>
                      <a:srgbClr val="164F8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115" name="Groupe"/>
            <p:cNvGrpSpPr/>
            <p:nvPr/>
          </p:nvGrpSpPr>
          <p:grpSpPr>
            <a:xfrm rot="10800000">
              <a:off x="0" y="4295179"/>
              <a:ext cx="12192000" cy="2617621"/>
              <a:chOff x="0" y="0"/>
              <a:chExt cx="12192000" cy="2617620"/>
            </a:xfrm>
          </p:grpSpPr>
          <p:sp>
            <p:nvSpPr>
              <p:cNvPr id="113" name="Figure"/>
              <p:cNvSpPr/>
              <p:nvPr/>
            </p:nvSpPr>
            <p:spPr>
              <a:xfrm rot="10800000">
                <a:off x="0" y="0"/>
                <a:ext cx="12192000" cy="261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61" y="8949"/>
                      <a:pt x="3065" y="15476"/>
                      <a:pt x="5721" y="16941"/>
                    </a:cubicBezTo>
                    <a:cubicBezTo>
                      <a:pt x="7429" y="17883"/>
                      <a:pt x="9148" y="16578"/>
                      <a:pt x="10800" y="14811"/>
                    </a:cubicBezTo>
                    <a:cubicBezTo>
                      <a:pt x="12524" y="12967"/>
                      <a:pt x="14234" y="10605"/>
                      <a:pt x="16040" y="10652"/>
                    </a:cubicBezTo>
                    <a:cubicBezTo>
                      <a:pt x="18204" y="10709"/>
                      <a:pt x="20246" y="14184"/>
                      <a:pt x="21600" y="20116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99715">
                    <a:srgbClr val="FFFFFF">
                      <a:alpha val="19377"/>
                    </a:srgbClr>
                  </a:gs>
                </a:gsLst>
                <a:path path="shape">
                  <a:fillToRect l="505" t="50405" r="99494" b="49594"/>
                </a:path>
              </a:gra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just" defTabSz="410765">
                  <a:lnSpc>
                    <a:spcPct val="110000"/>
                  </a:lnSpc>
                  <a:spcBef>
                    <a:spcPts val="1000"/>
                  </a:spcBef>
                  <a:defRPr sz="2800">
                    <a:solidFill>
                      <a:srgbClr val="164F8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14" name="Figure"/>
              <p:cNvSpPr/>
              <p:nvPr/>
            </p:nvSpPr>
            <p:spPr>
              <a:xfrm rot="10800000">
                <a:off x="0" y="0"/>
                <a:ext cx="12192000" cy="261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96" y="9714"/>
                      <a:pt x="2924" y="17145"/>
                      <a:pt x="5721" y="19078"/>
                    </a:cubicBezTo>
                    <a:cubicBezTo>
                      <a:pt x="7414" y="20248"/>
                      <a:pt x="9145" y="19220"/>
                      <a:pt x="10800" y="17537"/>
                    </a:cubicBezTo>
                    <a:cubicBezTo>
                      <a:pt x="12672" y="15635"/>
                      <a:pt x="14506" y="12886"/>
                      <a:pt x="16460" y="12862"/>
                    </a:cubicBezTo>
                    <a:cubicBezTo>
                      <a:pt x="18376" y="12840"/>
                      <a:pt x="20220" y="15442"/>
                      <a:pt x="21600" y="20116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99715">
                    <a:srgbClr val="FFFFFF">
                      <a:alpha val="32952"/>
                    </a:srgbClr>
                  </a:gs>
                </a:gsLst>
                <a:path path="shape">
                  <a:fillToRect l="505" t="50405" r="99494" b="49594"/>
                </a:path>
              </a:gra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just" defTabSz="410765">
                  <a:lnSpc>
                    <a:spcPct val="110000"/>
                  </a:lnSpc>
                  <a:spcBef>
                    <a:spcPts val="1000"/>
                  </a:spcBef>
                  <a:defRPr sz="2800">
                    <a:solidFill>
                      <a:srgbClr val="164F8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  <p:sp>
        <p:nvSpPr>
          <p:cNvPr id="117" name="Texte du titre"/>
          <p:cNvSpPr txBox="1">
            <a:spLocks noGrp="1"/>
          </p:cNvSpPr>
          <p:nvPr>
            <p:ph type="title"/>
          </p:nvPr>
        </p:nvSpPr>
        <p:spPr>
          <a:xfrm>
            <a:off x="1263665" y="1428750"/>
            <a:ext cx="9664670" cy="982266"/>
          </a:xfrm>
          <a:prstGeom prst="rect">
            <a:avLst/>
          </a:prstGeom>
        </p:spPr>
        <p:txBody>
          <a:bodyPr lIns="0" tIns="0" rIns="0" bIns="0" anchor="b"/>
          <a:lstStyle>
            <a:lvl1pPr algn="ctr" defTabSz="410765">
              <a:lnSpc>
                <a:spcPct val="80000"/>
              </a:lnSpc>
              <a:defRPr sz="62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100464" y="6518671"/>
            <a:ext cx="408129" cy="421845"/>
          </a:xfrm>
          <a:prstGeom prst="rect">
            <a:avLst/>
          </a:prstGeom>
        </p:spPr>
        <p:txBody>
          <a:bodyPr lIns="0" tIns="0" rIns="0" bIns="0" anchor="t"/>
          <a:lstStyle>
            <a:lvl1pPr algn="just" defTabSz="410765">
              <a:lnSpc>
                <a:spcPct val="110000"/>
              </a:lnSpc>
              <a:spcBef>
                <a:spcPts val="1000"/>
              </a:spcBef>
              <a:defRPr sz="2800">
                <a:solidFill>
                  <a:srgbClr val="164F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832259" y="6584950"/>
            <a:ext cx="151219" cy="127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defTabSz="412750">
              <a:lnSpc>
                <a:spcPct val="90000"/>
              </a:lnSpc>
              <a:defRPr sz="900" b="1" cap="all" spc="18">
                <a:solidFill>
                  <a:srgbClr val="FFFFFF"/>
                </a:solidFill>
                <a:effectLst>
                  <a:outerShdw blurRad="63500" dist="25400" dir="1800000" rotWithShape="0">
                    <a:srgbClr val="8DB8D2"/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&amp; 2 Photos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igure"/>
          <p:cNvSpPr/>
          <p:nvPr/>
        </p:nvSpPr>
        <p:spPr>
          <a:xfrm>
            <a:off x="5105400" y="6432550"/>
            <a:ext cx="1981200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40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  <a:effectLst>
            <a:outerShdw blurRad="25400" dir="16320000" rotWithShape="0">
              <a:srgbClr val="FFFFFF">
                <a:alpha val="70000"/>
              </a:srgbClr>
            </a:outerShdw>
          </a:effectLst>
        </p:spPr>
        <p:txBody>
          <a:bodyPr lIns="25400" tIns="25400" rIns="25400" bIns="25400" anchor="ctr"/>
          <a:lstStyle/>
          <a:p>
            <a:pPr defTabSz="412750">
              <a:defRPr sz="1200">
                <a:solidFill>
                  <a:srgbClr val="FFFFFF"/>
                </a:solidFill>
                <a:effectLst>
                  <a:outerShdw blurRad="25400" dist="28290" dir="2388334" rotWithShape="0">
                    <a:srgbClr val="000000">
                      <a:alpha val="7931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pPr>
            <a:endParaRPr/>
          </a:p>
        </p:txBody>
      </p:sp>
      <p:sp>
        <p:nvSpPr>
          <p:cNvPr id="133" name="Company name"/>
          <p:cNvSpPr txBox="1">
            <a:spLocks noGrp="1"/>
          </p:cNvSpPr>
          <p:nvPr>
            <p:ph type="body" sz="quarter" idx="21"/>
          </p:nvPr>
        </p:nvSpPr>
        <p:spPr>
          <a:xfrm>
            <a:off x="5607367" y="6610350"/>
            <a:ext cx="969602" cy="139700"/>
          </a:xfrm>
          <a:prstGeom prst="rect">
            <a:avLst/>
          </a:prstGeom>
          <a:effectLst>
            <a:outerShdw dist="12700" dir="2400000" rotWithShape="0">
              <a:srgbClr val="FFFFFF">
                <a:alpha val="70000"/>
              </a:srgbClr>
            </a:outerShdw>
          </a:effectLst>
        </p:spPr>
        <p:txBody>
          <a:bodyPr wrap="none" lIns="0" tIns="0" rIns="0" bIns="0">
            <a:spAutoFit/>
          </a:bodyPr>
          <a:lstStyle>
            <a:lvl1pPr marL="0" indent="0" algn="ctr" defTabSz="412750">
              <a:lnSpc>
                <a:spcPct val="120000"/>
              </a:lnSpc>
              <a:spcBef>
                <a:spcPts val="0"/>
              </a:spcBef>
              <a:buClr>
                <a:srgbClr val="A29A85"/>
              </a:buClr>
              <a:buSzTx/>
              <a:buFontTx/>
              <a:buNone/>
              <a:defRPr sz="900" cap="all" spc="1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Company name</a:t>
            </a:r>
          </a:p>
        </p:txBody>
      </p:sp>
      <p:sp>
        <p:nvSpPr>
          <p:cNvPr id="134" name="Image"/>
          <p:cNvSpPr>
            <a:spLocks noGrp="1"/>
          </p:cNvSpPr>
          <p:nvPr>
            <p:ph type="pic" sz="half" idx="22"/>
          </p:nvPr>
        </p:nvSpPr>
        <p:spPr>
          <a:xfrm>
            <a:off x="-254000" y="2679700"/>
            <a:ext cx="6608033" cy="3717019"/>
          </a:xfrm>
          <a:prstGeom prst="rect">
            <a:avLst/>
          </a:prstGeom>
          <a:effectLst>
            <a:outerShdw blurRad="50800" dist="25400" dir="2460000" rotWithShape="0">
              <a:srgbClr val="FFFFFF">
                <a:alpha val="7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5" name="Image"/>
          <p:cNvSpPr>
            <a:spLocks noGrp="1"/>
          </p:cNvSpPr>
          <p:nvPr>
            <p:ph type="pic" sz="half" idx="23"/>
          </p:nvPr>
        </p:nvSpPr>
        <p:spPr>
          <a:xfrm>
            <a:off x="6096000" y="2819400"/>
            <a:ext cx="6096000" cy="3429000"/>
          </a:xfrm>
          <a:prstGeom prst="rect">
            <a:avLst/>
          </a:prstGeom>
          <a:effectLst>
            <a:outerShdw blurRad="50800" dist="25400" dir="2460000" rotWithShape="0">
              <a:srgbClr val="FFFFFF">
                <a:alpha val="7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6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361950"/>
            <a:ext cx="10287000" cy="1981200"/>
          </a:xfrm>
          <a:prstGeom prst="rect">
            <a:avLst/>
          </a:prstGeom>
          <a:effectLst>
            <a:outerShdw dist="12700" dir="2400000" rotWithShape="0">
              <a:srgbClr val="FFFFFF">
                <a:alpha val="70000"/>
              </a:srgbClr>
            </a:outerShdw>
          </a:effectLst>
        </p:spPr>
        <p:txBody>
          <a:bodyPr lIns="0" tIns="0" rIns="0" bIns="0" anchor="ctr"/>
          <a:lstStyle>
            <a:lvl1pPr marL="302380" indent="-302380" defTabSz="412750">
              <a:lnSpc>
                <a:spcPct val="120000"/>
              </a:lnSpc>
              <a:spcBef>
                <a:spcPts val="1700"/>
              </a:spcBef>
              <a:buSzPct val="125000"/>
              <a:buFontTx/>
              <a:defRPr sz="2000" i="1" spc="39">
                <a:latin typeface="Palatino"/>
                <a:ea typeface="Palatino"/>
                <a:cs typeface="Palatino"/>
                <a:sym typeface="Palatino"/>
              </a:defRPr>
            </a:lvl1pPr>
            <a:lvl2pPr marL="746880" indent="-302380" defTabSz="412750">
              <a:lnSpc>
                <a:spcPct val="120000"/>
              </a:lnSpc>
              <a:spcBef>
                <a:spcPts val="1700"/>
              </a:spcBef>
              <a:buSzPct val="125000"/>
              <a:buFontTx/>
              <a:defRPr sz="2000" i="1" spc="39">
                <a:latin typeface="Palatino"/>
                <a:ea typeface="Palatino"/>
                <a:cs typeface="Palatino"/>
                <a:sym typeface="Palatino"/>
              </a:defRPr>
            </a:lvl2pPr>
            <a:lvl3pPr marL="1191380" indent="-302380" defTabSz="412750">
              <a:lnSpc>
                <a:spcPct val="120000"/>
              </a:lnSpc>
              <a:spcBef>
                <a:spcPts val="1700"/>
              </a:spcBef>
              <a:buSzPct val="125000"/>
              <a:buFontTx/>
              <a:defRPr sz="2000" i="1" spc="39">
                <a:latin typeface="Palatino"/>
                <a:ea typeface="Palatino"/>
                <a:cs typeface="Palatino"/>
                <a:sym typeface="Palatino"/>
              </a:defRPr>
            </a:lvl3pPr>
            <a:lvl4pPr marL="1635880" indent="-302380" defTabSz="412750">
              <a:lnSpc>
                <a:spcPct val="120000"/>
              </a:lnSpc>
              <a:spcBef>
                <a:spcPts val="1700"/>
              </a:spcBef>
              <a:buSzPct val="125000"/>
              <a:buFontTx/>
              <a:defRPr sz="2000" i="1" spc="39">
                <a:latin typeface="Palatino"/>
                <a:ea typeface="Palatino"/>
                <a:cs typeface="Palatino"/>
                <a:sym typeface="Palatino"/>
              </a:defRPr>
            </a:lvl4pPr>
            <a:lvl5pPr marL="2080380" indent="-302380" defTabSz="412750">
              <a:lnSpc>
                <a:spcPct val="120000"/>
              </a:lnSpc>
              <a:spcBef>
                <a:spcPts val="1700"/>
              </a:spcBef>
              <a:buSzPct val="125000"/>
              <a:buFontTx/>
              <a:defRPr sz="2000" i="1" spc="39"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832259" y="6577310"/>
            <a:ext cx="151219" cy="1270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defTabSz="412750">
              <a:lnSpc>
                <a:spcPct val="90000"/>
              </a:lnSpc>
              <a:defRPr sz="900" b="1" cap="all" spc="18">
                <a:solidFill>
                  <a:srgbClr val="FFFFFF"/>
                </a:solidFill>
                <a:effectLst>
                  <a:outerShdw blurRad="63500" dist="25400" dir="1800000" rotWithShape="0">
                    <a:srgbClr val="8DB8D2"/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ogo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igure"/>
          <p:cNvSpPr/>
          <p:nvPr/>
        </p:nvSpPr>
        <p:spPr>
          <a:xfrm>
            <a:off x="5105400" y="6432550"/>
            <a:ext cx="1981200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40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  <a:effectLst>
            <a:outerShdw blurRad="25400" dir="16320000" rotWithShape="0">
              <a:srgbClr val="FFFFFF">
                <a:alpha val="70000"/>
              </a:srgbClr>
            </a:outerShdw>
          </a:effectLst>
        </p:spPr>
        <p:txBody>
          <a:bodyPr lIns="25400" tIns="25400" rIns="25400" bIns="25400" anchor="ctr"/>
          <a:lstStyle/>
          <a:p>
            <a:pPr defTabSz="412750">
              <a:defRPr sz="1200">
                <a:solidFill>
                  <a:srgbClr val="FFFFFF"/>
                </a:solidFill>
                <a:effectLst>
                  <a:outerShdw blurRad="25400" dist="28290" dir="2388334" rotWithShape="0">
                    <a:srgbClr val="000000">
                      <a:alpha val="7931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pPr>
            <a:endParaRPr/>
          </a:p>
        </p:txBody>
      </p:sp>
      <p:sp>
        <p:nvSpPr>
          <p:cNvPr id="145" name="Company name"/>
          <p:cNvSpPr txBox="1">
            <a:spLocks noGrp="1"/>
          </p:cNvSpPr>
          <p:nvPr>
            <p:ph type="body" sz="quarter" idx="21"/>
          </p:nvPr>
        </p:nvSpPr>
        <p:spPr>
          <a:xfrm>
            <a:off x="5607367" y="6610350"/>
            <a:ext cx="969602" cy="139700"/>
          </a:xfrm>
          <a:prstGeom prst="rect">
            <a:avLst/>
          </a:prstGeom>
          <a:effectLst>
            <a:outerShdw dist="12700" dir="2400000" rotWithShape="0">
              <a:srgbClr val="FFFFFF">
                <a:alpha val="70000"/>
              </a:srgbClr>
            </a:outerShdw>
          </a:effectLst>
        </p:spPr>
        <p:txBody>
          <a:bodyPr wrap="none" lIns="0" tIns="0" rIns="0" bIns="0">
            <a:spAutoFit/>
          </a:bodyPr>
          <a:lstStyle>
            <a:lvl1pPr marL="0" indent="0" algn="ctr" defTabSz="412750">
              <a:lnSpc>
                <a:spcPct val="120000"/>
              </a:lnSpc>
              <a:spcBef>
                <a:spcPts val="0"/>
              </a:spcBef>
              <a:buClr>
                <a:srgbClr val="A29A85"/>
              </a:buClr>
              <a:buSzTx/>
              <a:buFontTx/>
              <a:buNone/>
              <a:defRPr sz="900" cap="all" spc="1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Company name</a:t>
            </a:r>
          </a:p>
        </p:txBody>
      </p:sp>
      <p:sp>
        <p:nvSpPr>
          <p:cNvPr id="146" name="Texte du titre"/>
          <p:cNvSpPr txBox="1">
            <a:spLocks noGrp="1"/>
          </p:cNvSpPr>
          <p:nvPr>
            <p:ph type="title"/>
          </p:nvPr>
        </p:nvSpPr>
        <p:spPr>
          <a:xfrm>
            <a:off x="952500" y="361950"/>
            <a:ext cx="10287000" cy="1346200"/>
          </a:xfrm>
          <a:prstGeom prst="rect">
            <a:avLst/>
          </a:prstGeom>
          <a:effectLst>
            <a:outerShdw blurRad="12700" dist="12700" dir="2400000" rotWithShape="0">
              <a:srgbClr val="424242">
                <a:alpha val="25000"/>
              </a:srgbClr>
            </a:outerShdw>
          </a:effectLst>
        </p:spPr>
        <p:txBody>
          <a:bodyPr lIns="0" tIns="0" rIns="0" bIns="0"/>
          <a:lstStyle>
            <a:lvl1pPr defTabSz="412750">
              <a:lnSpc>
                <a:spcPct val="70000"/>
              </a:lnSpc>
              <a:defRPr sz="7600" cap="all" spc="152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7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924050"/>
            <a:ext cx="10287000" cy="4070350"/>
          </a:xfrm>
          <a:prstGeom prst="rect">
            <a:avLst/>
          </a:prstGeom>
          <a:effectLst>
            <a:outerShdw dist="12700" dir="2400000" rotWithShape="0">
              <a:srgbClr val="FFFFFF">
                <a:alpha val="70000"/>
              </a:srgbClr>
            </a:outerShdw>
          </a:effectLst>
        </p:spPr>
        <p:txBody>
          <a:bodyPr lIns="0" tIns="0" rIns="0" bIns="0"/>
          <a:lstStyle>
            <a:lvl1pPr marL="302380" indent="-302380" defTabSz="412750">
              <a:lnSpc>
                <a:spcPct val="120000"/>
              </a:lnSpc>
              <a:spcBef>
                <a:spcPts val="1700"/>
              </a:spcBef>
              <a:buSzPct val="125000"/>
              <a:buFontTx/>
              <a:defRPr sz="2000" i="1" spc="39">
                <a:latin typeface="Palatino"/>
                <a:ea typeface="Palatino"/>
                <a:cs typeface="Palatino"/>
                <a:sym typeface="Palatino"/>
              </a:defRPr>
            </a:lvl1pPr>
            <a:lvl2pPr marL="746880" indent="-302380" defTabSz="412750">
              <a:lnSpc>
                <a:spcPct val="120000"/>
              </a:lnSpc>
              <a:spcBef>
                <a:spcPts val="1700"/>
              </a:spcBef>
              <a:buSzPct val="125000"/>
              <a:buFontTx/>
              <a:defRPr sz="2000" i="1" spc="39">
                <a:latin typeface="Palatino"/>
                <a:ea typeface="Palatino"/>
                <a:cs typeface="Palatino"/>
                <a:sym typeface="Palatino"/>
              </a:defRPr>
            </a:lvl2pPr>
            <a:lvl3pPr marL="1191380" indent="-302380" defTabSz="412750">
              <a:lnSpc>
                <a:spcPct val="120000"/>
              </a:lnSpc>
              <a:spcBef>
                <a:spcPts val="1700"/>
              </a:spcBef>
              <a:buSzPct val="125000"/>
              <a:buFontTx/>
              <a:defRPr sz="2000" i="1" spc="39">
                <a:latin typeface="Palatino"/>
                <a:ea typeface="Palatino"/>
                <a:cs typeface="Palatino"/>
                <a:sym typeface="Palatino"/>
              </a:defRPr>
            </a:lvl3pPr>
            <a:lvl4pPr marL="1635880" indent="-302380" defTabSz="412750">
              <a:lnSpc>
                <a:spcPct val="120000"/>
              </a:lnSpc>
              <a:spcBef>
                <a:spcPts val="1700"/>
              </a:spcBef>
              <a:buSzPct val="125000"/>
              <a:buFontTx/>
              <a:defRPr sz="2000" i="1" spc="39">
                <a:latin typeface="Palatino"/>
                <a:ea typeface="Palatino"/>
                <a:cs typeface="Palatino"/>
                <a:sym typeface="Palatino"/>
              </a:defRPr>
            </a:lvl4pPr>
            <a:lvl5pPr marL="2080380" indent="-302380" defTabSz="412750">
              <a:lnSpc>
                <a:spcPct val="120000"/>
              </a:lnSpc>
              <a:spcBef>
                <a:spcPts val="1700"/>
              </a:spcBef>
              <a:buSzPct val="125000"/>
              <a:buFontTx/>
              <a:defRPr sz="2000" i="1" spc="39"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832259" y="6584950"/>
            <a:ext cx="151219" cy="127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defTabSz="412750">
              <a:lnSpc>
                <a:spcPct val="90000"/>
              </a:lnSpc>
              <a:defRPr sz="900" b="1" cap="all" spc="18">
                <a:solidFill>
                  <a:srgbClr val="FFFFFF"/>
                </a:solidFill>
                <a:effectLst>
                  <a:outerShdw blurRad="63500" dist="25400" dir="1800000" rotWithShape="0">
                    <a:srgbClr val="8DB8D2"/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Espace réservé pour une image 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5 domaines…"/>
          <p:cNvSpPr txBox="1"/>
          <p:nvPr/>
        </p:nvSpPr>
        <p:spPr>
          <a:xfrm>
            <a:off x="608610" y="2447501"/>
            <a:ext cx="3951999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500" b="1"/>
            </a:pPr>
            <a:r>
              <a:t>5 domaines</a:t>
            </a:r>
          </a:p>
          <a:p>
            <a:pPr>
              <a:defRPr sz="4500" b="1"/>
            </a:pPr>
            <a:r>
              <a:t>16 compétences</a:t>
            </a:r>
          </a:p>
        </p:txBody>
      </p:sp>
      <p:sp>
        <p:nvSpPr>
          <p:cNvPr id="186" name="Cercle"/>
          <p:cNvSpPr/>
          <p:nvPr/>
        </p:nvSpPr>
        <p:spPr>
          <a:xfrm>
            <a:off x="4828499" y="1187075"/>
            <a:ext cx="1270001" cy="1270001"/>
          </a:xfrm>
          <a:prstGeom prst="ellipse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6350">
            <a:solidFill>
              <a:schemeClr val="accent1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Cercle"/>
          <p:cNvSpPr/>
          <p:nvPr/>
        </p:nvSpPr>
        <p:spPr>
          <a:xfrm>
            <a:off x="6213457" y="1187075"/>
            <a:ext cx="1270001" cy="1270001"/>
          </a:xfrm>
          <a:prstGeom prst="ellipse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8" name="Cercle"/>
          <p:cNvSpPr/>
          <p:nvPr/>
        </p:nvSpPr>
        <p:spPr>
          <a:xfrm>
            <a:off x="7677933" y="1187075"/>
            <a:ext cx="1270001" cy="1270001"/>
          </a:xfrm>
          <a:prstGeom prst="ellipse">
            <a:avLst/>
          </a:prstGeom>
          <a:solidFill>
            <a:srgbClr val="FF2C3B"/>
          </a:solidFill>
          <a:ln w="635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9" name="Cercle"/>
          <p:cNvSpPr/>
          <p:nvPr/>
        </p:nvSpPr>
        <p:spPr>
          <a:xfrm>
            <a:off x="9100719" y="1187075"/>
            <a:ext cx="1270001" cy="1270001"/>
          </a:xfrm>
          <a:prstGeom prst="ellipse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" name="Cercle"/>
          <p:cNvSpPr/>
          <p:nvPr/>
        </p:nvSpPr>
        <p:spPr>
          <a:xfrm>
            <a:off x="10523505" y="1187075"/>
            <a:ext cx="1270001" cy="1270001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1"/>
          <p:cNvSpPr txBox="1"/>
          <p:nvPr/>
        </p:nvSpPr>
        <p:spPr>
          <a:xfrm>
            <a:off x="5314876" y="1541405"/>
            <a:ext cx="297246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/>
            </a:lvl1pPr>
          </a:lstStyle>
          <a:p>
            <a:r>
              <a:t>1</a:t>
            </a:r>
          </a:p>
        </p:txBody>
      </p:sp>
      <p:sp>
        <p:nvSpPr>
          <p:cNvPr id="192" name="2"/>
          <p:cNvSpPr txBox="1"/>
          <p:nvPr/>
        </p:nvSpPr>
        <p:spPr>
          <a:xfrm>
            <a:off x="6699836" y="1541405"/>
            <a:ext cx="297245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/>
            </a:lvl1pPr>
          </a:lstStyle>
          <a:p>
            <a:r>
              <a:t>2</a:t>
            </a:r>
          </a:p>
        </p:txBody>
      </p:sp>
      <p:sp>
        <p:nvSpPr>
          <p:cNvPr id="193" name="3"/>
          <p:cNvSpPr txBox="1"/>
          <p:nvPr/>
        </p:nvSpPr>
        <p:spPr>
          <a:xfrm>
            <a:off x="8164311" y="1541405"/>
            <a:ext cx="297246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/>
            </a:lvl1pPr>
          </a:lstStyle>
          <a:p>
            <a:r>
              <a:t>3</a:t>
            </a:r>
          </a:p>
        </p:txBody>
      </p:sp>
      <p:sp>
        <p:nvSpPr>
          <p:cNvPr id="194" name="4"/>
          <p:cNvSpPr txBox="1"/>
          <p:nvPr/>
        </p:nvSpPr>
        <p:spPr>
          <a:xfrm>
            <a:off x="9587097" y="1541405"/>
            <a:ext cx="297246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/>
            </a:lvl1pPr>
          </a:lstStyle>
          <a:p>
            <a:r>
              <a:t>4</a:t>
            </a:r>
          </a:p>
        </p:txBody>
      </p:sp>
      <p:sp>
        <p:nvSpPr>
          <p:cNvPr id="195" name="5"/>
          <p:cNvSpPr txBox="1"/>
          <p:nvPr/>
        </p:nvSpPr>
        <p:spPr>
          <a:xfrm>
            <a:off x="11009883" y="1541405"/>
            <a:ext cx="297246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/>
            </a:lvl1pPr>
          </a:lstStyle>
          <a:p>
            <a:r>
              <a:t>5</a:t>
            </a:r>
          </a:p>
        </p:txBody>
      </p:sp>
      <p:sp>
        <p:nvSpPr>
          <p:cNvPr id="196" name="8 niveaux de maîtrise…"/>
          <p:cNvSpPr/>
          <p:nvPr/>
        </p:nvSpPr>
        <p:spPr>
          <a:xfrm>
            <a:off x="5297422" y="2669487"/>
            <a:ext cx="6225429" cy="1263651"/>
          </a:xfrm>
          <a:prstGeom prst="rect">
            <a:avLst/>
          </a:prstGeom>
          <a:gradFill>
            <a:gsLst>
              <a:gs pos="0">
                <a:schemeClr val="accent6">
                  <a:hueOff val="286552"/>
                  <a:satOff val="-5983"/>
                  <a:lumOff val="26183"/>
                </a:schemeClr>
              </a:gs>
              <a:gs pos="100000">
                <a:schemeClr val="accent6">
                  <a:lumOff val="-9568"/>
                </a:schemeClr>
              </a:gs>
            </a:gsLst>
            <a:lin ang="5165738"/>
          </a:gradFill>
          <a:ln w="12700">
            <a:solidFill>
              <a:srgbClr val="265926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sz="3000" b="1"/>
            </a:pPr>
            <a:r>
              <a:t>8 niveaux de maîtrise</a:t>
            </a:r>
          </a:p>
          <a:p>
            <a:pPr algn="ctr">
              <a:defRPr sz="3000" b="1"/>
            </a:pPr>
            <a:r>
              <a:t>( 1 à 5 pour le niveau scolaire 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Les épreuves PIX évaluent…"/>
          <p:cNvSpPr txBox="1"/>
          <p:nvPr/>
        </p:nvSpPr>
        <p:spPr>
          <a:xfrm>
            <a:off x="814972" y="513399"/>
            <a:ext cx="10816000" cy="5252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>
              <a:lnSpc>
                <a:spcPct val="120000"/>
              </a:lnSpc>
              <a:buClr>
                <a:srgbClr val="A29A85"/>
              </a:buClr>
              <a:defRPr sz="2400" b="1" spc="4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Les </a:t>
            </a:r>
            <a:r>
              <a:rPr dirty="0" err="1"/>
              <a:t>épreuves</a:t>
            </a:r>
            <a:r>
              <a:rPr dirty="0"/>
              <a:t> PIX </a:t>
            </a:r>
            <a:r>
              <a:rPr dirty="0" err="1"/>
              <a:t>évaluent</a:t>
            </a:r>
            <a:r>
              <a:rPr dirty="0"/>
              <a:t> </a:t>
            </a:r>
            <a:br>
              <a:rPr dirty="0"/>
            </a:br>
            <a:endParaRPr dirty="0"/>
          </a:p>
          <a:p>
            <a:pPr marL="795527" lvl="2" indent="-109727" defTabSz="412750">
              <a:lnSpc>
                <a:spcPct val="120000"/>
              </a:lnSpc>
              <a:buClr>
                <a:srgbClr val="A29A85"/>
              </a:buClr>
              <a:buSzPct val="100000"/>
              <a:buChar char="-"/>
              <a:defRPr sz="2400" b="1" spc="4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Les savoir-faire avec des </a:t>
            </a:r>
            <a:r>
              <a:rPr dirty="0" err="1"/>
              <a:t>épreuves</a:t>
            </a:r>
            <a:r>
              <a:rPr dirty="0"/>
              <a:t> « </a:t>
            </a:r>
            <a:r>
              <a:rPr dirty="0" err="1"/>
              <a:t>défi</a:t>
            </a:r>
            <a:r>
              <a:rPr dirty="0"/>
              <a:t> » </a:t>
            </a:r>
            <a:r>
              <a:rPr dirty="0" err="1"/>
              <a:t>où</a:t>
            </a:r>
            <a:r>
              <a:rPr dirty="0"/>
              <a:t> </a:t>
            </a:r>
            <a:r>
              <a:rPr dirty="0" err="1"/>
              <a:t>l’on</a:t>
            </a:r>
            <a:r>
              <a:rPr dirty="0"/>
              <a:t> doit </a:t>
            </a:r>
            <a:r>
              <a:rPr dirty="0" err="1"/>
              <a:t>agir</a:t>
            </a:r>
            <a:r>
              <a:rPr dirty="0"/>
              <a:t> dans son </a:t>
            </a:r>
            <a:r>
              <a:rPr dirty="0" err="1"/>
              <a:t>environnement</a:t>
            </a:r>
            <a:r>
              <a:rPr dirty="0"/>
              <a:t> numérique </a:t>
            </a:r>
            <a:r>
              <a:rPr dirty="0" err="1"/>
              <a:t>habituel</a:t>
            </a:r>
            <a:r>
              <a:rPr dirty="0"/>
              <a:t> pour </a:t>
            </a:r>
            <a:r>
              <a:rPr dirty="0" err="1"/>
              <a:t>répondre</a:t>
            </a:r>
            <a:r>
              <a:rPr dirty="0"/>
              <a:t> </a:t>
            </a:r>
            <a:r>
              <a:rPr dirty="0" err="1"/>
              <a:t>à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question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à</a:t>
            </a:r>
            <a:r>
              <a:rPr dirty="0"/>
              <a:t> un </a:t>
            </a:r>
            <a:r>
              <a:rPr dirty="0" err="1"/>
              <a:t>problème</a:t>
            </a:r>
            <a:r>
              <a:rPr dirty="0"/>
              <a:t>.</a:t>
            </a:r>
            <a:br>
              <a:rPr dirty="0"/>
            </a:br>
            <a:endParaRPr dirty="0"/>
          </a:p>
          <a:p>
            <a:pPr marL="795527" lvl="2" indent="-109727" defTabSz="412750">
              <a:lnSpc>
                <a:spcPct val="120000"/>
              </a:lnSpc>
              <a:buClr>
                <a:srgbClr val="A29A85"/>
              </a:buClr>
              <a:buSzPct val="100000"/>
              <a:buChar char="-"/>
              <a:defRPr sz="2400" b="1" spc="4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Les </a:t>
            </a:r>
            <a:r>
              <a:rPr dirty="0" err="1"/>
              <a:t>connaissances</a:t>
            </a:r>
            <a:r>
              <a:rPr dirty="0"/>
              <a:t>.</a:t>
            </a:r>
            <a:br>
              <a:rPr dirty="0"/>
            </a:br>
            <a:endParaRPr dirty="0"/>
          </a:p>
          <a:p>
            <a:pPr marL="795527" lvl="2" indent="-109727" defTabSz="412750">
              <a:lnSpc>
                <a:spcPct val="120000"/>
              </a:lnSpc>
              <a:buClr>
                <a:srgbClr val="A29A85"/>
              </a:buClr>
              <a:buSzPct val="100000"/>
              <a:buChar char="-"/>
              <a:defRPr sz="2400" b="1" spc="4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La </a:t>
            </a:r>
            <a:r>
              <a:rPr dirty="0" err="1"/>
              <a:t>sensibilité</a:t>
            </a:r>
            <a:r>
              <a:rPr dirty="0"/>
              <a:t> aux </a:t>
            </a:r>
            <a:r>
              <a:rPr dirty="0" err="1"/>
              <a:t>enjeux</a:t>
            </a:r>
            <a:r>
              <a:rPr dirty="0"/>
              <a:t> du numérique avec des </a:t>
            </a:r>
            <a:r>
              <a:rPr dirty="0" err="1"/>
              <a:t>épreuves</a:t>
            </a:r>
            <a:r>
              <a:rPr dirty="0"/>
              <a:t> qui </a:t>
            </a:r>
            <a:r>
              <a:rPr dirty="0" err="1"/>
              <a:t>pointent</a:t>
            </a:r>
            <a:r>
              <a:rPr dirty="0"/>
              <a:t> les </a:t>
            </a:r>
            <a:r>
              <a:rPr dirty="0" err="1"/>
              <a:t>avantages</a:t>
            </a:r>
            <a:r>
              <a:rPr dirty="0"/>
              <a:t> et </a:t>
            </a:r>
            <a:r>
              <a:rPr dirty="0" err="1"/>
              <a:t>inconvénients</a:t>
            </a:r>
            <a:r>
              <a:rPr dirty="0"/>
              <a:t> </a:t>
            </a:r>
            <a:r>
              <a:rPr dirty="0" err="1"/>
              <a:t>liés</a:t>
            </a:r>
            <a:r>
              <a:rPr dirty="0"/>
              <a:t> au numérique.</a:t>
            </a:r>
          </a:p>
          <a:p>
            <a:pPr defTabSz="412750">
              <a:lnSpc>
                <a:spcPct val="120000"/>
              </a:lnSpc>
              <a:buClr>
                <a:srgbClr val="A29A85"/>
              </a:buClr>
              <a:defRPr sz="2400" b="1" spc="48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ur cette plateforme :…"/>
          <p:cNvSpPr txBox="1"/>
          <p:nvPr/>
        </p:nvSpPr>
        <p:spPr>
          <a:xfrm>
            <a:off x="1420797" y="817635"/>
            <a:ext cx="8899216" cy="4371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>
              <a:lnSpc>
                <a:spcPct val="120000"/>
              </a:lnSpc>
              <a:buClr>
                <a:srgbClr val="A29A85"/>
              </a:buClr>
              <a:defRPr sz="2400" b="1" spc="4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Sur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plateforme</a:t>
            </a:r>
            <a:r>
              <a:rPr dirty="0"/>
              <a:t> :</a:t>
            </a:r>
            <a:br>
              <a:rPr dirty="0"/>
            </a:br>
            <a:endParaRPr dirty="0"/>
          </a:p>
          <a:p>
            <a:pPr marL="1193800" lvl="2" indent="-304800" defTabSz="412750">
              <a:lnSpc>
                <a:spcPct val="120000"/>
              </a:lnSpc>
              <a:buClr>
                <a:srgbClr val="A6AAA9"/>
              </a:buClr>
              <a:buSzPct val="125000"/>
              <a:buChar char="-"/>
              <a:defRPr sz="2400" b="1" spc="4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Une </a:t>
            </a:r>
            <a:r>
              <a:rPr dirty="0" err="1"/>
              <a:t>série</a:t>
            </a:r>
            <a:r>
              <a:rPr dirty="0"/>
              <a:t> de tests pour </a:t>
            </a:r>
            <a:r>
              <a:rPr dirty="0" err="1"/>
              <a:t>découvrir</a:t>
            </a:r>
            <a:r>
              <a:rPr dirty="0"/>
              <a:t>, </a:t>
            </a:r>
            <a:r>
              <a:rPr dirty="0" err="1"/>
              <a:t>évaluer</a:t>
            </a:r>
            <a:r>
              <a:rPr dirty="0"/>
              <a:t> </a:t>
            </a:r>
            <a:r>
              <a:rPr dirty="0" err="1"/>
              <a:t>puis</a:t>
            </a:r>
            <a:r>
              <a:rPr dirty="0"/>
              <a:t> certifier les </a:t>
            </a:r>
            <a:r>
              <a:rPr dirty="0" err="1"/>
              <a:t>compétences</a:t>
            </a:r>
            <a:r>
              <a:rPr dirty="0"/>
              <a:t> </a:t>
            </a:r>
            <a:r>
              <a:rPr dirty="0" err="1"/>
              <a:t>numériques</a:t>
            </a:r>
            <a:r>
              <a:rPr dirty="0"/>
              <a:t>.</a:t>
            </a:r>
            <a:br>
              <a:rPr dirty="0"/>
            </a:br>
            <a:endParaRPr dirty="0"/>
          </a:p>
          <a:p>
            <a:pPr marL="1193800" lvl="2" indent="-304800" defTabSz="412750">
              <a:lnSpc>
                <a:spcPct val="120000"/>
              </a:lnSpc>
              <a:buClr>
                <a:srgbClr val="A6AAA9"/>
              </a:buClr>
              <a:buSzPct val="125000"/>
              <a:buChar char="-"/>
              <a:defRPr sz="2400" b="1" spc="4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Les questions </a:t>
            </a:r>
            <a:r>
              <a:rPr dirty="0" err="1"/>
              <a:t>s’adaptent</a:t>
            </a:r>
            <a:r>
              <a:rPr dirty="0"/>
              <a:t> au </a:t>
            </a:r>
            <a:r>
              <a:rPr dirty="0" err="1"/>
              <a:t>niveau</a:t>
            </a:r>
            <a:r>
              <a:rPr dirty="0"/>
              <a:t> de </a:t>
            </a:r>
            <a:r>
              <a:rPr dirty="0" err="1"/>
              <a:t>l’utilisateur</a:t>
            </a:r>
            <a:r>
              <a:rPr dirty="0"/>
              <a:t>.</a:t>
            </a:r>
            <a:br>
              <a:rPr dirty="0"/>
            </a:br>
            <a:endParaRPr dirty="0"/>
          </a:p>
          <a:p>
            <a:pPr marL="1193800" lvl="2" indent="-304800" defTabSz="412750">
              <a:lnSpc>
                <a:spcPct val="120000"/>
              </a:lnSpc>
              <a:buClr>
                <a:srgbClr val="A6AAA9"/>
              </a:buClr>
              <a:buSzPct val="125000"/>
              <a:buChar char="-"/>
              <a:defRPr sz="2400" b="1" spc="4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Les </a:t>
            </a:r>
            <a:r>
              <a:rPr dirty="0" err="1"/>
              <a:t>épreuves</a:t>
            </a:r>
            <a:r>
              <a:rPr dirty="0"/>
              <a:t>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corrigées</a:t>
            </a:r>
            <a:r>
              <a:rPr dirty="0"/>
              <a:t> </a:t>
            </a:r>
            <a:r>
              <a:rPr dirty="0" err="1"/>
              <a:t>automatiquement</a:t>
            </a:r>
            <a:r>
              <a:rPr dirty="0"/>
              <a:t>.</a:t>
            </a:r>
            <a:br>
              <a:rPr dirty="0"/>
            </a:br>
            <a:endParaRPr dirty="0"/>
          </a:p>
          <a:p>
            <a:pPr marL="1193800" lvl="2" indent="-304800" defTabSz="412750">
              <a:lnSpc>
                <a:spcPct val="120000"/>
              </a:lnSpc>
              <a:buClr>
                <a:srgbClr val="A6AAA9"/>
              </a:buClr>
              <a:buSzPct val="125000"/>
              <a:buChar char="-"/>
              <a:defRPr sz="2400" b="1" spc="4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Des </a:t>
            </a:r>
            <a:r>
              <a:rPr dirty="0" err="1"/>
              <a:t>pistes</a:t>
            </a:r>
            <a:r>
              <a:rPr dirty="0"/>
              <a:t> de formation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proposées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Quelques défis"/>
          <p:cNvSpPr txBox="1"/>
          <p:nvPr/>
        </p:nvSpPr>
        <p:spPr>
          <a:xfrm>
            <a:off x="743434" y="820870"/>
            <a:ext cx="5656160" cy="695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ctr" defTabSz="412750">
              <a:lnSpc>
                <a:spcPct val="120000"/>
              </a:lnSpc>
              <a:buClr>
                <a:srgbClr val="A29A85"/>
              </a:buClr>
              <a:defRPr sz="4300" b="1" spc="85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Quelques défis</a:t>
            </a:r>
          </a:p>
        </p:txBody>
      </p:sp>
      <p:pic>
        <p:nvPicPr>
          <p:cNvPr id="203" name="1200px-Pix_logo.svg.png" descr="1200px-Pix_logo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569" y="438417"/>
            <a:ext cx="6424895" cy="5300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Capture d’écran 2020-02-01 à 17.07.13.png" descr="Capture d’écran 2020-02-01 à 17.07.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83" y="265916"/>
            <a:ext cx="8533759" cy="5650302"/>
          </a:xfrm>
          <a:prstGeom prst="rect">
            <a:avLst/>
          </a:prstGeom>
          <a:ln w="12700">
            <a:miter lim="400000"/>
          </a:ln>
          <a:effectLst>
            <a:outerShdw blurRad="88900" dist="508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Capture d’écran 2021-03-20 à 10.24.47.png" descr="Capture d’écran 2021-03-20 à 10.24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34" y="517862"/>
            <a:ext cx="9581810" cy="5156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Capture d’écran 2020-02-01 à 17.07.27.png" descr="Capture d’écran 2020-02-01 à 17.07.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61" y="994761"/>
            <a:ext cx="8651722" cy="4138738"/>
          </a:xfrm>
          <a:prstGeom prst="rect">
            <a:avLst/>
          </a:prstGeom>
          <a:ln w="12700">
            <a:miter lim="400000"/>
          </a:ln>
          <a:effectLst>
            <a:outerShdw blurRad="88900" dist="508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train.jpg" descr="t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3141" y="0"/>
            <a:ext cx="9218703" cy="614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Cette personne monte dans le train qui arrive en gare et descend deux stations plus loin.…"/>
          <p:cNvSpPr txBox="1"/>
          <p:nvPr/>
        </p:nvSpPr>
        <p:spPr>
          <a:xfrm>
            <a:off x="7575623" y="1489530"/>
            <a:ext cx="4149727" cy="2171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just" defTabSz="412750">
              <a:lnSpc>
                <a:spcPct val="120000"/>
              </a:lnSpc>
              <a:buClr>
                <a:srgbClr val="A29A85"/>
              </a:buClr>
              <a:defRPr sz="2400" spc="4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Cette personne monte dans le train qui arrive en gare et descend deux stations plus loin. </a:t>
            </a:r>
          </a:p>
          <a:p>
            <a:pPr algn="just" defTabSz="412750">
              <a:lnSpc>
                <a:spcPct val="120000"/>
              </a:lnSpc>
              <a:buClr>
                <a:srgbClr val="A29A85"/>
              </a:buClr>
              <a:defRPr sz="2400" spc="4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Où se trouvera-t-elle ?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re 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0664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Māuruuru</a:t>
            </a:r>
          </a:p>
        </p:txBody>
      </p:sp>
      <p:sp>
        <p:nvSpPr>
          <p:cNvPr id="215" name="Sous-titr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429000"/>
            <a:ext cx="9144000" cy="667215"/>
          </a:xfrm>
          <a:prstGeom prst="rect">
            <a:avLst/>
          </a:prstGeom>
        </p:spPr>
        <p:txBody>
          <a:bodyPr/>
          <a:lstStyle/>
          <a:p>
            <a:pPr>
              <a:defRPr sz="28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Suivez-nous sur </a:t>
            </a:r>
            <a:r>
              <a:rPr sz="3600" i="0">
                <a:solidFill>
                  <a:srgbClr val="FFFF00"/>
                </a:solidFill>
              </a:rPr>
              <a:t>#</a:t>
            </a:r>
            <a:r>
              <a:rPr sz="3600" i="0"/>
              <a:t>ADNE</a:t>
            </a:r>
            <a:r>
              <a:rPr sz="3600" i="0">
                <a:solidFill>
                  <a:srgbClr val="FFFF00"/>
                </a:solidFill>
              </a:rPr>
              <a:t>pf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re 1"/>
          <p:cNvSpPr txBox="1">
            <a:spLocks noGrp="1"/>
          </p:cNvSpPr>
          <p:nvPr>
            <p:ph type="ctrTitle"/>
          </p:nvPr>
        </p:nvSpPr>
        <p:spPr>
          <a:xfrm>
            <a:off x="800594" y="983024"/>
            <a:ext cx="10590811" cy="197864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dirty="0"/>
              <a:t>PIX - SERVICE PUBLIC EN LIGNE</a:t>
            </a:r>
            <a:br>
              <a:rPr lang="fr-FR" dirty="0"/>
            </a:br>
            <a:r>
              <a:rPr lang="fr-FR" dirty="0"/>
              <a:t>POUR ÉVALUER, DÉVELOPPER ET CERTIFIER LES COMPÉTENCES NUMÉRIQUES</a:t>
            </a:r>
            <a:endParaRPr dirty="0"/>
          </a:p>
        </p:txBody>
      </p:sp>
      <p:sp>
        <p:nvSpPr>
          <p:cNvPr id="159" name="Sous-titre 2"/>
          <p:cNvSpPr txBox="1">
            <a:spLocks noGrp="1"/>
          </p:cNvSpPr>
          <p:nvPr>
            <p:ph type="subTitle" sz="quarter" idx="1"/>
          </p:nvPr>
        </p:nvSpPr>
        <p:spPr>
          <a:xfrm>
            <a:off x="1703832" y="3429000"/>
            <a:ext cx="8784336" cy="65598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Éric Sigward</a:t>
            </a:r>
          </a:p>
        </p:txBody>
      </p:sp>
      <p:sp>
        <p:nvSpPr>
          <p:cNvPr id="160" name="Sous-titre 2"/>
          <p:cNvSpPr txBox="1"/>
          <p:nvPr/>
        </p:nvSpPr>
        <p:spPr>
          <a:xfrm>
            <a:off x="1749552" y="4084982"/>
            <a:ext cx="8692896" cy="655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Ambassadeur PIX pour la Polynésie française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Certif Pix2.PNG" descr="Certif Pix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13" y="1275477"/>
            <a:ext cx="10967974" cy="2800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Décret du 30 août 2019 relatif aux compétences numériques dans l’enseignement scolaire, supérieur et par la formation continue.…"/>
          <p:cNvSpPr txBox="1">
            <a:spLocks noGrp="1"/>
          </p:cNvSpPr>
          <p:nvPr>
            <p:ph type="subTitle" sz="half" idx="1"/>
          </p:nvPr>
        </p:nvSpPr>
        <p:spPr>
          <a:xfrm>
            <a:off x="1740426" y="2435742"/>
            <a:ext cx="9587525" cy="3434611"/>
          </a:xfrm>
          <a:prstGeom prst="rect">
            <a:avLst/>
          </a:prstGeom>
        </p:spPr>
        <p:txBody>
          <a:bodyPr/>
          <a:lstStyle/>
          <a:p>
            <a:pPr algn="l" defTabSz="420623">
              <a:spcBef>
                <a:spcPts val="400"/>
              </a:spcBef>
              <a:defRPr sz="2346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Décret du 30 août 2019 relatif aux compétences numériques dans l’enseignement scolaire, supérieur et par la formation continue.</a:t>
            </a:r>
          </a:p>
          <a:p>
            <a:pPr algn="l" defTabSz="420623">
              <a:spcBef>
                <a:spcPts val="400"/>
              </a:spcBef>
              <a:defRPr sz="2346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algn="l" defTabSz="420623">
              <a:spcBef>
                <a:spcPts val="400"/>
              </a:spcBef>
              <a:defRPr sz="2346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Arrêté du 30 août 2019 relatif à l’évaluation des compétences numériques acquises par les élèves des écoles, collèges et lycées.</a:t>
            </a:r>
          </a:p>
          <a:p>
            <a:pPr algn="l" defTabSz="420623">
              <a:spcBef>
                <a:spcPts val="400"/>
              </a:spcBef>
              <a:defRPr sz="2346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algn="l" defTabSz="420623">
              <a:spcBef>
                <a:spcPts val="400"/>
              </a:spcBef>
              <a:defRPr sz="2346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Décret du 30 août 2019 relatif à la certification PIX des compétences numériques</a:t>
            </a:r>
          </a:p>
        </p:txBody>
      </p:sp>
      <p:pic>
        <p:nvPicPr>
          <p:cNvPr id="165" name="visuel-breve-bo-66471_1.png" descr="visuel-breve-bo-66471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94" y="376516"/>
            <a:ext cx="3468187" cy="19483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Ouvrir Présentation Pix novembre2019 Besançon.png" descr="Ouvrir Présentation Pix novembre2019 Besanç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278" y="365064"/>
            <a:ext cx="8095443" cy="538698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ix pou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Pix pour</a:t>
            </a:r>
          </a:p>
        </p:txBody>
      </p:sp>
      <p:sp>
        <p:nvSpPr>
          <p:cNvPr id="170" name="Diagnostiquer…"/>
          <p:cNvSpPr txBox="1"/>
          <p:nvPr/>
        </p:nvSpPr>
        <p:spPr>
          <a:xfrm>
            <a:off x="2178013" y="1484516"/>
            <a:ext cx="5402462" cy="3162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defTabSz="412750">
              <a:spcBef>
                <a:spcPts val="2900"/>
              </a:spcBef>
              <a:buClr>
                <a:srgbClr val="FFFFFF"/>
              </a:buClr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t>Diagnostiquer</a:t>
            </a:r>
          </a:p>
          <a:p>
            <a:pPr defTabSz="412750">
              <a:spcBef>
                <a:spcPts val="2900"/>
              </a:spcBef>
              <a:buClr>
                <a:srgbClr val="FFFFFF"/>
              </a:buClr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t>Évaluer</a:t>
            </a:r>
          </a:p>
          <a:p>
            <a:pPr defTabSz="412750">
              <a:spcBef>
                <a:spcPts val="2900"/>
              </a:spcBef>
              <a:buClr>
                <a:srgbClr val="FFFFFF"/>
              </a:buClr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t>Valoriser</a:t>
            </a:r>
          </a:p>
          <a:p>
            <a:pPr defTabSz="412750">
              <a:spcBef>
                <a:spcPts val="2900"/>
              </a:spcBef>
              <a:buClr>
                <a:srgbClr val="FFFFFF"/>
              </a:buClr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t>Certifier</a:t>
            </a:r>
          </a:p>
        </p:txBody>
      </p:sp>
      <p:sp>
        <p:nvSpPr>
          <p:cNvPr id="171" name="des compétences numériques"/>
          <p:cNvSpPr txBox="1"/>
          <p:nvPr/>
        </p:nvSpPr>
        <p:spPr>
          <a:xfrm>
            <a:off x="4609023" y="4783054"/>
            <a:ext cx="6296014" cy="579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just" defTabSz="321468">
              <a:defRPr sz="3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des compétences numériques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usieurs plateformes"/>
          <p:cNvSpPr txBox="1"/>
          <p:nvPr/>
        </p:nvSpPr>
        <p:spPr>
          <a:xfrm>
            <a:off x="4895936" y="1162262"/>
            <a:ext cx="5110794" cy="67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Plusieurs</a:t>
            </a:r>
            <a:r>
              <a:rPr dirty="0"/>
              <a:t> </a:t>
            </a:r>
            <a:r>
              <a:rPr dirty="0" err="1"/>
              <a:t>plateformes</a:t>
            </a:r>
            <a:endParaRPr dirty="0"/>
          </a:p>
        </p:txBody>
      </p:sp>
      <p:pic>
        <p:nvPicPr>
          <p:cNvPr id="176" name="Capture d’écran 2021-03-22 à 09.34.08.png" descr="Capture d’écran 2021-03-22 à 09.34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81" y="2209667"/>
            <a:ext cx="2209910" cy="1057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Capture d’écran 2021-03-22 à 09.34.51.png" descr="Capture d’écran 2021-03-22 à 09.34.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516" y="3381243"/>
            <a:ext cx="2346704" cy="1123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Capture d’écran 2021-03-22 à 09.35.23.png" descr="Capture d’écran 2021-03-22 à 09.35.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006" y="4662155"/>
            <a:ext cx="2583955" cy="1033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x_-logo.png" descr="pix_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907" y="1096740"/>
            <a:ext cx="2583955" cy="9762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2" animBg="1" advAuto="0"/>
      <p:bldP spid="177" grpId="3" animBg="1" advAuto="0"/>
      <p:bldP spid="178" grpId="4" animBg="1" advAuto="0"/>
      <p:bldP spid="179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ix est construit sur des sources européennes et nationales…"/>
          <p:cNvSpPr txBox="1"/>
          <p:nvPr/>
        </p:nvSpPr>
        <p:spPr>
          <a:xfrm>
            <a:off x="1205481" y="762676"/>
            <a:ext cx="10281793" cy="5633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>
              <a:lnSpc>
                <a:spcPct val="120000"/>
              </a:lnSpc>
              <a:buClr>
                <a:srgbClr val="A29A85"/>
              </a:buClr>
              <a:defRPr sz="2800" b="1" spc="5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Pix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construit</a:t>
            </a:r>
            <a:r>
              <a:rPr dirty="0"/>
              <a:t> sur des sources </a:t>
            </a:r>
            <a:r>
              <a:rPr dirty="0" err="1"/>
              <a:t>européennes</a:t>
            </a:r>
            <a:endParaRPr lang="fr-FR" dirty="0"/>
          </a:p>
          <a:p>
            <a:pPr defTabSz="412750">
              <a:lnSpc>
                <a:spcPct val="120000"/>
              </a:lnSpc>
              <a:buClr>
                <a:srgbClr val="A29A85"/>
              </a:buClr>
              <a:defRPr sz="2800" b="1" spc="5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et </a:t>
            </a:r>
            <a:r>
              <a:rPr dirty="0" err="1"/>
              <a:t>nationales</a:t>
            </a:r>
            <a:br>
              <a:rPr dirty="0"/>
            </a:br>
            <a:endParaRPr dirty="0"/>
          </a:p>
          <a:p>
            <a:pPr marL="795527" lvl="2" indent="-109727" defTabSz="412750">
              <a:lnSpc>
                <a:spcPct val="120000"/>
              </a:lnSpc>
              <a:buClr>
                <a:srgbClr val="861001"/>
              </a:buClr>
              <a:buSzPct val="100000"/>
              <a:buChar char="-"/>
              <a:defRPr sz="2800" b="1" spc="5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Le cadre </a:t>
            </a:r>
            <a:r>
              <a:rPr dirty="0" err="1"/>
              <a:t>européen</a:t>
            </a:r>
            <a:r>
              <a:rPr dirty="0"/>
              <a:t> de </a:t>
            </a:r>
            <a:r>
              <a:rPr dirty="0" err="1"/>
              <a:t>référence</a:t>
            </a:r>
            <a:r>
              <a:rPr dirty="0"/>
              <a:t> </a:t>
            </a:r>
            <a:r>
              <a:rPr dirty="0" err="1"/>
              <a:t>DigComp</a:t>
            </a:r>
            <a:r>
              <a:rPr dirty="0"/>
              <a:t>.</a:t>
            </a:r>
          </a:p>
          <a:p>
            <a:pPr marL="795527" lvl="2" indent="-109727" defTabSz="412750">
              <a:lnSpc>
                <a:spcPct val="120000"/>
              </a:lnSpc>
              <a:buClr>
                <a:srgbClr val="861001"/>
              </a:buClr>
              <a:buSzPct val="100000"/>
              <a:buChar char="-"/>
              <a:defRPr sz="2800" b="1" spc="5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Le socle </a:t>
            </a:r>
            <a:r>
              <a:rPr dirty="0" err="1"/>
              <a:t>commun</a:t>
            </a:r>
            <a:r>
              <a:rPr dirty="0"/>
              <a:t>.</a:t>
            </a:r>
          </a:p>
          <a:p>
            <a:pPr marL="795527" lvl="2" indent="-109727" defTabSz="412750">
              <a:lnSpc>
                <a:spcPct val="120000"/>
              </a:lnSpc>
              <a:buClr>
                <a:srgbClr val="861001"/>
              </a:buClr>
              <a:buSzPct val="100000"/>
              <a:buChar char="-"/>
              <a:defRPr sz="2800" b="1" spc="5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Les nouveaux </a:t>
            </a:r>
            <a:r>
              <a:rPr dirty="0" err="1"/>
              <a:t>programmes</a:t>
            </a:r>
            <a:r>
              <a:rPr dirty="0"/>
              <a:t>.</a:t>
            </a:r>
          </a:p>
          <a:p>
            <a:pPr marL="795527" lvl="2" indent="-109727" defTabSz="412750">
              <a:lnSpc>
                <a:spcPct val="120000"/>
              </a:lnSpc>
              <a:buClr>
                <a:srgbClr val="861001"/>
              </a:buClr>
              <a:buSzPct val="100000"/>
              <a:buChar char="-"/>
              <a:defRPr sz="2800" b="1" spc="5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Le cadre de </a:t>
            </a:r>
            <a:r>
              <a:rPr dirty="0" err="1"/>
              <a:t>référence</a:t>
            </a:r>
            <a:r>
              <a:rPr dirty="0"/>
              <a:t> des </a:t>
            </a:r>
            <a:r>
              <a:rPr dirty="0" err="1"/>
              <a:t>compétences</a:t>
            </a:r>
            <a:r>
              <a:rPr dirty="0"/>
              <a:t> </a:t>
            </a:r>
            <a:r>
              <a:rPr dirty="0" err="1"/>
              <a:t>numériques</a:t>
            </a:r>
            <a:r>
              <a:rPr dirty="0"/>
              <a:t>.</a:t>
            </a:r>
            <a:br>
              <a:rPr dirty="0"/>
            </a:br>
            <a:br>
              <a:rPr dirty="0"/>
            </a:br>
            <a:br>
              <a:rPr dirty="0"/>
            </a:b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5-domaines-competences-num.png" descr="5-domaines-competences-nu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372" y="268941"/>
            <a:ext cx="6989063" cy="5623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9B7B7A3-5416-1A49-8D97-910302E27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2" y="268941"/>
            <a:ext cx="4133450" cy="562374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475</Words>
  <Application>Microsoft Macintosh PowerPoint</Application>
  <PresentationFormat>Grand écran</PresentationFormat>
  <Paragraphs>53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Cochin</vt:lpstr>
      <vt:lpstr>Gill Sans</vt:lpstr>
      <vt:lpstr>Helvetica</vt:lpstr>
      <vt:lpstr>Helvetica Neue</vt:lpstr>
      <vt:lpstr>Helvetica Neue Thin</vt:lpstr>
      <vt:lpstr>Palatino</vt:lpstr>
      <vt:lpstr>Trebuchet MS</vt:lpstr>
      <vt:lpstr>Thème Office</vt:lpstr>
      <vt:lpstr>Présentation PowerPoint</vt:lpstr>
      <vt:lpstr>PIX - SERVICE PUBLIC EN LIGNE POUR ÉVALUER, DÉVELOPPER ET CERTIFIER LES COMPÉTENCES NUMÉRIQUES</vt:lpstr>
      <vt:lpstr>Présentation PowerPoint</vt:lpstr>
      <vt:lpstr>Présentation PowerPoint</vt:lpstr>
      <vt:lpstr>Présentation PowerPoint</vt:lpstr>
      <vt:lpstr>Pix pour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Māuruuru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Microsoft Office User</cp:lastModifiedBy>
  <cp:revision>4</cp:revision>
  <dcterms:modified xsi:type="dcterms:W3CDTF">2021-03-24T22:19:11Z</dcterms:modified>
</cp:coreProperties>
</file>