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8" r:id="rId2"/>
    <p:sldId id="289" r:id="rId3"/>
    <p:sldId id="257" r:id="rId4"/>
    <p:sldId id="276" r:id="rId5"/>
    <p:sldId id="277" r:id="rId6"/>
    <p:sldId id="267" r:id="rId7"/>
    <p:sldId id="278" r:id="rId8"/>
    <p:sldId id="270" r:id="rId9"/>
    <p:sldId id="279" r:id="rId10"/>
    <p:sldId id="268" r:id="rId11"/>
    <p:sldId id="280" r:id="rId12"/>
    <p:sldId id="282" r:id="rId13"/>
    <p:sldId id="283" r:id="rId14"/>
    <p:sldId id="284" r:id="rId15"/>
    <p:sldId id="285" r:id="rId16"/>
    <p:sldId id="287" r:id="rId17"/>
    <p:sldId id="286" r:id="rId18"/>
    <p:sldId id="281" r:id="rId19"/>
    <p:sldId id="274" r:id="rId20"/>
    <p:sldId id="271" r:id="rId21"/>
    <p:sldId id="275" r:id="rId22"/>
    <p:sldId id="288" r:id="rId23"/>
    <p:sldId id="273" r:id="rId24"/>
    <p:sldId id="264" r:id="rId25"/>
    <p:sldId id="265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2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9"/>
    <p:restoredTop sz="78261"/>
  </p:normalViewPr>
  <p:slideViewPr>
    <p:cSldViewPr snapToGrid="0" snapToObjects="1">
      <p:cViewPr varScale="1">
        <p:scale>
          <a:sx n="112" d="100"/>
          <a:sy n="112" d="100"/>
        </p:scale>
        <p:origin x="220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396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CC682-023C-1047-A04F-885FE2462BAD}" type="datetimeFigureOut">
              <a:rPr lang="fr-FR" smtClean="0"/>
              <a:t>26/03/2021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AA6B8-9844-D448-97F3-F30757BFDF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8214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Voilà ce que je vous propose de découvrir aujourd’hui</a:t>
            </a:r>
          </a:p>
          <a:p>
            <a:endParaRPr lang="fr-FR" dirty="0"/>
          </a:p>
          <a:p>
            <a:r>
              <a:rPr lang="fr-FR" dirty="0"/>
              <a:t>3QOCP : qui, quand, quoi, où, comment, pourquoi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AA6B8-9844-D448-97F3-F30757BFDF0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306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Shape 3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dirty="0"/>
              <a:t>La </a:t>
            </a:r>
            <a:r>
              <a:rPr b="1" dirty="0"/>
              <a:t>page </a:t>
            </a:r>
            <a:r>
              <a:rPr b="1" dirty="0" err="1"/>
              <a:t>d'accueil</a:t>
            </a:r>
            <a:r>
              <a:rPr dirty="0"/>
              <a:t> </a:t>
            </a:r>
            <a:r>
              <a:rPr dirty="0" err="1"/>
              <a:t>présente</a:t>
            </a:r>
            <a:r>
              <a:rPr dirty="0"/>
              <a:t> les </a:t>
            </a:r>
            <a:r>
              <a:rPr dirty="0" err="1"/>
              <a:t>principales</a:t>
            </a:r>
            <a:r>
              <a:rPr dirty="0"/>
              <a:t> </a:t>
            </a:r>
            <a:r>
              <a:rPr dirty="0" err="1"/>
              <a:t>fonctionnalités</a:t>
            </a:r>
            <a:r>
              <a:rPr dirty="0"/>
              <a:t> et </a:t>
            </a:r>
            <a:r>
              <a:rPr dirty="0" err="1"/>
              <a:t>informations</a:t>
            </a:r>
            <a:r>
              <a:rPr dirty="0"/>
              <a:t>, qui </a:t>
            </a:r>
            <a:r>
              <a:rPr dirty="0" err="1"/>
              <a:t>sont</a:t>
            </a:r>
            <a:r>
              <a:rPr dirty="0"/>
              <a:t> </a:t>
            </a:r>
            <a:r>
              <a:rPr dirty="0" err="1"/>
              <a:t>ainsi</a:t>
            </a:r>
            <a:r>
              <a:rPr dirty="0"/>
              <a:t> </a:t>
            </a:r>
            <a:r>
              <a:rPr dirty="0" err="1"/>
              <a:t>visibles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un coup </a:t>
            </a:r>
            <a:r>
              <a:rPr dirty="0" err="1"/>
              <a:t>d’œil</a:t>
            </a:r>
            <a:r>
              <a:rPr dirty="0"/>
              <a:t> : menu horizontal, zone centrale, menu </a:t>
            </a:r>
            <a:r>
              <a:rPr dirty="0" err="1"/>
              <a:t>cliquable</a:t>
            </a:r>
            <a:r>
              <a:rPr dirty="0"/>
              <a:t>. </a:t>
            </a:r>
          </a:p>
          <a:p>
            <a:pPr>
              <a:defRPr sz="1600"/>
            </a:pPr>
            <a:r>
              <a:rPr dirty="0"/>
              <a:t>-  1 Logo Retour </a:t>
            </a:r>
            <a:r>
              <a:rPr dirty="0" err="1"/>
              <a:t>à</a:t>
            </a:r>
            <a:r>
              <a:rPr dirty="0"/>
              <a:t> la page </a:t>
            </a:r>
            <a:r>
              <a:rPr dirty="0" err="1"/>
              <a:t>d’accueil</a:t>
            </a:r>
            <a:endParaRPr dirty="0"/>
          </a:p>
          <a:p>
            <a:pPr marL="228600" indent="-228600">
              <a:buSzPct val="123000"/>
              <a:buChar char="-"/>
              <a:defRPr sz="1600"/>
            </a:pPr>
            <a:r>
              <a:rPr dirty="0"/>
              <a:t>2 </a:t>
            </a:r>
            <a:r>
              <a:rPr dirty="0" err="1"/>
              <a:t>Actualités</a:t>
            </a:r>
            <a:r>
              <a:rPr dirty="0"/>
              <a:t> et </a:t>
            </a:r>
            <a:r>
              <a:rPr dirty="0" err="1"/>
              <a:t>événements</a:t>
            </a:r>
            <a:r>
              <a:rPr dirty="0"/>
              <a:t> </a:t>
            </a:r>
            <a:r>
              <a:rPr dirty="0" err="1"/>
              <a:t>alimentés</a:t>
            </a:r>
            <a:r>
              <a:rPr dirty="0"/>
              <a:t> par les </a:t>
            </a:r>
            <a:r>
              <a:rPr dirty="0" err="1"/>
              <a:t>professionnels</a:t>
            </a:r>
            <a:r>
              <a:rPr dirty="0"/>
              <a:t> des </a:t>
            </a:r>
            <a:r>
              <a:rPr dirty="0" err="1"/>
              <a:t>établissements</a:t>
            </a:r>
            <a:r>
              <a:rPr dirty="0"/>
              <a:t> </a:t>
            </a:r>
          </a:p>
          <a:p>
            <a:pPr marL="228600" indent="-228600">
              <a:buSzPct val="123000"/>
              <a:buChar char="-"/>
              <a:defRPr sz="1600"/>
            </a:pPr>
            <a:r>
              <a:rPr dirty="0"/>
              <a:t>3 La </a:t>
            </a:r>
            <a:r>
              <a:rPr dirty="0" err="1"/>
              <a:t>charte</a:t>
            </a:r>
            <a:r>
              <a:rPr dirty="0"/>
              <a:t> </a:t>
            </a:r>
            <a:r>
              <a:rPr dirty="0" err="1"/>
              <a:t>d’utilisation</a:t>
            </a:r>
            <a:r>
              <a:rPr dirty="0"/>
              <a:t> </a:t>
            </a:r>
            <a:r>
              <a:rPr dirty="0" err="1"/>
              <a:t>est</a:t>
            </a:r>
            <a:r>
              <a:rPr dirty="0"/>
              <a:t> la </a:t>
            </a:r>
            <a:r>
              <a:rPr dirty="0" err="1"/>
              <a:t>même</a:t>
            </a:r>
            <a:r>
              <a:rPr dirty="0"/>
              <a:t> que </a:t>
            </a:r>
            <a:r>
              <a:rPr dirty="0" err="1"/>
              <a:t>vous</a:t>
            </a:r>
            <a:r>
              <a:rPr dirty="0"/>
              <a:t> </a:t>
            </a:r>
            <a:r>
              <a:rPr dirty="0" err="1"/>
              <a:t>devez</a:t>
            </a:r>
            <a:r>
              <a:rPr dirty="0"/>
              <a:t> </a:t>
            </a:r>
            <a:r>
              <a:rPr dirty="0" err="1"/>
              <a:t>valider</a:t>
            </a:r>
            <a:r>
              <a:rPr dirty="0"/>
              <a:t> </a:t>
            </a:r>
            <a:r>
              <a:rPr dirty="0" err="1"/>
              <a:t>lors</a:t>
            </a:r>
            <a:r>
              <a:rPr dirty="0"/>
              <a:t> de première </a:t>
            </a:r>
            <a:r>
              <a:rPr dirty="0" err="1"/>
              <a:t>connexion</a:t>
            </a:r>
            <a:r>
              <a:rPr dirty="0"/>
              <a:t> </a:t>
            </a:r>
          </a:p>
          <a:p>
            <a:pPr marL="228600" indent="-228600">
              <a:buSzPct val="123000"/>
              <a:buChar char="-"/>
              <a:defRPr sz="1600"/>
            </a:pPr>
            <a:r>
              <a:rPr dirty="0"/>
              <a:t>4 </a:t>
            </a:r>
            <a:r>
              <a:rPr dirty="0" err="1"/>
              <a:t>Rubrique</a:t>
            </a:r>
            <a:r>
              <a:rPr dirty="0"/>
              <a:t> aide et </a:t>
            </a:r>
            <a:r>
              <a:rPr dirty="0" err="1"/>
              <a:t>paramètre</a:t>
            </a:r>
            <a:r>
              <a:rPr dirty="0"/>
              <a:t> du </a:t>
            </a:r>
            <a:r>
              <a:rPr dirty="0" err="1"/>
              <a:t>compte</a:t>
            </a:r>
            <a:endParaRPr dirty="0"/>
          </a:p>
          <a:p>
            <a:pPr marL="228600" indent="-228600">
              <a:buSzPct val="123000"/>
              <a:buChar char="-"/>
              <a:defRPr sz="1600"/>
            </a:pPr>
            <a:r>
              <a:rPr dirty="0"/>
              <a:t>5 Menu : </a:t>
            </a:r>
            <a:r>
              <a:rPr dirty="0" err="1"/>
              <a:t>accès</a:t>
            </a:r>
            <a:r>
              <a:rPr dirty="0"/>
              <a:t>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l’ensemble</a:t>
            </a:r>
            <a:r>
              <a:rPr dirty="0"/>
              <a:t> des </a:t>
            </a:r>
            <a:r>
              <a:rPr dirty="0" err="1"/>
              <a:t>fonctionnalités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Vue sur le menu général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AA6B8-9844-D448-97F3-F30757BFDF0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655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u="sng"/>
              <a:t>Les documents</a:t>
            </a:r>
            <a:r>
              <a:t> : documents de Folios ou vos propres documents </a:t>
            </a:r>
          </a:p>
          <a:p>
            <a:r>
              <a:t>Tous les formats sont exploitables (textes, tableurs, images…)</a:t>
            </a:r>
          </a:p>
          <a:p>
            <a:r>
              <a:t>Le contenu est pérenne : il est conservé d’une année sur l’autre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u="sng"/>
              <a:t>Les documents</a:t>
            </a:r>
            <a:r>
              <a:t> : documents de Folios ou vos propres documents </a:t>
            </a:r>
          </a:p>
          <a:p>
            <a:r>
              <a:t>Tous les formats sont exploitables (textes, tableurs, images…)</a:t>
            </a:r>
          </a:p>
          <a:p>
            <a:r>
              <a:t>Le contenu est pérenne : il est conservé d’une année sur l’autre</a:t>
            </a:r>
          </a:p>
        </p:txBody>
      </p:sp>
    </p:spTree>
    <p:extLst>
      <p:ext uri="{BB962C8B-B14F-4D97-AF65-F5344CB8AC3E}">
        <p14:creationId xmlns:p14="http://schemas.microsoft.com/office/powerpoint/2010/main" val="4033264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88937" indent="-388937">
              <a:buSzPct val="100000"/>
              <a:buAutoNum type="arabicPeriod"/>
              <a:defRPr sz="2000"/>
            </a:pPr>
            <a:r>
              <a:rPr dirty="0"/>
              <a:t>Trier </a:t>
            </a:r>
            <a:r>
              <a:rPr dirty="0" err="1"/>
              <a:t>vos</a:t>
            </a:r>
            <a:r>
              <a:rPr dirty="0"/>
              <a:t> documents (par nom </a:t>
            </a:r>
            <a:r>
              <a:rPr dirty="0" err="1"/>
              <a:t>d’auteur</a:t>
            </a:r>
            <a:r>
              <a:rPr dirty="0"/>
              <a:t>, par date </a:t>
            </a:r>
            <a:r>
              <a:rPr dirty="0" err="1"/>
              <a:t>ou</a:t>
            </a:r>
            <a:r>
              <a:rPr dirty="0"/>
              <a:t> par </a:t>
            </a:r>
            <a:r>
              <a:rPr dirty="0" err="1"/>
              <a:t>ordre</a:t>
            </a:r>
            <a:r>
              <a:rPr dirty="0"/>
              <a:t> </a:t>
            </a:r>
            <a:r>
              <a:rPr dirty="0" err="1"/>
              <a:t>alphabétique</a:t>
            </a:r>
            <a:r>
              <a:rPr dirty="0"/>
              <a:t>)</a:t>
            </a:r>
          </a:p>
          <a:p>
            <a:pPr marL="388937" indent="-388937">
              <a:buSzPct val="100000"/>
              <a:buAutoNum type="arabicPeriod"/>
              <a:defRPr sz="2000"/>
            </a:pPr>
            <a:r>
              <a:rPr dirty="0"/>
              <a:t>Vue dossier </a:t>
            </a:r>
            <a:r>
              <a:rPr dirty="0" err="1"/>
              <a:t>intègre</a:t>
            </a:r>
            <a:r>
              <a:rPr dirty="0"/>
              <a:t> les images</a:t>
            </a:r>
          </a:p>
          <a:p>
            <a:pPr marL="388937" indent="-388937">
              <a:buSzPct val="100000"/>
              <a:buAutoNum type="arabicPeriod"/>
              <a:defRPr sz="2000"/>
            </a:pPr>
            <a:r>
              <a:rPr dirty="0" err="1"/>
              <a:t>Modifiez</a:t>
            </a:r>
            <a:r>
              <a:rPr dirty="0"/>
              <a:t> </a:t>
            </a:r>
            <a:r>
              <a:rPr dirty="0" err="1"/>
              <a:t>l’arborescence</a:t>
            </a:r>
            <a:r>
              <a:rPr dirty="0"/>
              <a:t> des dossiers, </a:t>
            </a:r>
            <a:r>
              <a:rPr dirty="0" err="1"/>
              <a:t>créer</a:t>
            </a:r>
            <a:r>
              <a:rPr dirty="0"/>
              <a:t> un nouveau dossier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créer</a:t>
            </a:r>
            <a:r>
              <a:rPr dirty="0"/>
              <a:t> un sous-dossier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supprimer</a:t>
            </a:r>
            <a:endParaRPr dirty="0"/>
          </a:p>
          <a:p>
            <a:pPr marL="388937" indent="-388937">
              <a:buSzPct val="100000"/>
              <a:buAutoNum type="arabicPeriod"/>
              <a:defRPr sz="2000"/>
            </a:pPr>
            <a:r>
              <a:rPr dirty="0" err="1"/>
              <a:t>Sélectionner</a:t>
            </a:r>
            <a:r>
              <a:rPr dirty="0"/>
              <a:t> </a:t>
            </a:r>
            <a:r>
              <a:rPr dirty="0" err="1"/>
              <a:t>tous</a:t>
            </a:r>
            <a:r>
              <a:rPr dirty="0"/>
              <a:t> les documents</a:t>
            </a:r>
          </a:p>
          <a:p>
            <a:pPr marL="388937" indent="-388937">
              <a:buSzPct val="100000"/>
              <a:buAutoNum type="arabicPeriod"/>
              <a:defRPr sz="2000"/>
            </a:pPr>
            <a:r>
              <a:rPr dirty="0"/>
              <a:t>« + », un nouveau document</a:t>
            </a:r>
          </a:p>
          <a:p>
            <a:pPr marL="388937" indent="-388937">
              <a:buSzPct val="100000"/>
              <a:buAutoNum type="arabicPeriod"/>
              <a:defRPr sz="2000"/>
            </a:pPr>
            <a:r>
              <a:rPr dirty="0"/>
              <a:t>Barre de recherche </a:t>
            </a:r>
          </a:p>
          <a:p>
            <a:pPr marL="388937" indent="-388937">
              <a:buSzPct val="100000"/>
              <a:buAutoNum type="arabicPeriod"/>
              <a:defRPr sz="2000"/>
            </a:pPr>
            <a:r>
              <a:rPr dirty="0" err="1"/>
              <a:t>Espace</a:t>
            </a:r>
            <a:r>
              <a:rPr dirty="0"/>
              <a:t> de stockage : 10G</a:t>
            </a:r>
          </a:p>
          <a:p>
            <a:pPr marL="388937" indent="-388937">
              <a:buSzPct val="100000"/>
              <a:buAutoNum type="arabicPeriod"/>
              <a:defRPr sz="2000"/>
            </a:pPr>
            <a:r>
              <a:rPr dirty="0" err="1"/>
              <a:t>Filtrer</a:t>
            </a:r>
            <a:r>
              <a:rPr dirty="0"/>
              <a:t> </a:t>
            </a:r>
            <a:r>
              <a:rPr dirty="0" err="1"/>
              <a:t>sa</a:t>
            </a:r>
            <a:r>
              <a:rPr dirty="0"/>
              <a:t> recherche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Quelques dates clés pour comprendre l’arrivée de cette application</a:t>
            </a:r>
          </a:p>
          <a:p>
            <a:r>
              <a:rPr lang="fr-FR" dirty="0"/>
              <a:t>2013 : l'aboutissement de la concertation pour la refondation de l'école de la République </a:t>
            </a:r>
          </a:p>
          <a:p>
            <a:r>
              <a:rPr lang="fr-FR" dirty="0"/>
              <a:t>2015 : donne l’objectif principal de cet outil avec les grands principes</a:t>
            </a:r>
          </a:p>
          <a:p>
            <a:r>
              <a:rPr lang="fr-FR" dirty="0"/>
              <a:t>2016 : généralisé dans tous les collèges et les lycées</a:t>
            </a:r>
          </a:p>
          <a:p>
            <a:r>
              <a:rPr lang="fr-FR" dirty="0"/>
              <a:t>Depuis, nous formons les équipes éducatives sur le terrain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AA6B8-9844-D448-97F3-F30757BFDF0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21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Folios.onisep.fr</a:t>
            </a:r>
            <a:endParaRPr lang="fr-FR" dirty="0"/>
          </a:p>
          <a:p>
            <a:r>
              <a:rPr lang="fr-FR" dirty="0"/>
              <a:t>4 couleurs pour 4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AA6B8-9844-D448-97F3-F30757BFDF0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745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 ensemble d’activités menées tout au long de la scolarité de la 6</a:t>
            </a:r>
            <a:r>
              <a:rPr lang="fr-FR" baseline="30000" dirty="0"/>
              <a:t>è</a:t>
            </a:r>
            <a:r>
              <a:rPr lang="fr-FR" dirty="0"/>
              <a:t> au bac, sur des thématiques bien précises</a:t>
            </a:r>
          </a:p>
          <a:p>
            <a:r>
              <a:rPr lang="fr-FR" dirty="0"/>
              <a:t>Toutes les disciplines participent aux différents parcours</a:t>
            </a:r>
          </a:p>
          <a:p>
            <a:r>
              <a:rPr lang="fr-FR" dirty="0"/>
              <a:t>Les expériences extra-scolaires font partie des parcours</a:t>
            </a:r>
          </a:p>
          <a:p>
            <a:r>
              <a:rPr lang="fr-FR" dirty="0"/>
              <a:t>Les parcours apportent des connaissances et des compétences et s’appuient sur l’apprentissage en classe, la pratique et des rencontres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AA6B8-9844-D448-97F3-F30757BFDF0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586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 exemple de parcours éducatif</a:t>
            </a:r>
          </a:p>
          <a:p>
            <a:r>
              <a:rPr lang="fr-FR" dirty="0"/>
              <a:t>Plus d’informations sur le site du ministère </a:t>
            </a:r>
            <a:r>
              <a:rPr lang="fr-FR" dirty="0" err="1"/>
              <a:t>Eduscol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AA6B8-9844-D448-97F3-F30757BFDF0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513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Une application qui favorise la collaboration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AA6B8-9844-D448-97F3-F30757BFDF0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951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enseignants doivent se connecter sur </a:t>
            </a:r>
            <a:r>
              <a:rPr lang="fr-FR" dirty="0" err="1"/>
              <a:t>Arena</a:t>
            </a:r>
            <a:r>
              <a:rPr lang="fr-FR" dirty="0"/>
              <a:t> via </a:t>
            </a:r>
            <a:r>
              <a:rPr lang="fr-FR" dirty="0" err="1"/>
              <a:t>monvr.pf</a:t>
            </a:r>
            <a:endParaRPr lang="fr-FR" dirty="0"/>
          </a:p>
          <a:p>
            <a:r>
              <a:rPr lang="fr-FR" dirty="0" err="1"/>
              <a:t>Arena</a:t>
            </a:r>
            <a:r>
              <a:rPr lang="fr-FR" dirty="0"/>
              <a:t> : portail d’authentification unique pour les applications nationales</a:t>
            </a:r>
          </a:p>
          <a:p>
            <a:endParaRPr lang="fr-FR" dirty="0"/>
          </a:p>
          <a:p>
            <a:r>
              <a:rPr lang="fr-FR" dirty="0"/>
              <a:t>Se rajoute également le référent Folios établissement et le référent académique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AA6B8-9844-D448-97F3-F30757BFDF0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931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élèves sont automatiquement importés grâce à la base siècle. Ils ont tous un identifiant et un mot de passe. </a:t>
            </a:r>
            <a:r>
              <a:rPr lang="fr-FR" dirty="0" err="1"/>
              <a:t>Cf.referent</a:t>
            </a:r>
            <a:r>
              <a:rPr lang="fr-FR" dirty="0"/>
              <a:t> Folios de l’établissement.</a:t>
            </a:r>
          </a:p>
          <a:p>
            <a:r>
              <a:rPr lang="fr-FR" dirty="0"/>
              <a:t>Le partenaire et invité : tuteur de stage, un service civique…</a:t>
            </a:r>
          </a:p>
          <a:p>
            <a:endParaRPr lang="fr-FR" dirty="0"/>
          </a:p>
          <a:p>
            <a:r>
              <a:rPr lang="fr-FR" dirty="0"/>
              <a:t>Pour les enseignants, je vous invite fortement à vous </a:t>
            </a:r>
            <a:r>
              <a:rPr lang="fr-FR" dirty="0" err="1"/>
              <a:t>ocnnecter</a:t>
            </a:r>
            <a:r>
              <a:rPr lang="fr-FR" dirty="0"/>
              <a:t> par le portail </a:t>
            </a:r>
            <a:r>
              <a:rPr lang="fr-FR" dirty="0" err="1"/>
              <a:t>Arena</a:t>
            </a:r>
            <a:r>
              <a:rPr lang="fr-FR" dirty="0"/>
              <a:t> car les classes sont importées et mise à jour régulièrement.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AA6B8-9844-D448-97F3-F30757BFDF0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780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élèves sont automatiquement importés grâce à la base siècle. Ils ont tous un identifiant et un mot de passe. </a:t>
            </a:r>
            <a:r>
              <a:rPr lang="fr-FR" dirty="0" err="1"/>
              <a:t>Cf.referent</a:t>
            </a:r>
            <a:r>
              <a:rPr lang="fr-FR" dirty="0"/>
              <a:t> Folios de l’établissement.</a:t>
            </a:r>
          </a:p>
          <a:p>
            <a:r>
              <a:rPr lang="fr-FR" dirty="0"/>
              <a:t>Le partenaire et invité : tuteur de stage, un service civique…</a:t>
            </a:r>
          </a:p>
          <a:p>
            <a:endParaRPr lang="fr-FR" dirty="0"/>
          </a:p>
          <a:p>
            <a:r>
              <a:rPr lang="fr-FR" dirty="0"/>
              <a:t>Pour les enseignants, je vous invite fortement à vous connecter par le portail </a:t>
            </a:r>
            <a:r>
              <a:rPr lang="fr-FR" dirty="0" err="1"/>
              <a:t>Arena</a:t>
            </a:r>
            <a:r>
              <a:rPr lang="fr-FR" dirty="0"/>
              <a:t> car les classes sont importées et mise à jour régulièrement.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AA6B8-9844-D448-97F3-F30757BFDF0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856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151164-BC48-594C-AC4B-8B06E835A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E4F632-093F-D444-89C5-8A4D464D6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5B929E-1944-5A47-AB6A-93F358F9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3E62-5D27-9347-A5FB-33DE06FF3F85}" type="datetimeFigureOut">
              <a:rPr lang="fr-FR" smtClean="0"/>
              <a:t>26/03/2021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BA1173-7543-0943-82F0-76413138D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A0B0E5-DDB8-0746-82D0-77671F19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9B6B-170B-5E45-B41E-981B1F8AB9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02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5B7D2F-97FF-D941-B3AB-C402806EF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2719400-1A98-8946-9CCD-3E2E66FBF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8FE709-7B3D-FE4A-A1A1-9FF614A2F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3E62-5D27-9347-A5FB-33DE06FF3F85}" type="datetimeFigureOut">
              <a:rPr lang="fr-FR" smtClean="0"/>
              <a:t>26/03/2021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036D59-C3BF-DF47-BE75-77C867AEE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9BE8F8-869A-174E-89B9-4A3A88BA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9B6B-170B-5E45-B41E-981B1F8AB9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532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1E0D1AD-AA2A-E24F-9505-B3C863E4C7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B9FDEEC-4449-6740-BCF2-8468714D6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C120EA-C8D1-364F-8EAD-A88B9A60F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3E62-5D27-9347-A5FB-33DE06FF3F85}" type="datetimeFigureOut">
              <a:rPr lang="fr-FR" smtClean="0"/>
              <a:t>26/03/2021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4891A9-E949-FE4F-8033-8592397C6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360F75-9BF4-4F48-86AD-402AD0B0D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9B6B-170B-5E45-B41E-981B1F8AB9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542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de diapositiv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43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Sous-titre de diapositive</a:t>
            </a:r>
          </a:p>
        </p:txBody>
      </p:sp>
      <p:sp>
        <p:nvSpPr>
          <p:cNvPr id="44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179286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AB3464-538A-1149-B459-330C2DEBE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50B507-CD2C-CD46-BC73-B204160D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B8EF60-016F-0044-A1D9-DE4BB93AD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3E62-5D27-9347-A5FB-33DE06FF3F85}" type="datetimeFigureOut">
              <a:rPr lang="fr-FR" smtClean="0"/>
              <a:t>26/03/2021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F0F1BF-8DDA-4747-A424-1BC92426E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058916-FCBD-9547-9E38-328BB67BB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9B6B-170B-5E45-B41E-981B1F8AB9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583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CE11A-0D6E-3549-BDDD-E0E9F5B6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90F2FF-E182-754B-AA9D-939BF5035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67FF8E-1EBF-9A4F-A30B-FADEEBFF2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3E62-5D27-9347-A5FB-33DE06FF3F85}" type="datetimeFigureOut">
              <a:rPr lang="fr-FR" smtClean="0"/>
              <a:t>26/03/2021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F5D4DC-6540-9B41-9F17-A9B0E591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688654-3BE9-AD4A-A733-697686DC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9B6B-170B-5E45-B41E-981B1F8AB9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745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F506A9-B368-304B-AEAD-C93AA5226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68497F-75D1-AB41-8F9B-DE5B000D0A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412F249-CD80-6340-9A9B-D299069C2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F8A66B4-244A-6948-9D69-88AEFF2D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3E62-5D27-9347-A5FB-33DE06FF3F85}" type="datetimeFigureOut">
              <a:rPr lang="fr-FR" smtClean="0"/>
              <a:t>26/03/2021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1F90BF-84E9-9749-BC9B-3231BC3F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AD6F78-04A7-384E-B841-BA9FBCC7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9B6B-170B-5E45-B41E-981B1F8AB9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739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D24F2C-C554-5C4E-BB3D-AF7DA17D5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D6ED05-A920-CD49-B800-C26612E55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925DB8-CE74-0F4F-A989-7EDE2B70B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7B819CE-5237-E449-8690-13A157ECFF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C9242CE-2AD3-C743-BB42-0FCD076A3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1CDC3A-342C-9945-A26A-00C022B2F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3E62-5D27-9347-A5FB-33DE06FF3F85}" type="datetimeFigureOut">
              <a:rPr lang="fr-FR" smtClean="0"/>
              <a:t>26/03/2021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4062B05-55E5-6942-8E8D-74435CD66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DCBE40-D2F9-144E-BCA5-9F71B1C83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9B6B-170B-5E45-B41E-981B1F8AB9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145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6086D3-4762-1848-9861-7156C0BE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B80F84-BA93-3147-B5B1-3810978BC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3E62-5D27-9347-A5FB-33DE06FF3F85}" type="datetimeFigureOut">
              <a:rPr lang="fr-FR" smtClean="0"/>
              <a:t>26/03/2021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F71C67-948D-1F48-B95E-0A6E91E6C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6D65DE-50BB-2641-9F3C-3597FF0E0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9B6B-170B-5E45-B41E-981B1F8AB9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303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922D3F-370C-DC43-A3F6-E8A47FDD4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3E62-5D27-9347-A5FB-33DE06FF3F85}" type="datetimeFigureOut">
              <a:rPr lang="fr-FR" smtClean="0"/>
              <a:t>26/03/2021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C4939B4-D075-D646-8B1C-AC61444EF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5C3E37-5834-2143-A663-9F15E435A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9B6B-170B-5E45-B41E-981B1F8AB9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85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17D187-9BDE-A546-8B97-2114D09FD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83F044-84FA-F348-94C7-FF415564B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29C599-AB73-B54B-8065-F7C6EE1C4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65C6C1-E06A-0F44-9838-93C3FEA21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3E62-5D27-9347-A5FB-33DE06FF3F85}" type="datetimeFigureOut">
              <a:rPr lang="fr-FR" smtClean="0"/>
              <a:t>26/03/2021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2D6009-8CEC-E945-837C-A5C13B0B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B4F8D4-E49B-9843-8052-79A60BFB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9B6B-170B-5E45-B41E-981B1F8AB9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806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7BDB1-811A-594B-827B-9309DA7D8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9AF37E1-421B-1042-B4CA-35BDE5EB4F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6A6862-9EE9-6147-9950-1DADAF601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728E26-467F-8A41-A7F2-FB25E56BC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3E62-5D27-9347-A5FB-33DE06FF3F85}" type="datetimeFigureOut">
              <a:rPr lang="fr-FR" smtClean="0"/>
              <a:t>26/03/2021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D13CD4-D94C-0A4F-AABB-997DFB6BE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DDCDC3-F0FA-3C47-9E1E-8FFDD7D2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9B6B-170B-5E45-B41E-981B1F8AB9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4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1EC3BD-286E-854F-B8AA-4B90CC10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93441E-04A2-E547-8C0E-B2C086191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D66388-91D0-EC48-BBB8-B1AB68FD9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63E62-5D27-9347-A5FB-33DE06FF3F85}" type="datetimeFigureOut">
              <a:rPr lang="fr-FR" smtClean="0"/>
              <a:t>26/03/2021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55BB14-FCAD-8042-8C09-AF4537FA9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213659-D248-104A-B3FE-F3807BBA4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49B6B-170B-5E45-B41E-981B1F8AB9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159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folios.onisep.f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915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89725-6CC4-6948-A0D4-E552D523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335307"/>
            <a:ext cx="9267568" cy="976658"/>
          </a:xfrm>
          <a:noFill/>
        </p:spPr>
        <p:txBody>
          <a:bodyPr>
            <a:normAutofit/>
          </a:bodyPr>
          <a:lstStyle/>
          <a:p>
            <a:r>
              <a:rPr lang="fr-FR" sz="360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FOLIOS, pour qui ?</a:t>
            </a:r>
            <a:endParaRPr lang="fr-FR" sz="3600" dirty="0">
              <a:solidFill>
                <a:srgbClr val="B82E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A9C44B-7D21-F44E-8CEB-1B57F6FF6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43" y="1741388"/>
            <a:ext cx="10876155" cy="3782088"/>
          </a:xfrm>
        </p:spPr>
        <p:txBody>
          <a:bodyPr>
            <a:normAutofit/>
          </a:bodyPr>
          <a:lstStyle/>
          <a:p>
            <a:pPr marL="603504" indent="-603504" defTabSz="2413955">
              <a:spcBef>
                <a:spcPts val="4400"/>
              </a:spcBef>
              <a:defRPr sz="4752"/>
            </a:pPr>
            <a:r>
              <a:rPr lang="fr-FR" sz="3600" dirty="0"/>
              <a:t>Pour les élèves,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rPr lang="fr-FR" sz="3600" dirty="0"/>
              <a:t>Pour les équipes éducatives et la direction, via le portail ARENA,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rPr lang="fr-FR" sz="3600" dirty="0"/>
              <a:t> Pour les parents et les professionnels via le site internet : </a:t>
            </a:r>
            <a:r>
              <a:rPr lang="fr-FR" sz="3600" u="sng" dirty="0">
                <a:hlinkClick r:id="rId3"/>
              </a:rPr>
              <a:t>folios.onisep.fr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endParaRPr lang="fr-FR" sz="3600" u="sng" dirty="0">
              <a:hlinkClick r:id="rId3"/>
            </a:endParaRPr>
          </a:p>
        </p:txBody>
      </p:sp>
      <p:grpSp>
        <p:nvGrpSpPr>
          <p:cNvPr id="9" name="logo_folios.png">
            <a:extLst>
              <a:ext uri="{FF2B5EF4-FFF2-40B4-BE49-F238E27FC236}">
                <a16:creationId xmlns:a16="http://schemas.microsoft.com/office/drawing/2014/main" id="{2013A8C9-6DB1-AF4A-9095-305447547F98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10" name="logo_folios.png" descr="logo_folios.png">
              <a:extLst>
                <a:ext uri="{FF2B5EF4-FFF2-40B4-BE49-F238E27FC236}">
                  <a16:creationId xmlns:a16="http://schemas.microsoft.com/office/drawing/2014/main" id="{4FC1C858-495C-6E40-9CB0-CCF3E9EE1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logo_folios.png" descr="logo_folios.png">
              <a:extLst>
                <a:ext uri="{FF2B5EF4-FFF2-40B4-BE49-F238E27FC236}">
                  <a16:creationId xmlns:a16="http://schemas.microsoft.com/office/drawing/2014/main" id="{D85AEBDE-25B2-0949-A39E-37353B024601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459140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89725-6CC4-6948-A0D4-E552D523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335307"/>
            <a:ext cx="9267568" cy="976658"/>
          </a:xfrm>
          <a:noFill/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se connecter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0D2A3DC-D0BD-1547-8F1D-6C44C133C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25" y="1505092"/>
            <a:ext cx="8509000" cy="6477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8F01FF7-3F8F-524B-A905-01AB66EA6AB3}"/>
              </a:ext>
            </a:extLst>
          </p:cNvPr>
          <p:cNvSpPr txBox="1"/>
          <p:nvPr/>
        </p:nvSpPr>
        <p:spPr>
          <a:xfrm>
            <a:off x="867707" y="2536310"/>
            <a:ext cx="3387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/>
              <a:t>Folios.onisep.fr</a:t>
            </a:r>
            <a:endParaRPr lang="fr-FR" sz="40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0985D35-C4E0-3A48-AA92-CEAA97F09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541" y="2357884"/>
            <a:ext cx="4582584" cy="3507657"/>
          </a:xfrm>
          <a:prstGeom prst="rect">
            <a:avLst/>
          </a:prstGeom>
        </p:spPr>
      </p:pic>
      <p:grpSp>
        <p:nvGrpSpPr>
          <p:cNvPr id="6" name="logo_folios.png">
            <a:extLst>
              <a:ext uri="{FF2B5EF4-FFF2-40B4-BE49-F238E27FC236}">
                <a16:creationId xmlns:a16="http://schemas.microsoft.com/office/drawing/2014/main" id="{438716FF-CC5B-C743-B0E1-BB885286415A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7" name="logo_folios.png" descr="logo_folios.png">
              <a:extLst>
                <a:ext uri="{FF2B5EF4-FFF2-40B4-BE49-F238E27FC236}">
                  <a16:creationId xmlns:a16="http://schemas.microsoft.com/office/drawing/2014/main" id="{FA4DACBE-3586-FD4E-A6C3-6B407354F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" name="logo_folios.png" descr="logo_folios.png">
              <a:extLst>
                <a:ext uri="{FF2B5EF4-FFF2-40B4-BE49-F238E27FC236}">
                  <a16:creationId xmlns:a16="http://schemas.microsoft.com/office/drawing/2014/main" id="{75353CD4-91A7-DC4C-AA9C-9726FE557FDC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933574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89725-6CC4-6948-A0D4-E552D523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335307"/>
            <a:ext cx="9267568" cy="976658"/>
          </a:xfrm>
          <a:noFill/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se connecter ?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38E89D0D-D39E-A642-878A-71824433C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307" y="1311965"/>
            <a:ext cx="6273210" cy="480171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aux angles arrondis">
            <a:extLst>
              <a:ext uri="{FF2B5EF4-FFF2-40B4-BE49-F238E27FC236}">
                <a16:creationId xmlns:a16="http://schemas.microsoft.com/office/drawing/2014/main" id="{E958F1B1-F242-1044-BDF9-6F96E8A6750F}"/>
              </a:ext>
            </a:extLst>
          </p:cNvPr>
          <p:cNvSpPr/>
          <p:nvPr/>
        </p:nvSpPr>
        <p:spPr>
          <a:xfrm>
            <a:off x="2977116" y="4040372"/>
            <a:ext cx="2849526" cy="233916"/>
          </a:xfrm>
          <a:prstGeom prst="roundRect">
            <a:avLst>
              <a:gd name="adj" fmla="val 36288"/>
            </a:avLst>
          </a:prstGeom>
          <a:ln w="1016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grpSp>
        <p:nvGrpSpPr>
          <p:cNvPr id="5" name="logo_folios.png">
            <a:extLst>
              <a:ext uri="{FF2B5EF4-FFF2-40B4-BE49-F238E27FC236}">
                <a16:creationId xmlns:a16="http://schemas.microsoft.com/office/drawing/2014/main" id="{8DCCAE39-2478-2548-9220-CE29A24B6BE6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8" name="logo_folios.png" descr="logo_folios.png">
              <a:extLst>
                <a:ext uri="{FF2B5EF4-FFF2-40B4-BE49-F238E27FC236}">
                  <a16:creationId xmlns:a16="http://schemas.microsoft.com/office/drawing/2014/main" id="{70236FFB-F2A6-5C44-8EEB-66450331E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logo_folios.png" descr="logo_folios.png">
              <a:extLst>
                <a:ext uri="{FF2B5EF4-FFF2-40B4-BE49-F238E27FC236}">
                  <a16:creationId xmlns:a16="http://schemas.microsoft.com/office/drawing/2014/main" id="{0E211602-BAA0-FE45-9126-8184C8C333B2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849408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Capture d’écran 2020-11-18 à 13.43.15.png" descr="Capture d’écran 2020-11-18 à 13.43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28" y="1286503"/>
            <a:ext cx="8940796" cy="46961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6" name="Groupe"/>
          <p:cNvGrpSpPr/>
          <p:nvPr/>
        </p:nvGrpSpPr>
        <p:grpSpPr>
          <a:xfrm>
            <a:off x="2738559" y="964234"/>
            <a:ext cx="501651" cy="528350"/>
            <a:chOff x="3179" y="-12716"/>
            <a:chExt cx="1003301" cy="1056699"/>
          </a:xfrm>
        </p:grpSpPr>
        <p:sp>
          <p:nvSpPr>
            <p:cNvPr id="324" name="Cercle"/>
            <p:cNvSpPr/>
            <p:nvPr/>
          </p:nvSpPr>
          <p:spPr>
            <a:xfrm rot="21578143">
              <a:off x="3179" y="10508"/>
              <a:ext cx="1003301" cy="1003301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  <a:endParaRPr sz="1600"/>
            </a:p>
          </p:txBody>
        </p:sp>
        <p:sp>
          <p:nvSpPr>
            <p:cNvPr id="325" name="1"/>
            <p:cNvSpPr txBox="1"/>
            <p:nvPr/>
          </p:nvSpPr>
          <p:spPr>
            <a:xfrm>
              <a:off x="225289" y="-12716"/>
              <a:ext cx="506547" cy="1056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6200" b="1">
                  <a:solidFill>
                    <a:srgbClr val="000000"/>
                  </a:solidFill>
                </a:defRPr>
              </a:lvl1pPr>
            </a:lstStyle>
            <a:p>
              <a:r>
                <a:rPr sz="3100"/>
                <a:t>1</a:t>
              </a:r>
            </a:p>
          </p:txBody>
        </p:sp>
      </p:grpSp>
      <p:grpSp>
        <p:nvGrpSpPr>
          <p:cNvPr id="329" name="Groupe"/>
          <p:cNvGrpSpPr/>
          <p:nvPr/>
        </p:nvGrpSpPr>
        <p:grpSpPr>
          <a:xfrm>
            <a:off x="2738559" y="2241780"/>
            <a:ext cx="501651" cy="528350"/>
            <a:chOff x="3179" y="-12716"/>
            <a:chExt cx="1003301" cy="1056697"/>
          </a:xfrm>
        </p:grpSpPr>
        <p:sp>
          <p:nvSpPr>
            <p:cNvPr id="327" name="Cercle"/>
            <p:cNvSpPr/>
            <p:nvPr/>
          </p:nvSpPr>
          <p:spPr>
            <a:xfrm rot="21578143">
              <a:off x="3179" y="7632"/>
              <a:ext cx="1003301" cy="1003301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  <a:endParaRPr sz="1600"/>
            </a:p>
          </p:txBody>
        </p:sp>
        <p:sp>
          <p:nvSpPr>
            <p:cNvPr id="328" name="2"/>
            <p:cNvSpPr txBox="1"/>
            <p:nvPr/>
          </p:nvSpPr>
          <p:spPr>
            <a:xfrm>
              <a:off x="222433" y="-12716"/>
              <a:ext cx="506547" cy="1056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6200" b="1">
                  <a:solidFill>
                    <a:srgbClr val="000000"/>
                  </a:solidFill>
                </a:defRPr>
              </a:lvl1pPr>
            </a:lstStyle>
            <a:p>
              <a:r>
                <a:rPr sz="3100"/>
                <a:t>2</a:t>
              </a:r>
            </a:p>
          </p:txBody>
        </p:sp>
      </p:grpSp>
      <p:grpSp>
        <p:nvGrpSpPr>
          <p:cNvPr id="332" name="Groupe"/>
          <p:cNvGrpSpPr/>
          <p:nvPr/>
        </p:nvGrpSpPr>
        <p:grpSpPr>
          <a:xfrm>
            <a:off x="7376183" y="5373056"/>
            <a:ext cx="501652" cy="528350"/>
            <a:chOff x="3179" y="-12716"/>
            <a:chExt cx="1003301" cy="1056697"/>
          </a:xfrm>
        </p:grpSpPr>
        <p:sp>
          <p:nvSpPr>
            <p:cNvPr id="330" name="Cercle"/>
            <p:cNvSpPr/>
            <p:nvPr/>
          </p:nvSpPr>
          <p:spPr>
            <a:xfrm rot="21578143">
              <a:off x="3179" y="7632"/>
              <a:ext cx="1003301" cy="1003301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  <a:endParaRPr sz="1600"/>
            </a:p>
          </p:txBody>
        </p:sp>
        <p:sp>
          <p:nvSpPr>
            <p:cNvPr id="331" name="3"/>
            <p:cNvSpPr txBox="1"/>
            <p:nvPr/>
          </p:nvSpPr>
          <p:spPr>
            <a:xfrm>
              <a:off x="222432" y="-12716"/>
              <a:ext cx="506546" cy="1056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6200" b="1">
                  <a:solidFill>
                    <a:srgbClr val="000000"/>
                  </a:solidFill>
                </a:defRPr>
              </a:lvl1pPr>
            </a:lstStyle>
            <a:p>
              <a:r>
                <a:rPr sz="3100"/>
                <a:t>3</a:t>
              </a:r>
            </a:p>
          </p:txBody>
        </p:sp>
      </p:grpSp>
      <p:grpSp>
        <p:nvGrpSpPr>
          <p:cNvPr id="335" name="Groupe"/>
          <p:cNvGrpSpPr/>
          <p:nvPr/>
        </p:nvGrpSpPr>
        <p:grpSpPr>
          <a:xfrm>
            <a:off x="7100603" y="1278246"/>
            <a:ext cx="501652" cy="528350"/>
            <a:chOff x="3179" y="-12716"/>
            <a:chExt cx="1003301" cy="1056697"/>
          </a:xfrm>
        </p:grpSpPr>
        <p:sp>
          <p:nvSpPr>
            <p:cNvPr id="333" name="Cercle"/>
            <p:cNvSpPr/>
            <p:nvPr/>
          </p:nvSpPr>
          <p:spPr>
            <a:xfrm rot="21578143">
              <a:off x="3179" y="7632"/>
              <a:ext cx="1003301" cy="1003301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  <a:endParaRPr sz="1600"/>
            </a:p>
          </p:txBody>
        </p:sp>
        <p:sp>
          <p:nvSpPr>
            <p:cNvPr id="334" name="4"/>
            <p:cNvSpPr txBox="1"/>
            <p:nvPr/>
          </p:nvSpPr>
          <p:spPr>
            <a:xfrm>
              <a:off x="222432" y="-12716"/>
              <a:ext cx="506546" cy="1056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6200" b="1">
                  <a:solidFill>
                    <a:srgbClr val="000000"/>
                  </a:solidFill>
                </a:defRPr>
              </a:lvl1pPr>
            </a:lstStyle>
            <a:p>
              <a:r>
                <a:rPr sz="3100"/>
                <a:t>4</a:t>
              </a:r>
            </a:p>
          </p:txBody>
        </p:sp>
      </p:grpSp>
      <p:sp>
        <p:nvSpPr>
          <p:cNvPr id="336" name="Retour accueil"/>
          <p:cNvSpPr txBox="1"/>
          <p:nvPr/>
        </p:nvSpPr>
        <p:spPr>
          <a:xfrm>
            <a:off x="3322804" y="935445"/>
            <a:ext cx="1220847" cy="2975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r>
              <a:rPr sz="1600"/>
              <a:t>Retour accueil</a:t>
            </a:r>
          </a:p>
        </p:txBody>
      </p:sp>
      <p:sp>
        <p:nvSpPr>
          <p:cNvPr id="337" name="Actualités"/>
          <p:cNvSpPr txBox="1"/>
          <p:nvPr/>
        </p:nvSpPr>
        <p:spPr>
          <a:xfrm>
            <a:off x="2281861" y="2874515"/>
            <a:ext cx="860428" cy="2975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r>
              <a:rPr sz="1600"/>
              <a:t>Actualités</a:t>
            </a:r>
          </a:p>
        </p:txBody>
      </p:sp>
      <p:sp>
        <p:nvSpPr>
          <p:cNvPr id="338" name="Charte"/>
          <p:cNvSpPr txBox="1"/>
          <p:nvPr/>
        </p:nvSpPr>
        <p:spPr>
          <a:xfrm>
            <a:off x="6526686" y="5278392"/>
            <a:ext cx="602344" cy="2975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r>
              <a:rPr sz="1600" dirty="0" err="1"/>
              <a:t>Charte</a:t>
            </a:r>
            <a:endParaRPr sz="1600" dirty="0"/>
          </a:p>
        </p:txBody>
      </p:sp>
      <p:sp>
        <p:nvSpPr>
          <p:cNvPr id="339" name="Aide et paramètres"/>
          <p:cNvSpPr txBox="1"/>
          <p:nvPr/>
        </p:nvSpPr>
        <p:spPr>
          <a:xfrm>
            <a:off x="6432533" y="935445"/>
            <a:ext cx="1625381" cy="2975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r>
              <a:rPr sz="1600"/>
              <a:t>Aide et paramètres</a:t>
            </a:r>
          </a:p>
        </p:txBody>
      </p:sp>
      <p:grpSp>
        <p:nvGrpSpPr>
          <p:cNvPr id="342" name="Groupe"/>
          <p:cNvGrpSpPr/>
          <p:nvPr/>
        </p:nvGrpSpPr>
        <p:grpSpPr>
          <a:xfrm>
            <a:off x="1315585" y="1278246"/>
            <a:ext cx="501652" cy="528350"/>
            <a:chOff x="3179" y="-12716"/>
            <a:chExt cx="1003301" cy="1056697"/>
          </a:xfrm>
        </p:grpSpPr>
        <p:sp>
          <p:nvSpPr>
            <p:cNvPr id="340" name="Cercle"/>
            <p:cNvSpPr/>
            <p:nvPr/>
          </p:nvSpPr>
          <p:spPr>
            <a:xfrm rot="21578143">
              <a:off x="3179" y="10508"/>
              <a:ext cx="1003301" cy="1003301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  <a:endParaRPr sz="1600"/>
            </a:p>
          </p:txBody>
        </p:sp>
        <p:sp>
          <p:nvSpPr>
            <p:cNvPr id="341" name="5"/>
            <p:cNvSpPr txBox="1"/>
            <p:nvPr/>
          </p:nvSpPr>
          <p:spPr>
            <a:xfrm>
              <a:off x="225288" y="-12716"/>
              <a:ext cx="506546" cy="1056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6200" b="1">
                  <a:solidFill>
                    <a:srgbClr val="000000"/>
                  </a:solidFill>
                </a:defRPr>
              </a:lvl1pPr>
            </a:lstStyle>
            <a:p>
              <a:r>
                <a:rPr sz="3100" dirty="0"/>
                <a:t>5</a:t>
              </a:r>
            </a:p>
          </p:txBody>
        </p:sp>
      </p:grpSp>
      <p:sp>
        <p:nvSpPr>
          <p:cNvPr id="343" name="Menu général"/>
          <p:cNvSpPr txBox="1"/>
          <p:nvPr/>
        </p:nvSpPr>
        <p:spPr>
          <a:xfrm>
            <a:off x="1026535" y="898724"/>
            <a:ext cx="1198341" cy="2975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r>
              <a:rPr sz="1600"/>
              <a:t>Menu général</a:t>
            </a: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1B83B211-573D-6B4D-B496-6B29C87DDBDF}"/>
              </a:ext>
            </a:extLst>
          </p:cNvPr>
          <p:cNvSpPr txBox="1">
            <a:spLocks/>
          </p:cNvSpPr>
          <p:nvPr/>
        </p:nvSpPr>
        <p:spPr>
          <a:xfrm>
            <a:off x="692056" y="79125"/>
            <a:ext cx="9267568" cy="97665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sur l’interface équipe éducative</a:t>
            </a:r>
          </a:p>
        </p:txBody>
      </p:sp>
      <p:sp>
        <p:nvSpPr>
          <p:cNvPr id="30" name="Rectangle aux angles arrondis">
            <a:extLst>
              <a:ext uri="{FF2B5EF4-FFF2-40B4-BE49-F238E27FC236}">
                <a16:creationId xmlns:a16="http://schemas.microsoft.com/office/drawing/2014/main" id="{52E9003E-D6FA-7749-B9DC-BF513BF97EBE}"/>
              </a:ext>
            </a:extLst>
          </p:cNvPr>
          <p:cNvSpPr/>
          <p:nvPr/>
        </p:nvSpPr>
        <p:spPr>
          <a:xfrm>
            <a:off x="3241800" y="3834087"/>
            <a:ext cx="1091572" cy="633074"/>
          </a:xfrm>
          <a:prstGeom prst="roundRect">
            <a:avLst>
              <a:gd name="adj" fmla="val 35661"/>
            </a:avLst>
          </a:prstGeom>
          <a:solidFill>
            <a:srgbClr val="A0B31A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grpSp>
        <p:nvGrpSpPr>
          <p:cNvPr id="25" name="logo_folios.png">
            <a:extLst>
              <a:ext uri="{FF2B5EF4-FFF2-40B4-BE49-F238E27FC236}">
                <a16:creationId xmlns:a16="http://schemas.microsoft.com/office/drawing/2014/main" id="{FCD76BE0-5A04-DA43-B2B2-F68DA26E8731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26" name="logo_folios.png" descr="logo_folios.png">
              <a:extLst>
                <a:ext uri="{FF2B5EF4-FFF2-40B4-BE49-F238E27FC236}">
                  <a16:creationId xmlns:a16="http://schemas.microsoft.com/office/drawing/2014/main" id="{48651F0A-5311-B849-9086-68CE28A89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" name="logo_folios.png" descr="logo_folios.png">
              <a:extLst>
                <a:ext uri="{FF2B5EF4-FFF2-40B4-BE49-F238E27FC236}">
                  <a16:creationId xmlns:a16="http://schemas.microsoft.com/office/drawing/2014/main" id="{A2153E58-1ADC-884F-A175-6B13A5F1414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Capture d’écran 2020-11-18 à 14.48.27.png" descr="Capture d’écran 2020-11-18 à 14.48.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56" y="1282582"/>
            <a:ext cx="5222681" cy="4796187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Votre espace de travail :…"/>
          <p:cNvSpPr txBox="1"/>
          <p:nvPr/>
        </p:nvSpPr>
        <p:spPr>
          <a:xfrm>
            <a:off x="6966506" y="2924994"/>
            <a:ext cx="4409027" cy="2367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4300"/>
            </a:pPr>
            <a:endParaRPr sz="2150"/>
          </a:p>
          <a:p>
            <a:pPr>
              <a:defRPr sz="4300"/>
            </a:pPr>
            <a:r>
              <a:rPr sz="2150"/>
              <a:t>Votre </a:t>
            </a:r>
            <a:r>
              <a:rPr sz="2150" u="sng"/>
              <a:t>espace de travail</a:t>
            </a:r>
            <a:r>
              <a:rPr sz="2150"/>
              <a:t> : </a:t>
            </a:r>
          </a:p>
          <a:p>
            <a:pPr>
              <a:defRPr sz="4300"/>
            </a:pPr>
            <a:r>
              <a:rPr sz="2150"/>
              <a:t>« mes documents » et « mes espaces »</a:t>
            </a:r>
          </a:p>
          <a:p>
            <a:pPr>
              <a:defRPr sz="4300"/>
            </a:pPr>
            <a:endParaRPr sz="2150"/>
          </a:p>
          <a:p>
            <a:pPr>
              <a:defRPr sz="4300"/>
            </a:pPr>
            <a:r>
              <a:rPr sz="2150" u="sng"/>
              <a:t>Communication</a:t>
            </a:r>
            <a:r>
              <a:rPr sz="2150"/>
              <a:t> :</a:t>
            </a:r>
          </a:p>
          <a:p>
            <a:pPr>
              <a:defRPr sz="4300"/>
            </a:pPr>
            <a:r>
              <a:rPr sz="2150"/>
              <a:t>« Actualités » et « évènements »</a:t>
            </a:r>
          </a:p>
          <a:p>
            <a:pPr>
              <a:defRPr sz="4300"/>
            </a:pPr>
            <a:r>
              <a:rPr sz="2150"/>
              <a:t> 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DB2D4CBF-54E3-5D4A-9954-ECA1C5A8EFA9}"/>
              </a:ext>
            </a:extLst>
          </p:cNvPr>
          <p:cNvSpPr txBox="1">
            <a:spLocks/>
          </p:cNvSpPr>
          <p:nvPr/>
        </p:nvSpPr>
        <p:spPr>
          <a:xfrm>
            <a:off x="692056" y="79125"/>
            <a:ext cx="9267568" cy="97665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sur l’interface équipe éducative</a:t>
            </a:r>
          </a:p>
        </p:txBody>
      </p:sp>
      <p:grpSp>
        <p:nvGrpSpPr>
          <p:cNvPr id="5" name="logo_folios.png">
            <a:extLst>
              <a:ext uri="{FF2B5EF4-FFF2-40B4-BE49-F238E27FC236}">
                <a16:creationId xmlns:a16="http://schemas.microsoft.com/office/drawing/2014/main" id="{3330876B-E327-D146-AF68-A758BEF7117B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6" name="logo_folios.png" descr="logo_folios.png">
              <a:extLst>
                <a:ext uri="{FF2B5EF4-FFF2-40B4-BE49-F238E27FC236}">
                  <a16:creationId xmlns:a16="http://schemas.microsoft.com/office/drawing/2014/main" id="{453FB494-4951-2949-B177-359409EF8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logo_folios.png" descr="logo_folios.png">
              <a:extLst>
                <a:ext uri="{FF2B5EF4-FFF2-40B4-BE49-F238E27FC236}">
                  <a16:creationId xmlns:a16="http://schemas.microsoft.com/office/drawing/2014/main" id="{361AB84A-B330-1F40-BA81-241D5EB63B13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17FE3E31-6437-BE45-B5E7-E5916B5D1CF5}"/>
              </a:ext>
            </a:extLst>
          </p:cNvPr>
          <p:cNvSpPr txBox="1">
            <a:spLocks/>
          </p:cNvSpPr>
          <p:nvPr/>
        </p:nvSpPr>
        <p:spPr>
          <a:xfrm>
            <a:off x="692056" y="79125"/>
            <a:ext cx="9267568" cy="97665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sur l’interface équipe éducative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A15072-1667-944C-BFBE-E2E023A42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251" y="1055783"/>
            <a:ext cx="6686060" cy="4947684"/>
          </a:xfrm>
          <a:prstGeom prst="rect">
            <a:avLst/>
          </a:prstGeom>
        </p:spPr>
      </p:pic>
      <p:grpSp>
        <p:nvGrpSpPr>
          <p:cNvPr id="4" name="logo_folios.png">
            <a:extLst>
              <a:ext uri="{FF2B5EF4-FFF2-40B4-BE49-F238E27FC236}">
                <a16:creationId xmlns:a16="http://schemas.microsoft.com/office/drawing/2014/main" id="{4880BFBA-1109-8B4C-B940-6510584ED318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5" name="logo_folios.png" descr="logo_folios.png">
              <a:extLst>
                <a:ext uri="{FF2B5EF4-FFF2-40B4-BE49-F238E27FC236}">
                  <a16:creationId xmlns:a16="http://schemas.microsoft.com/office/drawing/2014/main" id="{2942BCB1-5D95-234B-9DE3-AA8968A00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logo_folios.png" descr="logo_folios.png">
              <a:extLst>
                <a:ext uri="{FF2B5EF4-FFF2-40B4-BE49-F238E27FC236}">
                  <a16:creationId xmlns:a16="http://schemas.microsoft.com/office/drawing/2014/main" id="{668B742F-96E3-D64A-BFCC-BE20F468514D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Capture d’écran 2020-11-18 à 14.54.01.png" descr="Capture d’écran 2020-11-18 à 14.54.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54" y="1786417"/>
            <a:ext cx="8216901" cy="4273551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Un espace pour stocker et…"/>
          <p:cNvSpPr txBox="1"/>
          <p:nvPr/>
        </p:nvSpPr>
        <p:spPr>
          <a:xfrm>
            <a:off x="8968563" y="2580141"/>
            <a:ext cx="1998945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900"/>
              <a:t>Un espace pour stocker et</a:t>
            </a:r>
          </a:p>
          <a:p>
            <a:r>
              <a:rPr sz="900"/>
              <a:t> organiser vos documents et formulaires :</a:t>
            </a:r>
          </a:p>
          <a:p>
            <a:pPr marL="186267" indent="-186267">
              <a:buSzPct val="123000"/>
              <a:buChar char="-"/>
            </a:pPr>
            <a:r>
              <a:rPr sz="900"/>
              <a:t>vos propres productions</a:t>
            </a:r>
          </a:p>
          <a:p>
            <a:pPr marL="186267" indent="-186267">
              <a:buSzPct val="123000"/>
              <a:buChar char="-"/>
            </a:pPr>
            <a:r>
              <a:rPr sz="900"/>
              <a:t>ressources proposées par Folios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7FE3E31-6437-BE45-B5E7-E5916B5D1CF5}"/>
              </a:ext>
            </a:extLst>
          </p:cNvPr>
          <p:cNvSpPr txBox="1">
            <a:spLocks/>
          </p:cNvSpPr>
          <p:nvPr/>
        </p:nvSpPr>
        <p:spPr>
          <a:xfrm>
            <a:off x="692056" y="79125"/>
            <a:ext cx="9267568" cy="97665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sur l’interface équipe éducative</a:t>
            </a:r>
          </a:p>
        </p:txBody>
      </p:sp>
      <p:grpSp>
        <p:nvGrpSpPr>
          <p:cNvPr id="5" name="logo_folios.png">
            <a:extLst>
              <a:ext uri="{FF2B5EF4-FFF2-40B4-BE49-F238E27FC236}">
                <a16:creationId xmlns:a16="http://schemas.microsoft.com/office/drawing/2014/main" id="{D6BBFFF9-ACD2-A94E-9DF8-5D66AFBD33B6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6" name="logo_folios.png" descr="logo_folios.png">
              <a:extLst>
                <a:ext uri="{FF2B5EF4-FFF2-40B4-BE49-F238E27FC236}">
                  <a16:creationId xmlns:a16="http://schemas.microsoft.com/office/drawing/2014/main" id="{C9A43645-70EA-FC48-BFBD-A97371083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logo_folios.png" descr="logo_folios.png">
              <a:extLst>
                <a:ext uri="{FF2B5EF4-FFF2-40B4-BE49-F238E27FC236}">
                  <a16:creationId xmlns:a16="http://schemas.microsoft.com/office/drawing/2014/main" id="{83EF7D70-72ED-8E46-9954-380DC3E89006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66917399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Capture d’écran 2020-11-18 à 14.54.50.png" descr="Capture d’écran 2020-11-18 à 14.54.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601" y="1470452"/>
            <a:ext cx="2033677" cy="4352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Capture d’écran 2020-11-18 à 14.55.37.png" descr="Capture d’écran 2020-11-18 à 14.55.3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49" y="3317987"/>
            <a:ext cx="2611401" cy="1972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Capture d’écran 2020-11-18 à 14.55.58.png" descr="Capture d’écran 2020-11-18 à 14.55.5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42" y="1854220"/>
            <a:ext cx="7835901" cy="10223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2" name="Groupe"/>
          <p:cNvGrpSpPr/>
          <p:nvPr/>
        </p:nvGrpSpPr>
        <p:grpSpPr>
          <a:xfrm>
            <a:off x="6199787" y="1404929"/>
            <a:ext cx="501651" cy="528350"/>
            <a:chOff x="3179" y="-12716"/>
            <a:chExt cx="1003301" cy="1056699"/>
          </a:xfrm>
        </p:grpSpPr>
        <p:sp>
          <p:nvSpPr>
            <p:cNvPr id="450" name="Cercle"/>
            <p:cNvSpPr/>
            <p:nvPr/>
          </p:nvSpPr>
          <p:spPr>
            <a:xfrm rot="21578143">
              <a:off x="3179" y="10508"/>
              <a:ext cx="1003301" cy="1003301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  <a:endParaRPr sz="1600"/>
            </a:p>
          </p:txBody>
        </p:sp>
        <p:sp>
          <p:nvSpPr>
            <p:cNvPr id="451" name="1"/>
            <p:cNvSpPr txBox="1"/>
            <p:nvPr/>
          </p:nvSpPr>
          <p:spPr>
            <a:xfrm>
              <a:off x="225289" y="-12716"/>
              <a:ext cx="506547" cy="1056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6200" b="1">
                  <a:solidFill>
                    <a:srgbClr val="000000"/>
                  </a:solidFill>
                </a:defRPr>
              </a:lvl1pPr>
            </a:lstStyle>
            <a:p>
              <a:r>
                <a:rPr sz="3100"/>
                <a:t>1</a:t>
              </a:r>
            </a:p>
          </p:txBody>
        </p:sp>
      </p:grpSp>
      <p:grpSp>
        <p:nvGrpSpPr>
          <p:cNvPr id="455" name="Groupe"/>
          <p:cNvGrpSpPr/>
          <p:nvPr/>
        </p:nvGrpSpPr>
        <p:grpSpPr>
          <a:xfrm>
            <a:off x="6600877" y="2193845"/>
            <a:ext cx="501652" cy="528350"/>
            <a:chOff x="3179" y="-12716"/>
            <a:chExt cx="1003301" cy="1056697"/>
          </a:xfrm>
        </p:grpSpPr>
        <p:sp>
          <p:nvSpPr>
            <p:cNvPr id="453" name="Cercle"/>
            <p:cNvSpPr/>
            <p:nvPr/>
          </p:nvSpPr>
          <p:spPr>
            <a:xfrm rot="21578143">
              <a:off x="3179" y="7632"/>
              <a:ext cx="1003301" cy="1003301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  <a:endParaRPr sz="1600"/>
            </a:p>
          </p:txBody>
        </p:sp>
        <p:sp>
          <p:nvSpPr>
            <p:cNvPr id="454" name="2"/>
            <p:cNvSpPr txBox="1"/>
            <p:nvPr/>
          </p:nvSpPr>
          <p:spPr>
            <a:xfrm>
              <a:off x="222432" y="-12716"/>
              <a:ext cx="506546" cy="1056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6200" b="1">
                  <a:solidFill>
                    <a:srgbClr val="000000"/>
                  </a:solidFill>
                </a:defRPr>
              </a:lvl1pPr>
            </a:lstStyle>
            <a:p>
              <a:r>
                <a:rPr sz="3100"/>
                <a:t>2</a:t>
              </a:r>
            </a:p>
          </p:txBody>
        </p:sp>
      </p:grpSp>
      <p:grpSp>
        <p:nvGrpSpPr>
          <p:cNvPr id="458" name="Groupe"/>
          <p:cNvGrpSpPr/>
          <p:nvPr/>
        </p:nvGrpSpPr>
        <p:grpSpPr>
          <a:xfrm>
            <a:off x="7098699" y="1464094"/>
            <a:ext cx="501652" cy="528350"/>
            <a:chOff x="3179" y="-12716"/>
            <a:chExt cx="1003301" cy="1056697"/>
          </a:xfrm>
        </p:grpSpPr>
        <p:sp>
          <p:nvSpPr>
            <p:cNvPr id="456" name="Cercle"/>
            <p:cNvSpPr/>
            <p:nvPr/>
          </p:nvSpPr>
          <p:spPr>
            <a:xfrm rot="21578143">
              <a:off x="3179" y="7632"/>
              <a:ext cx="1003301" cy="1003301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  <a:endParaRPr sz="1600"/>
            </a:p>
          </p:txBody>
        </p:sp>
        <p:sp>
          <p:nvSpPr>
            <p:cNvPr id="457" name="3"/>
            <p:cNvSpPr txBox="1"/>
            <p:nvPr/>
          </p:nvSpPr>
          <p:spPr>
            <a:xfrm>
              <a:off x="222432" y="-12716"/>
              <a:ext cx="506546" cy="1056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6200" b="1">
                  <a:solidFill>
                    <a:srgbClr val="000000"/>
                  </a:solidFill>
                </a:defRPr>
              </a:lvl1pPr>
            </a:lstStyle>
            <a:p>
              <a:r>
                <a:rPr sz="3100"/>
                <a:t>3</a:t>
              </a:r>
            </a:p>
          </p:txBody>
        </p:sp>
      </p:grpSp>
      <p:sp>
        <p:nvSpPr>
          <p:cNvPr id="459" name="Classement alphabétique"/>
          <p:cNvSpPr txBox="1"/>
          <p:nvPr/>
        </p:nvSpPr>
        <p:spPr>
          <a:xfrm>
            <a:off x="3601810" y="1406518"/>
            <a:ext cx="2134815" cy="2975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r>
              <a:rPr sz="1600"/>
              <a:t>Classement alphabétique</a:t>
            </a:r>
          </a:p>
        </p:txBody>
      </p:sp>
      <p:sp>
        <p:nvSpPr>
          <p:cNvPr id="460" name="Vue liste ou dossier"/>
          <p:cNvSpPr txBox="1"/>
          <p:nvPr/>
        </p:nvSpPr>
        <p:spPr>
          <a:xfrm>
            <a:off x="4635328" y="2421027"/>
            <a:ext cx="1648528" cy="2975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r>
              <a:rPr sz="1600"/>
              <a:t>Vue liste ou dossier</a:t>
            </a:r>
          </a:p>
        </p:txBody>
      </p:sp>
      <p:sp>
        <p:nvSpPr>
          <p:cNvPr id="461" name="Gestion des dossiers"/>
          <p:cNvSpPr txBox="1"/>
          <p:nvPr/>
        </p:nvSpPr>
        <p:spPr>
          <a:xfrm>
            <a:off x="6198027" y="1116252"/>
            <a:ext cx="1734321" cy="2975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r>
              <a:rPr sz="1600"/>
              <a:t>Gestion des dossiers</a:t>
            </a:r>
          </a:p>
        </p:txBody>
      </p:sp>
      <p:sp>
        <p:nvSpPr>
          <p:cNvPr id="462" name="Stockage"/>
          <p:cNvSpPr txBox="1"/>
          <p:nvPr/>
        </p:nvSpPr>
        <p:spPr>
          <a:xfrm>
            <a:off x="890472" y="5442633"/>
            <a:ext cx="781176" cy="2975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r>
              <a:rPr sz="1600"/>
              <a:t>Stockage</a:t>
            </a:r>
          </a:p>
        </p:txBody>
      </p:sp>
      <p:grpSp>
        <p:nvGrpSpPr>
          <p:cNvPr id="465" name="Groupe"/>
          <p:cNvGrpSpPr/>
          <p:nvPr/>
        </p:nvGrpSpPr>
        <p:grpSpPr>
          <a:xfrm>
            <a:off x="7518401" y="2193845"/>
            <a:ext cx="501651" cy="528350"/>
            <a:chOff x="3179" y="-12716"/>
            <a:chExt cx="1003301" cy="1056697"/>
          </a:xfrm>
        </p:grpSpPr>
        <p:sp>
          <p:nvSpPr>
            <p:cNvPr id="463" name="Cercle"/>
            <p:cNvSpPr/>
            <p:nvPr/>
          </p:nvSpPr>
          <p:spPr>
            <a:xfrm rot="21578143">
              <a:off x="3179" y="7632"/>
              <a:ext cx="1003301" cy="1003301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  <a:endParaRPr sz="1600"/>
            </a:p>
          </p:txBody>
        </p:sp>
        <p:sp>
          <p:nvSpPr>
            <p:cNvPr id="464" name="4"/>
            <p:cNvSpPr txBox="1"/>
            <p:nvPr/>
          </p:nvSpPr>
          <p:spPr>
            <a:xfrm>
              <a:off x="222433" y="-12716"/>
              <a:ext cx="506547" cy="1056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6200" b="1">
                  <a:solidFill>
                    <a:srgbClr val="000000"/>
                  </a:solidFill>
                </a:defRPr>
              </a:lvl1pPr>
            </a:lstStyle>
            <a:p>
              <a:r>
                <a:rPr sz="3100"/>
                <a:t>4</a:t>
              </a:r>
            </a:p>
          </p:txBody>
        </p:sp>
      </p:grpSp>
      <p:grpSp>
        <p:nvGrpSpPr>
          <p:cNvPr id="468" name="Groupe"/>
          <p:cNvGrpSpPr/>
          <p:nvPr/>
        </p:nvGrpSpPr>
        <p:grpSpPr>
          <a:xfrm>
            <a:off x="7874945" y="1464094"/>
            <a:ext cx="501651" cy="528350"/>
            <a:chOff x="3179" y="-12716"/>
            <a:chExt cx="1003301" cy="1056697"/>
          </a:xfrm>
        </p:grpSpPr>
        <p:sp>
          <p:nvSpPr>
            <p:cNvPr id="466" name="Cercle"/>
            <p:cNvSpPr/>
            <p:nvPr/>
          </p:nvSpPr>
          <p:spPr>
            <a:xfrm rot="21578143">
              <a:off x="3179" y="10508"/>
              <a:ext cx="1003301" cy="1003301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  <a:endParaRPr sz="1600"/>
            </a:p>
          </p:txBody>
        </p:sp>
        <p:sp>
          <p:nvSpPr>
            <p:cNvPr id="467" name="5"/>
            <p:cNvSpPr txBox="1"/>
            <p:nvPr/>
          </p:nvSpPr>
          <p:spPr>
            <a:xfrm>
              <a:off x="225289" y="-12716"/>
              <a:ext cx="506547" cy="1056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6200" b="1">
                  <a:solidFill>
                    <a:srgbClr val="000000"/>
                  </a:solidFill>
                </a:defRPr>
              </a:lvl1pPr>
            </a:lstStyle>
            <a:p>
              <a:r>
                <a:rPr sz="3100"/>
                <a:t>5</a:t>
              </a:r>
            </a:p>
          </p:txBody>
        </p:sp>
      </p:grpSp>
      <p:sp>
        <p:nvSpPr>
          <p:cNvPr id="469" name="Barre de recherche"/>
          <p:cNvSpPr txBox="1"/>
          <p:nvPr/>
        </p:nvSpPr>
        <p:spPr>
          <a:xfrm>
            <a:off x="2496062" y="2042833"/>
            <a:ext cx="1624419" cy="2975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r>
              <a:rPr sz="1600"/>
              <a:t>Barre de recherche</a:t>
            </a:r>
          </a:p>
        </p:txBody>
      </p:sp>
      <p:sp>
        <p:nvSpPr>
          <p:cNvPr id="470" name="Sélectionner"/>
          <p:cNvSpPr txBox="1"/>
          <p:nvPr/>
        </p:nvSpPr>
        <p:spPr>
          <a:xfrm>
            <a:off x="7153404" y="2915219"/>
            <a:ext cx="1083630" cy="2975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r>
              <a:rPr sz="1600"/>
              <a:t>Sélectionner</a:t>
            </a:r>
          </a:p>
        </p:txBody>
      </p:sp>
      <p:sp>
        <p:nvSpPr>
          <p:cNvPr id="471" name="Nouveau document/formulaire"/>
          <p:cNvSpPr txBox="1"/>
          <p:nvPr/>
        </p:nvSpPr>
        <p:spPr>
          <a:xfrm>
            <a:off x="8639915" y="1116252"/>
            <a:ext cx="2612125" cy="2975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r>
              <a:rPr sz="1600"/>
              <a:t>Nouveau document/formulaire</a:t>
            </a:r>
          </a:p>
        </p:txBody>
      </p:sp>
      <p:pic>
        <p:nvPicPr>
          <p:cNvPr id="472" name="Capture d’écran 2020-11-18 à 15.33.43.png" descr="Capture d’écran 2020-11-18 à 15.33.4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0000" y="4607258"/>
            <a:ext cx="3003677" cy="1739395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Création d’un nouveau document"/>
          <p:cNvSpPr txBox="1"/>
          <p:nvPr/>
        </p:nvSpPr>
        <p:spPr>
          <a:xfrm>
            <a:off x="4359334" y="4039497"/>
            <a:ext cx="2816925" cy="2975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lvl1pPr>
          </a:lstStyle>
          <a:p>
            <a:r>
              <a:rPr sz="1600"/>
              <a:t>Création d’un nouveau document</a:t>
            </a:r>
          </a:p>
        </p:txBody>
      </p:sp>
      <p:grpSp>
        <p:nvGrpSpPr>
          <p:cNvPr id="476" name="Groupe"/>
          <p:cNvGrpSpPr/>
          <p:nvPr/>
        </p:nvGrpSpPr>
        <p:grpSpPr>
          <a:xfrm>
            <a:off x="2581535" y="2324661"/>
            <a:ext cx="501651" cy="528350"/>
            <a:chOff x="3179" y="-12716"/>
            <a:chExt cx="1003301" cy="1056697"/>
          </a:xfrm>
        </p:grpSpPr>
        <p:sp>
          <p:nvSpPr>
            <p:cNvPr id="474" name="Cercle"/>
            <p:cNvSpPr/>
            <p:nvPr/>
          </p:nvSpPr>
          <p:spPr>
            <a:xfrm rot="21578143">
              <a:off x="3179" y="10508"/>
              <a:ext cx="1003301" cy="1003301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  <a:endParaRPr sz="1600"/>
            </a:p>
          </p:txBody>
        </p:sp>
        <p:sp>
          <p:nvSpPr>
            <p:cNvPr id="475" name="6"/>
            <p:cNvSpPr txBox="1"/>
            <p:nvPr/>
          </p:nvSpPr>
          <p:spPr>
            <a:xfrm>
              <a:off x="225289" y="-12716"/>
              <a:ext cx="506547" cy="1056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6200" b="1">
                  <a:solidFill>
                    <a:srgbClr val="000000"/>
                  </a:solidFill>
                </a:defRPr>
              </a:lvl1pPr>
            </a:lstStyle>
            <a:p>
              <a:r>
                <a:rPr sz="3100"/>
                <a:t>6</a:t>
              </a:r>
            </a:p>
          </p:txBody>
        </p:sp>
      </p:grpSp>
      <p:grpSp>
        <p:nvGrpSpPr>
          <p:cNvPr id="479" name="Groupe"/>
          <p:cNvGrpSpPr/>
          <p:nvPr/>
        </p:nvGrpSpPr>
        <p:grpSpPr>
          <a:xfrm>
            <a:off x="1112417" y="5885590"/>
            <a:ext cx="501651" cy="528350"/>
            <a:chOff x="3179" y="-12716"/>
            <a:chExt cx="1003301" cy="1056697"/>
          </a:xfrm>
        </p:grpSpPr>
        <p:sp>
          <p:nvSpPr>
            <p:cNvPr id="477" name="Cercle"/>
            <p:cNvSpPr/>
            <p:nvPr/>
          </p:nvSpPr>
          <p:spPr>
            <a:xfrm rot="21578143">
              <a:off x="3179" y="10508"/>
              <a:ext cx="1003301" cy="1003301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  <a:endParaRPr sz="1600"/>
            </a:p>
          </p:txBody>
        </p:sp>
        <p:sp>
          <p:nvSpPr>
            <p:cNvPr id="478" name="7"/>
            <p:cNvSpPr txBox="1"/>
            <p:nvPr/>
          </p:nvSpPr>
          <p:spPr>
            <a:xfrm>
              <a:off x="225289" y="-12716"/>
              <a:ext cx="506547" cy="1056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6200" b="1">
                  <a:solidFill>
                    <a:srgbClr val="000000"/>
                  </a:solidFill>
                </a:defRPr>
              </a:lvl1pPr>
            </a:lstStyle>
            <a:p>
              <a:r>
                <a:rPr sz="3100"/>
                <a:t>7</a:t>
              </a:r>
            </a:p>
          </p:txBody>
        </p:sp>
      </p:grpSp>
      <p:grpSp>
        <p:nvGrpSpPr>
          <p:cNvPr id="482" name="Groupe"/>
          <p:cNvGrpSpPr/>
          <p:nvPr/>
        </p:nvGrpSpPr>
        <p:grpSpPr>
          <a:xfrm>
            <a:off x="9933296" y="2561469"/>
            <a:ext cx="501651" cy="528350"/>
            <a:chOff x="3179" y="-12716"/>
            <a:chExt cx="1003301" cy="1056697"/>
          </a:xfrm>
        </p:grpSpPr>
        <p:sp>
          <p:nvSpPr>
            <p:cNvPr id="480" name="Cercle"/>
            <p:cNvSpPr/>
            <p:nvPr/>
          </p:nvSpPr>
          <p:spPr>
            <a:xfrm rot="21578143">
              <a:off x="3179" y="7632"/>
              <a:ext cx="1003301" cy="1003301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chemeClr val="accent1">
                  <a:hueOff val="114395"/>
                  <a:lumOff val="-24975"/>
                </a:schemeClr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  <a:endParaRPr sz="1600"/>
            </a:p>
          </p:txBody>
        </p:sp>
        <p:sp>
          <p:nvSpPr>
            <p:cNvPr id="481" name="8"/>
            <p:cNvSpPr txBox="1"/>
            <p:nvPr/>
          </p:nvSpPr>
          <p:spPr>
            <a:xfrm>
              <a:off x="222433" y="-12716"/>
              <a:ext cx="506547" cy="1056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6200" b="1">
                  <a:solidFill>
                    <a:srgbClr val="000000"/>
                  </a:solidFill>
                </a:defRPr>
              </a:lvl1pPr>
            </a:lstStyle>
            <a:p>
              <a:r>
                <a:rPr sz="3100"/>
                <a:t>8</a:t>
              </a:r>
            </a:p>
          </p:txBody>
        </p:sp>
      </p:grpSp>
      <p:sp>
        <p:nvSpPr>
          <p:cNvPr id="47" name="Titre 1">
            <a:extLst>
              <a:ext uri="{FF2B5EF4-FFF2-40B4-BE49-F238E27FC236}">
                <a16:creationId xmlns:a16="http://schemas.microsoft.com/office/drawing/2014/main" id="{208E2C02-A81C-5C41-8691-C1E7AD9F3844}"/>
              </a:ext>
            </a:extLst>
          </p:cNvPr>
          <p:cNvSpPr txBox="1">
            <a:spLocks/>
          </p:cNvSpPr>
          <p:nvPr/>
        </p:nvSpPr>
        <p:spPr>
          <a:xfrm>
            <a:off x="692056" y="79125"/>
            <a:ext cx="9267568" cy="97665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sur l’interface équipe éducative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89725-6CC4-6948-A0D4-E552D523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335307"/>
            <a:ext cx="9267568" cy="976658"/>
          </a:xfrm>
          <a:noFill/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sur l’interface élève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A9C44B-7D21-F44E-8CEB-1B57F6FF6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22" y="1163686"/>
            <a:ext cx="10876155" cy="45306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b="1" dirty="0"/>
              <a:t>Chaque élève dispose :</a:t>
            </a:r>
            <a:r>
              <a:rPr lang="fr-FR" dirty="0"/>
              <a:t> </a:t>
            </a:r>
            <a:br>
              <a:rPr lang="fr-FR" dirty="0"/>
            </a:br>
            <a:br>
              <a:rPr lang="fr-FR" dirty="0"/>
            </a:br>
            <a:r>
              <a:rPr lang="fr-FR" b="1" dirty="0">
                <a:solidFill>
                  <a:srgbClr val="0070C0"/>
                </a:solidFill>
                <a:latin typeface="Webdings"/>
                <a:ea typeface="ＭＳ Ｐゴシック"/>
                <a:cs typeface="Arial"/>
              </a:rPr>
              <a:t>4</a:t>
            </a:r>
            <a:r>
              <a:rPr lang="fr-FR" b="1" dirty="0">
                <a:solidFill>
                  <a:srgbClr val="CA79E8"/>
                </a:solidFill>
                <a:latin typeface="Webdings"/>
                <a:ea typeface="ＭＳ Ｐゴシック"/>
                <a:cs typeface="Arial"/>
              </a:rPr>
              <a:t> </a:t>
            </a:r>
            <a:r>
              <a:rPr lang="fr-FR" dirty="0"/>
              <a:t>d’un </a:t>
            </a:r>
            <a:r>
              <a:rPr lang="fr-FR" b="1" dirty="0"/>
              <a:t>profil</a:t>
            </a:r>
            <a:r>
              <a:rPr lang="fr-FR" dirty="0"/>
              <a:t> qu’il peut compléter et modifier tout au long de sa scolarité </a:t>
            </a:r>
            <a:br>
              <a:rPr lang="fr-FR" dirty="0"/>
            </a:br>
            <a:br>
              <a:rPr lang="fr-FR" dirty="0"/>
            </a:br>
            <a:r>
              <a:rPr lang="fr-FR" b="1" dirty="0">
                <a:solidFill>
                  <a:srgbClr val="0070C0"/>
                </a:solidFill>
                <a:latin typeface="Webdings"/>
                <a:ea typeface="ＭＳ Ｐゴシック"/>
                <a:cs typeface="Arial"/>
              </a:rPr>
              <a:t>4</a:t>
            </a:r>
            <a:r>
              <a:rPr lang="fr-FR" b="1" dirty="0">
                <a:solidFill>
                  <a:srgbClr val="CA79E8"/>
                </a:solidFill>
                <a:latin typeface="Webdings"/>
                <a:ea typeface="ＭＳ Ｐゴシック"/>
                <a:cs typeface="Arial"/>
              </a:rPr>
              <a:t> </a:t>
            </a:r>
            <a:r>
              <a:rPr lang="fr-FR" dirty="0"/>
              <a:t>d'un </a:t>
            </a:r>
            <a:r>
              <a:rPr lang="fr-FR" b="1" dirty="0"/>
              <a:t>curriculum vitae </a:t>
            </a:r>
            <a:r>
              <a:rPr lang="fr-FR" dirty="0"/>
              <a:t>qu'il peut faire évoluer </a:t>
            </a:r>
            <a:br>
              <a:rPr lang="fr-FR" dirty="0"/>
            </a:br>
            <a:br>
              <a:rPr lang="fr-FR" dirty="0"/>
            </a:br>
            <a:r>
              <a:rPr lang="fr-FR" b="1" dirty="0">
                <a:solidFill>
                  <a:srgbClr val="0070C0"/>
                </a:solidFill>
                <a:latin typeface="Webdings"/>
                <a:ea typeface="ＭＳ Ｐゴシック"/>
                <a:cs typeface="Arial"/>
              </a:rPr>
              <a:t>4</a:t>
            </a:r>
            <a:r>
              <a:rPr lang="fr-FR" b="1" dirty="0">
                <a:solidFill>
                  <a:srgbClr val="CA79E8"/>
                </a:solidFill>
                <a:latin typeface="Webdings"/>
                <a:ea typeface="ＭＳ Ｐゴシック"/>
                <a:cs typeface="Arial"/>
              </a:rPr>
              <a:t> </a:t>
            </a:r>
            <a:r>
              <a:rPr lang="fr-FR" dirty="0"/>
              <a:t>d’un </a:t>
            </a:r>
            <a:r>
              <a:rPr lang="fr-FR" b="1" dirty="0"/>
              <a:t>accès aux actualités </a:t>
            </a:r>
            <a:r>
              <a:rPr lang="fr-FR" dirty="0"/>
              <a:t>de son établissement et de l’académie</a:t>
            </a:r>
            <a:br>
              <a:rPr lang="fr-FR" dirty="0"/>
            </a:br>
            <a:r>
              <a:rPr lang="fr-FR" dirty="0"/>
              <a:t> </a:t>
            </a:r>
            <a:br>
              <a:rPr lang="fr-FR" dirty="0"/>
            </a:br>
            <a:r>
              <a:rPr lang="fr-FR" b="1" dirty="0">
                <a:solidFill>
                  <a:srgbClr val="0070C0"/>
                </a:solidFill>
                <a:latin typeface="Webdings"/>
                <a:ea typeface="ＭＳ Ｐゴシック"/>
                <a:cs typeface="Arial"/>
              </a:rPr>
              <a:t>4</a:t>
            </a:r>
            <a:r>
              <a:rPr lang="fr-FR" b="1" dirty="0">
                <a:solidFill>
                  <a:srgbClr val="CA79E8"/>
                </a:solidFill>
                <a:latin typeface="Webdings"/>
                <a:ea typeface="ＭＳ Ｐゴシック"/>
                <a:cs typeface="Arial"/>
              </a:rPr>
              <a:t> </a:t>
            </a:r>
            <a:r>
              <a:rPr lang="fr-FR" b="1" dirty="0"/>
              <a:t>d’un espace personnel "Mes documents</a:t>
            </a:r>
            <a:r>
              <a:rPr lang="fr-FR" dirty="0"/>
              <a:t>", traces numériques</a:t>
            </a:r>
            <a:br>
              <a:rPr lang="fr-FR" dirty="0"/>
            </a:br>
            <a:br>
              <a:rPr lang="fr-FR" dirty="0"/>
            </a:br>
            <a:r>
              <a:rPr lang="fr-FR" b="1" dirty="0">
                <a:solidFill>
                  <a:srgbClr val="0070C0"/>
                </a:solidFill>
                <a:latin typeface="Webdings"/>
                <a:ea typeface="ＭＳ Ｐゴシック"/>
                <a:cs typeface="Arial"/>
              </a:rPr>
              <a:t>4</a:t>
            </a:r>
            <a:r>
              <a:rPr lang="fr-FR" b="1" dirty="0">
                <a:solidFill>
                  <a:srgbClr val="CA79E8"/>
                </a:solidFill>
                <a:latin typeface="Webdings"/>
                <a:ea typeface="ＭＳ Ｐゴシック"/>
                <a:cs typeface="Arial"/>
              </a:rPr>
              <a:t> </a:t>
            </a:r>
            <a:r>
              <a:rPr lang="fr-FR" dirty="0"/>
              <a:t>d’une rubrique « Mes espaces » où il accède à l’</a:t>
            </a:r>
            <a:r>
              <a:rPr lang="fr-FR" b="1" dirty="0"/>
              <a:t>espace dédié à sa classe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logo_folios.png">
            <a:extLst>
              <a:ext uri="{FF2B5EF4-FFF2-40B4-BE49-F238E27FC236}">
                <a16:creationId xmlns:a16="http://schemas.microsoft.com/office/drawing/2014/main" id="{7754BF2B-B6DC-9449-B7F4-DFF53FF5F035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10" name="logo_folios.png" descr="logo_folios.png">
              <a:extLst>
                <a:ext uri="{FF2B5EF4-FFF2-40B4-BE49-F238E27FC236}">
                  <a16:creationId xmlns:a16="http://schemas.microsoft.com/office/drawing/2014/main" id="{E7C508DF-3577-3E48-BCB6-B03E75005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logo_folios.png" descr="logo_folios.png">
              <a:extLst>
                <a:ext uri="{FF2B5EF4-FFF2-40B4-BE49-F238E27FC236}">
                  <a16:creationId xmlns:a16="http://schemas.microsoft.com/office/drawing/2014/main" id="{42F2C2B3-E2E1-324B-AE68-70D5E8385C67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946507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89725-6CC4-6948-A0D4-E552D523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335307"/>
            <a:ext cx="9267568" cy="976658"/>
          </a:xfrm>
          <a:noFill/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sur l’interface élève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2F3CD3-00D7-A84E-9B30-0DC4F679A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59" y="1311965"/>
            <a:ext cx="6712226" cy="485517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1BE4922-EA25-1644-83FC-D6B07F736059}"/>
              </a:ext>
            </a:extLst>
          </p:cNvPr>
          <p:cNvSpPr txBox="1"/>
          <p:nvPr/>
        </p:nvSpPr>
        <p:spPr>
          <a:xfrm>
            <a:off x="7891007" y="1582340"/>
            <a:ext cx="37106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Actualités nationales et académiques</a:t>
            </a:r>
          </a:p>
          <a:p>
            <a:endParaRPr lang="fr-FR" dirty="0"/>
          </a:p>
          <a:p>
            <a:r>
              <a:rPr lang="fr-FR" dirty="0"/>
              <a:t>Espace de discussion</a:t>
            </a:r>
          </a:p>
          <a:p>
            <a:endParaRPr lang="fr-FR" dirty="0"/>
          </a:p>
          <a:p>
            <a:r>
              <a:rPr lang="fr-FR" dirty="0"/>
              <a:t>Fil d’activité</a:t>
            </a:r>
          </a:p>
          <a:p>
            <a:endParaRPr lang="fr-FR" dirty="0"/>
          </a:p>
          <a:p>
            <a:r>
              <a:rPr lang="fr-FR" dirty="0"/>
              <a:t>Calendrier à venir</a:t>
            </a:r>
          </a:p>
          <a:p>
            <a:endParaRPr lang="fr-FR" dirty="0"/>
          </a:p>
          <a:p>
            <a:r>
              <a:rPr lang="fr-FR" dirty="0"/>
              <a:t>Profil, CV</a:t>
            </a:r>
          </a:p>
          <a:p>
            <a:endParaRPr lang="fr-FR" dirty="0"/>
          </a:p>
          <a:p>
            <a:r>
              <a:rPr lang="fr-FR" dirty="0"/>
              <a:t>Espace de stockage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9" name="Rectangle aux angles arrondis">
            <a:extLst>
              <a:ext uri="{FF2B5EF4-FFF2-40B4-BE49-F238E27FC236}">
                <a16:creationId xmlns:a16="http://schemas.microsoft.com/office/drawing/2014/main" id="{DE206168-4D42-7D46-8447-03D169D2C3CA}"/>
              </a:ext>
            </a:extLst>
          </p:cNvPr>
          <p:cNvSpPr/>
          <p:nvPr/>
        </p:nvSpPr>
        <p:spPr>
          <a:xfrm>
            <a:off x="4597758" y="1807177"/>
            <a:ext cx="1068517" cy="704203"/>
          </a:xfrm>
          <a:prstGeom prst="roundRect">
            <a:avLst>
              <a:gd name="adj" fmla="val 35661"/>
            </a:avLst>
          </a:prstGeom>
          <a:solidFill>
            <a:srgbClr val="A0B31A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grpSp>
        <p:nvGrpSpPr>
          <p:cNvPr id="10" name="logo_folios.png">
            <a:extLst>
              <a:ext uri="{FF2B5EF4-FFF2-40B4-BE49-F238E27FC236}">
                <a16:creationId xmlns:a16="http://schemas.microsoft.com/office/drawing/2014/main" id="{619976A5-BB11-B149-877F-261C720DC2F9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11" name="logo_folios.png" descr="logo_folios.png">
              <a:extLst>
                <a:ext uri="{FF2B5EF4-FFF2-40B4-BE49-F238E27FC236}">
                  <a16:creationId xmlns:a16="http://schemas.microsoft.com/office/drawing/2014/main" id="{4C0BD7B7-25AD-2E4D-9E28-94239F6DF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logo_folios.png" descr="logo_folios.png">
              <a:extLst>
                <a:ext uri="{FF2B5EF4-FFF2-40B4-BE49-F238E27FC236}">
                  <a16:creationId xmlns:a16="http://schemas.microsoft.com/office/drawing/2014/main" id="{E7D14CF7-6966-2C40-805B-0CA011443ECC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8082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80EE89-D1C3-B545-93A4-431955D0C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4773" y="1122363"/>
            <a:ext cx="9762454" cy="1978646"/>
          </a:xfrm>
        </p:spPr>
        <p:txBody>
          <a:bodyPr anchor="ctr">
            <a:normAutofit/>
          </a:bodyPr>
          <a:lstStyle/>
          <a:p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FOLIOS, APPLICATION DU MINISTÈRE DE L’ÉDUCATION NATIONALE SUPPORT DES PARCOURS ÉDUCATIFS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9AE9266-35D3-EF48-AE44-BDED79DBF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3832" y="3429000"/>
            <a:ext cx="8784336" cy="655983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Laetitia Brunette </a:t>
            </a:r>
            <a:r>
              <a:rPr lang="fr-FR" sz="3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Clavery</a:t>
            </a:r>
            <a:endParaRPr lang="fr-FR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63504C31-7320-1B43-B656-037D61A0EB44}"/>
              </a:ext>
            </a:extLst>
          </p:cNvPr>
          <p:cNvSpPr txBox="1">
            <a:spLocks/>
          </p:cNvSpPr>
          <p:nvPr/>
        </p:nvSpPr>
        <p:spPr>
          <a:xfrm>
            <a:off x="1703832" y="4084983"/>
            <a:ext cx="8784336" cy="9899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Professeure documentaliste, Conseillère pédagogique numérique,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Délégation académique au numérique éducatif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Vice-rectorat de la Polynésie française</a:t>
            </a:r>
          </a:p>
        </p:txBody>
      </p:sp>
    </p:spTree>
    <p:extLst>
      <p:ext uri="{BB962C8B-B14F-4D97-AF65-F5344CB8AC3E}">
        <p14:creationId xmlns:p14="http://schemas.microsoft.com/office/powerpoint/2010/main" val="788917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89725-6CC4-6948-A0D4-E552D523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335307"/>
            <a:ext cx="9267568" cy="976658"/>
          </a:xfrm>
          <a:noFill/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sur le profil de l’ élève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A9C44B-7D21-F44E-8CEB-1B57F6FF6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639" y="1565372"/>
            <a:ext cx="5255941" cy="43001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E9BEA10-F8A2-9B44-82D0-3AECC882D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81" y="1377950"/>
            <a:ext cx="7620000" cy="4102100"/>
          </a:xfrm>
          <a:prstGeom prst="rect">
            <a:avLst/>
          </a:prstGeom>
        </p:spPr>
      </p:pic>
      <p:sp>
        <p:nvSpPr>
          <p:cNvPr id="10" name="Rectangle aux angles arrondis">
            <a:extLst>
              <a:ext uri="{FF2B5EF4-FFF2-40B4-BE49-F238E27FC236}">
                <a16:creationId xmlns:a16="http://schemas.microsoft.com/office/drawing/2014/main" id="{BA9D1B79-930D-404B-B928-157CCF836113}"/>
              </a:ext>
            </a:extLst>
          </p:cNvPr>
          <p:cNvSpPr/>
          <p:nvPr/>
        </p:nvSpPr>
        <p:spPr>
          <a:xfrm>
            <a:off x="5875721" y="1973982"/>
            <a:ext cx="1596403" cy="1455018"/>
          </a:xfrm>
          <a:prstGeom prst="roundRect">
            <a:avLst>
              <a:gd name="adj" fmla="val 35661"/>
            </a:avLst>
          </a:prstGeom>
          <a:solidFill>
            <a:srgbClr val="A0B31A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7D068EF-7166-D44D-B232-C22F31AB2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484" y="1377950"/>
            <a:ext cx="3845718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52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89725-6CC4-6948-A0D4-E552D523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335307"/>
            <a:ext cx="9267568" cy="976658"/>
          </a:xfrm>
          <a:noFill/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sur le CV de l’ élève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A9C44B-7D21-F44E-8CEB-1B57F6FF6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639" y="1565372"/>
            <a:ext cx="5255941" cy="43001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F3E4A4A8-3A24-FA48-AC19-784DDA69FCE7}"/>
              </a:ext>
            </a:extLst>
          </p:cNvPr>
          <p:cNvSpPr txBox="1">
            <a:spLocks/>
          </p:cNvSpPr>
          <p:nvPr/>
        </p:nvSpPr>
        <p:spPr>
          <a:xfrm>
            <a:off x="6274420" y="1565372"/>
            <a:ext cx="5255941" cy="4300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2445142-C034-FA4F-8563-C619419A1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06" y="1356212"/>
            <a:ext cx="5486614" cy="4718488"/>
          </a:xfrm>
          <a:prstGeom prst="rect">
            <a:avLst/>
          </a:prstGeom>
        </p:spPr>
      </p:pic>
      <p:sp>
        <p:nvSpPr>
          <p:cNvPr id="10" name="Rectangle aux angles arrondis">
            <a:extLst>
              <a:ext uri="{FF2B5EF4-FFF2-40B4-BE49-F238E27FC236}">
                <a16:creationId xmlns:a16="http://schemas.microsoft.com/office/drawing/2014/main" id="{BA9D1B79-930D-404B-B928-157CCF836113}"/>
              </a:ext>
            </a:extLst>
          </p:cNvPr>
          <p:cNvSpPr/>
          <p:nvPr/>
        </p:nvSpPr>
        <p:spPr>
          <a:xfrm>
            <a:off x="1769649" y="1759050"/>
            <a:ext cx="1596403" cy="705853"/>
          </a:xfrm>
          <a:prstGeom prst="roundRect">
            <a:avLst>
              <a:gd name="adj" fmla="val 35661"/>
            </a:avLst>
          </a:prstGeom>
          <a:solidFill>
            <a:srgbClr val="A0B31A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79ED00F-CF72-2346-B082-D4FFABB585A9}"/>
              </a:ext>
            </a:extLst>
          </p:cNvPr>
          <p:cNvSpPr txBox="1"/>
          <p:nvPr/>
        </p:nvSpPr>
        <p:spPr>
          <a:xfrm>
            <a:off x="6899423" y="2040835"/>
            <a:ext cx="4987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Possibilité d’exporter le CV sous 4 formes différentes</a:t>
            </a:r>
          </a:p>
        </p:txBody>
      </p:sp>
      <p:grpSp>
        <p:nvGrpSpPr>
          <p:cNvPr id="14" name="logo_folios.png">
            <a:extLst>
              <a:ext uri="{FF2B5EF4-FFF2-40B4-BE49-F238E27FC236}">
                <a16:creationId xmlns:a16="http://schemas.microsoft.com/office/drawing/2014/main" id="{DCCDB7EA-C8F3-2246-9B1C-28104C789404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15" name="logo_folios.png" descr="logo_folios.png">
              <a:extLst>
                <a:ext uri="{FF2B5EF4-FFF2-40B4-BE49-F238E27FC236}">
                  <a16:creationId xmlns:a16="http://schemas.microsoft.com/office/drawing/2014/main" id="{5B73BF86-5142-2F4B-8068-B4A7432A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" name="logo_folios.png" descr="logo_folios.png">
              <a:extLst>
                <a:ext uri="{FF2B5EF4-FFF2-40B4-BE49-F238E27FC236}">
                  <a16:creationId xmlns:a16="http://schemas.microsoft.com/office/drawing/2014/main" id="{301A1B11-A061-7445-9B9B-795815A9B2C1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342833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89725-6CC4-6948-A0D4-E552D523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335307"/>
            <a:ext cx="9267568" cy="976658"/>
          </a:xfrm>
          <a:noFill/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exemple de travail pédagogique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A9C44B-7D21-F44E-8CEB-1B57F6FF6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639" y="1565372"/>
            <a:ext cx="5255941" cy="43001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63005A-D879-764F-9106-D56049FCB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58" y="1111436"/>
            <a:ext cx="3525097" cy="49703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22EE9B9-1CB8-0547-9F79-739800E43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410" y="1111436"/>
            <a:ext cx="3183091" cy="4970387"/>
          </a:xfrm>
          <a:prstGeom prst="rect">
            <a:avLst/>
          </a:prstGeom>
        </p:spPr>
      </p:pic>
      <p:grpSp>
        <p:nvGrpSpPr>
          <p:cNvPr id="10" name="logo_folios.png">
            <a:extLst>
              <a:ext uri="{FF2B5EF4-FFF2-40B4-BE49-F238E27FC236}">
                <a16:creationId xmlns:a16="http://schemas.microsoft.com/office/drawing/2014/main" id="{1D51EB47-5649-B344-9333-06FA3C5C72B1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12" name="logo_folios.png" descr="logo_folios.png">
              <a:extLst>
                <a:ext uri="{FF2B5EF4-FFF2-40B4-BE49-F238E27FC236}">
                  <a16:creationId xmlns:a16="http://schemas.microsoft.com/office/drawing/2014/main" id="{5B120A28-BB2B-B44A-A1EB-931489AE4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" name="logo_folios.png" descr="logo_folios.png">
              <a:extLst>
                <a:ext uri="{FF2B5EF4-FFF2-40B4-BE49-F238E27FC236}">
                  <a16:creationId xmlns:a16="http://schemas.microsoft.com/office/drawing/2014/main" id="{B8E941F1-E265-B743-9331-90AA73CBB11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453231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89725-6CC4-6948-A0D4-E552D523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335307"/>
            <a:ext cx="7662979" cy="976658"/>
          </a:xfrm>
          <a:noFill/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sur l’interface des parents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EF65EE1-EE81-704C-8723-01EAD97F1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278" y="1620078"/>
            <a:ext cx="5435224" cy="36178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dirty="0">
                <a:latin typeface="Calibri" panose="020F0502020204030204" pitchFamily="34" charset="0"/>
                <a:cs typeface="Arial"/>
              </a:rPr>
              <a:t>Les parents peuvent </a:t>
            </a:r>
            <a:r>
              <a:rPr lang="fr-FR" b="1" dirty="0">
                <a:latin typeface="Calibri" panose="020F0502020204030204" pitchFamily="34" charset="0"/>
                <a:cs typeface="Arial"/>
              </a:rPr>
              <a:t>consulter les actualités , les évènements, des ressources spécifiques </a:t>
            </a:r>
            <a:r>
              <a:rPr lang="fr-FR" dirty="0">
                <a:latin typeface="Calibri" panose="020F0502020204030204" pitchFamily="34" charset="0"/>
                <a:cs typeface="Arial"/>
              </a:rPr>
              <a:t>en lien avec les différents parcours éducatifs.</a:t>
            </a:r>
            <a:br>
              <a:rPr lang="fr-FR" dirty="0">
                <a:latin typeface="Calibri" panose="020F0502020204030204" pitchFamily="34" charset="0"/>
                <a:cs typeface="Arial"/>
              </a:rPr>
            </a:br>
            <a:br>
              <a:rPr lang="fr-FR" dirty="0">
                <a:latin typeface="Calibri" panose="020F0502020204030204" pitchFamily="34" charset="0"/>
                <a:cs typeface="Arial"/>
              </a:rPr>
            </a:br>
            <a:r>
              <a:rPr lang="fr-FR" dirty="0">
                <a:latin typeface="Calibri" panose="020F0502020204030204" pitchFamily="34" charset="0"/>
                <a:cs typeface="Arial"/>
              </a:rPr>
              <a:t>Ils n’ont </a:t>
            </a:r>
            <a:r>
              <a:rPr lang="fr-FR" b="1" dirty="0">
                <a:latin typeface="Calibri" panose="020F0502020204030204" pitchFamily="34" charset="0"/>
                <a:cs typeface="Arial"/>
              </a:rPr>
              <a:t>pas accès à l’espace individuel </a:t>
            </a:r>
            <a:r>
              <a:rPr lang="fr-FR" dirty="0">
                <a:latin typeface="Calibri" panose="020F0502020204030204" pitchFamily="34" charset="0"/>
                <a:cs typeface="Arial"/>
              </a:rPr>
              <a:t>de leur enfant, mais ont accès au Folios de sa classe : groupe de travail et réflexion en cours. </a:t>
            </a:r>
            <a:r>
              <a:rPr lang="fr-FR" b="1" dirty="0">
                <a:solidFill>
                  <a:srgbClr val="00B050"/>
                </a:solidFill>
                <a:latin typeface="Webdings"/>
                <a:ea typeface="ＭＳ Ｐゴシック"/>
                <a:cs typeface="Arial"/>
              </a:rPr>
              <a:t> </a:t>
            </a:r>
            <a:br>
              <a:rPr lang="fr-FR" b="1" dirty="0">
                <a:solidFill>
                  <a:srgbClr val="00B050"/>
                </a:solidFill>
                <a:latin typeface="Webdings"/>
                <a:ea typeface="ＭＳ Ｐゴシック"/>
                <a:cs typeface="Arial"/>
              </a:rPr>
            </a:br>
            <a:br>
              <a:rPr lang="fr-FR" b="1" dirty="0">
                <a:solidFill>
                  <a:srgbClr val="00B050"/>
                </a:solidFill>
                <a:latin typeface="Webdings"/>
                <a:ea typeface="ＭＳ Ｐゴシック"/>
                <a:cs typeface="Arial"/>
              </a:rPr>
            </a:br>
            <a:r>
              <a:rPr lang="fr-FR" dirty="0">
                <a:latin typeface="Calibri" panose="020F0502020204030204" pitchFamily="34" charset="0"/>
                <a:cs typeface="Arial"/>
              </a:rPr>
              <a:t>Ils peuvent </a:t>
            </a:r>
            <a:r>
              <a:rPr lang="fr-FR" b="1" dirty="0">
                <a:latin typeface="Calibri" panose="020F0502020204030204" pitchFamily="34" charset="0"/>
                <a:cs typeface="Arial"/>
              </a:rPr>
              <a:t>suivre le travail réalisé en classe </a:t>
            </a:r>
            <a:r>
              <a:rPr lang="fr-FR" dirty="0">
                <a:latin typeface="Calibri" panose="020F0502020204030204" pitchFamily="34" charset="0"/>
                <a:cs typeface="Arial"/>
              </a:rPr>
              <a:t>via l’espace classe ou groupe de travail.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E8DE21-08AB-A64D-B859-2521341DE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98" y="1311965"/>
            <a:ext cx="5080000" cy="4711700"/>
          </a:xfrm>
          <a:prstGeom prst="rect">
            <a:avLst/>
          </a:prstGeom>
        </p:spPr>
      </p:pic>
      <p:grpSp>
        <p:nvGrpSpPr>
          <p:cNvPr id="9" name="logo_folios.png">
            <a:extLst>
              <a:ext uri="{FF2B5EF4-FFF2-40B4-BE49-F238E27FC236}">
                <a16:creationId xmlns:a16="http://schemas.microsoft.com/office/drawing/2014/main" id="{6508134E-B02D-2649-8845-D56901DB484E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10" name="logo_folios.png" descr="logo_folios.png">
              <a:extLst>
                <a:ext uri="{FF2B5EF4-FFF2-40B4-BE49-F238E27FC236}">
                  <a16:creationId xmlns:a16="http://schemas.microsoft.com/office/drawing/2014/main" id="{52D7E2F4-5497-644E-8399-8845552E6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logo_folios.png" descr="logo_folios.png">
              <a:extLst>
                <a:ext uri="{FF2B5EF4-FFF2-40B4-BE49-F238E27FC236}">
                  <a16:creationId xmlns:a16="http://schemas.microsoft.com/office/drawing/2014/main" id="{AC3FD922-92A8-F84C-A582-5342682828B5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86055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80EE89-D1C3-B545-93A4-431955D0C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06638"/>
          </a:xfrm>
        </p:spPr>
        <p:txBody>
          <a:bodyPr anchor="ctr">
            <a:norm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Māuruuru</a:t>
            </a:r>
            <a:endParaRPr lang="fr-FR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9AE9266-35D3-EF48-AE44-BDED79DBF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667215"/>
          </a:xfrm>
        </p:spPr>
        <p:txBody>
          <a:bodyPr>
            <a:normAutofit/>
          </a:bodyPr>
          <a:lstStyle/>
          <a:p>
            <a:r>
              <a:rPr lang="fr-FR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sur </a:t>
            </a:r>
            <a:r>
              <a:rPr lang="fr-FR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ADNE</a:t>
            </a:r>
            <a:r>
              <a:rPr lang="fr-FR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</a:t>
            </a:r>
            <a:endParaRPr lang="fr-FR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158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193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89725-6CC4-6948-A0D4-E552D523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335307"/>
            <a:ext cx="11439218" cy="976658"/>
          </a:xfrm>
          <a:noFill/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A9C44B-7D21-F44E-8CEB-1B57F6FF6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639" y="1565372"/>
            <a:ext cx="10876155" cy="4300169"/>
          </a:xfrm>
        </p:spPr>
        <p:txBody>
          <a:bodyPr>
            <a:norm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Une application numérique au service des parcours éducatifs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Qu’est-ce qu’un parcours éducatif ?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 outil de suivi et de capitalisation des parcours éducatif de l’élève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Les fonctionnalités de l’application Folios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Focus sur l’interface des équipes éducatives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Focus sur l’interface élève et l’interface parent</a:t>
            </a:r>
          </a:p>
        </p:txBody>
      </p:sp>
      <p:grpSp>
        <p:nvGrpSpPr>
          <p:cNvPr id="10" name="logo_folios.png">
            <a:extLst>
              <a:ext uri="{FF2B5EF4-FFF2-40B4-BE49-F238E27FC236}">
                <a16:creationId xmlns:a16="http://schemas.microsoft.com/office/drawing/2014/main" id="{9A13C480-5A4D-9340-9E6B-FFDD472A561E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11" name="logo_folios.png" descr="logo_folios.png">
              <a:extLst>
                <a:ext uri="{FF2B5EF4-FFF2-40B4-BE49-F238E27FC236}">
                  <a16:creationId xmlns:a16="http://schemas.microsoft.com/office/drawing/2014/main" id="{0C380707-3367-5840-8B7D-93416BFC4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logo_folios.png" descr="logo_folios.png">
              <a:extLst>
                <a:ext uri="{FF2B5EF4-FFF2-40B4-BE49-F238E27FC236}">
                  <a16:creationId xmlns:a16="http://schemas.microsoft.com/office/drawing/2014/main" id="{4B594E67-27D5-BF4D-8FE3-52FBCFC8F079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942324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89725-6CC4-6948-A0D4-E552D523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335307"/>
            <a:ext cx="7476455" cy="976658"/>
          </a:xfrm>
          <a:noFill/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application numérique au service des parcours éducatifs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A9C44B-7D21-F44E-8CEB-1B57F6FF6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639" y="1565372"/>
            <a:ext cx="10876155" cy="4300169"/>
          </a:xfrm>
        </p:spPr>
        <p:txBody>
          <a:bodyPr>
            <a:norm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Loi d’orientation et de programmation de 2013</a:t>
            </a:r>
          </a:p>
          <a:p>
            <a:pPr marL="0" indent="0">
              <a:buNone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Circulaire de rentrée 2015</a:t>
            </a:r>
          </a:p>
          <a:p>
            <a:pPr marL="0" indent="0" algn="just">
              <a:buSzTx/>
              <a:buNone/>
              <a:defRPr i="1"/>
            </a:pPr>
            <a:r>
              <a:rPr lang="fr-FR" dirty="0"/>
              <a:t>« … l'</a:t>
            </a:r>
            <a:r>
              <a:rPr lang="fr-FR" b="1" dirty="0"/>
              <a:t>application Folios</a:t>
            </a:r>
            <a:r>
              <a:rPr lang="fr-FR" dirty="0"/>
              <a:t>, … a pour objectif de suivre tout au long de leur parcours les élèves de la sixième à la terminale et de conforter les compétences acquises à l'école ou en dehors de l'école... »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Généralisé depuis février 2016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logo_folios.png">
            <a:extLst>
              <a:ext uri="{FF2B5EF4-FFF2-40B4-BE49-F238E27FC236}">
                <a16:creationId xmlns:a16="http://schemas.microsoft.com/office/drawing/2014/main" id="{ABE0E2CB-CA8C-9641-9684-8EF2E615DEBB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11" name="logo_folios.png" descr="logo_folios.png">
              <a:extLst>
                <a:ext uri="{FF2B5EF4-FFF2-40B4-BE49-F238E27FC236}">
                  <a16:creationId xmlns:a16="http://schemas.microsoft.com/office/drawing/2014/main" id="{06AE02C9-72BF-7A4A-82D3-4FB0F2690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logo_folios.png" descr="logo_folios.png">
              <a:extLst>
                <a:ext uri="{FF2B5EF4-FFF2-40B4-BE49-F238E27FC236}">
                  <a16:creationId xmlns:a16="http://schemas.microsoft.com/office/drawing/2014/main" id="{6E641CAF-CBCA-2544-B7F0-966B0F7F12A1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650855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89725-6CC4-6948-A0D4-E552D523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335307"/>
            <a:ext cx="7190705" cy="976658"/>
          </a:xfrm>
          <a:noFill/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application numérique au service des parcours éducatifs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6E6D05-6539-D04D-BAAE-B6F71D608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2" y="1311965"/>
            <a:ext cx="6617275" cy="4681475"/>
          </a:xfrm>
          <a:prstGeom prst="rect">
            <a:avLst/>
          </a:prstGeom>
        </p:spPr>
      </p:pic>
      <p:grpSp>
        <p:nvGrpSpPr>
          <p:cNvPr id="10" name="logo_folios.png">
            <a:extLst>
              <a:ext uri="{FF2B5EF4-FFF2-40B4-BE49-F238E27FC236}">
                <a16:creationId xmlns:a16="http://schemas.microsoft.com/office/drawing/2014/main" id="{D137BFD9-DD7A-754B-A141-DA1F8C0EB126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11" name="logo_folios.png" descr="logo_folios.png">
              <a:extLst>
                <a:ext uri="{FF2B5EF4-FFF2-40B4-BE49-F238E27FC236}">
                  <a16:creationId xmlns:a16="http://schemas.microsoft.com/office/drawing/2014/main" id="{2B8CF669-F1C0-0A4C-9EFF-FAB537043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logo_folios.png" descr="logo_folios.png">
              <a:extLst>
                <a:ext uri="{FF2B5EF4-FFF2-40B4-BE49-F238E27FC236}">
                  <a16:creationId xmlns:a16="http://schemas.microsoft.com/office/drawing/2014/main" id="{C381BBB7-9905-6B47-9C3F-36B5E1A72C23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504942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89725-6CC4-6948-A0D4-E552D523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335307"/>
            <a:ext cx="9267568" cy="976658"/>
          </a:xfrm>
          <a:noFill/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Qu’est-ce qu’un parcours éducatif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A9C44B-7D21-F44E-8CEB-1B57F6FF6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639" y="1565372"/>
            <a:ext cx="10876155" cy="4300169"/>
          </a:xfrm>
        </p:spPr>
        <p:txBody>
          <a:bodyPr>
            <a:normAutofit/>
          </a:bodyPr>
          <a:lstStyle/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Le parcours d’éducation artistique et culturelle (PEAC)</a:t>
            </a:r>
          </a:p>
          <a:p>
            <a:r>
              <a:rPr lang="fr-FR" dirty="0"/>
              <a:t>Le parcours citoyen</a:t>
            </a:r>
          </a:p>
          <a:p>
            <a:r>
              <a:rPr lang="fr-FR" dirty="0"/>
              <a:t>Le parcours éducatif et de santé</a:t>
            </a:r>
          </a:p>
          <a:p>
            <a:r>
              <a:rPr lang="fr-FR" dirty="0"/>
              <a:t>Le parcours Avenir</a:t>
            </a:r>
          </a:p>
          <a:p>
            <a:pPr marL="0" indent="0">
              <a:buNone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logo_folios.png">
            <a:extLst>
              <a:ext uri="{FF2B5EF4-FFF2-40B4-BE49-F238E27FC236}">
                <a16:creationId xmlns:a16="http://schemas.microsoft.com/office/drawing/2014/main" id="{9C62BFD4-49A7-9F40-ABB5-89D3D8D40FB5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8" name="logo_folios.png" descr="logo_folios.png">
              <a:extLst>
                <a:ext uri="{FF2B5EF4-FFF2-40B4-BE49-F238E27FC236}">
                  <a16:creationId xmlns:a16="http://schemas.microsoft.com/office/drawing/2014/main" id="{99C07E19-A2FC-6D4F-AF60-747108AE3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logo_folios.png" descr="logo_folios.png">
              <a:extLst>
                <a:ext uri="{FF2B5EF4-FFF2-40B4-BE49-F238E27FC236}">
                  <a16:creationId xmlns:a16="http://schemas.microsoft.com/office/drawing/2014/main" id="{F8BF7667-A58E-954A-9D07-CA478D61AB07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886821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89725-6CC4-6948-A0D4-E552D523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335307"/>
            <a:ext cx="9267568" cy="976658"/>
          </a:xfrm>
          <a:noFill/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Qu’est-ce qu’un parcours éducatif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7769534-A3B8-D644-A740-94909DA05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662" y="1311965"/>
            <a:ext cx="6337138" cy="4752853"/>
          </a:xfrm>
          <a:prstGeom prst="rect">
            <a:avLst/>
          </a:prstGeom>
        </p:spPr>
      </p:pic>
      <p:grpSp>
        <p:nvGrpSpPr>
          <p:cNvPr id="7" name="logo_folios.png">
            <a:extLst>
              <a:ext uri="{FF2B5EF4-FFF2-40B4-BE49-F238E27FC236}">
                <a16:creationId xmlns:a16="http://schemas.microsoft.com/office/drawing/2014/main" id="{B147EA37-1E58-CC47-8B64-816D4A267AA1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8" name="logo_folios.png" descr="logo_folios.png">
              <a:extLst>
                <a:ext uri="{FF2B5EF4-FFF2-40B4-BE49-F238E27FC236}">
                  <a16:creationId xmlns:a16="http://schemas.microsoft.com/office/drawing/2014/main" id="{85F4FBBC-F128-3F42-9916-79B26B3D5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logo_folios.png" descr="logo_folios.png">
              <a:extLst>
                <a:ext uri="{FF2B5EF4-FFF2-40B4-BE49-F238E27FC236}">
                  <a16:creationId xmlns:a16="http://schemas.microsoft.com/office/drawing/2014/main" id="{D2400F79-DC0F-5C4C-B1D1-4BC9C2D45212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725488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89725-6CC4-6948-A0D4-E552D523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335307"/>
            <a:ext cx="9267568" cy="976658"/>
          </a:xfrm>
          <a:noFill/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outil de suivi et de capitalisation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25699C0-A3AE-EB4B-B2E2-7A21BCE18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059" y="1283390"/>
            <a:ext cx="6385063" cy="4788798"/>
          </a:xfrm>
          <a:prstGeom prst="rect">
            <a:avLst/>
          </a:prstGeom>
        </p:spPr>
      </p:pic>
      <p:grpSp>
        <p:nvGrpSpPr>
          <p:cNvPr id="7" name="logo_folios.png">
            <a:extLst>
              <a:ext uri="{FF2B5EF4-FFF2-40B4-BE49-F238E27FC236}">
                <a16:creationId xmlns:a16="http://schemas.microsoft.com/office/drawing/2014/main" id="{83EB6CBC-135D-1446-8D9C-86C2CB4F68D0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8" name="logo_folios.png" descr="logo_folios.png">
              <a:extLst>
                <a:ext uri="{FF2B5EF4-FFF2-40B4-BE49-F238E27FC236}">
                  <a16:creationId xmlns:a16="http://schemas.microsoft.com/office/drawing/2014/main" id="{74585BDA-72F4-6943-B539-6922438B9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logo_folios.png" descr="logo_folios.png">
              <a:extLst>
                <a:ext uri="{FF2B5EF4-FFF2-40B4-BE49-F238E27FC236}">
                  <a16:creationId xmlns:a16="http://schemas.microsoft.com/office/drawing/2014/main" id="{CF3EE44D-E2B1-994F-B650-EF68966BB1F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109574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89725-6CC4-6948-A0D4-E552D523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125" y="335307"/>
            <a:ext cx="9267568" cy="976658"/>
          </a:xfrm>
          <a:noFill/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B82E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objectifs de Folios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A9C44B-7D21-F44E-8CEB-1B57F6FF6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22" y="2254486"/>
            <a:ext cx="10876155" cy="2887358"/>
          </a:xfrm>
        </p:spPr>
        <p:txBody>
          <a:bodyPr>
            <a:normAutofit/>
          </a:bodyPr>
          <a:lstStyle/>
          <a:p>
            <a:r>
              <a:rPr lang="fr-FR" dirty="0"/>
              <a:t>Permettre le suivi de l’élève tout au long de son parcours scolaire</a:t>
            </a:r>
          </a:p>
          <a:p>
            <a:r>
              <a:rPr lang="fr-FR" dirty="0"/>
              <a:t>Organiser l’accompagnement par les équipes éducatives</a:t>
            </a:r>
          </a:p>
          <a:p>
            <a:r>
              <a:rPr lang="fr-FR" dirty="0"/>
              <a:t>Favoriser l’autonomie de l’élève dans les apprentissages </a:t>
            </a:r>
          </a:p>
          <a:p>
            <a:r>
              <a:rPr lang="fr-FR" dirty="0"/>
              <a:t>Valoriser les expériences scolaires et extrascolaires des élèves</a:t>
            </a:r>
          </a:p>
          <a:p>
            <a:r>
              <a:rPr lang="fr-FR" dirty="0"/>
              <a:t>Garder une traçabilité dans le temps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logo_folios.png">
            <a:extLst>
              <a:ext uri="{FF2B5EF4-FFF2-40B4-BE49-F238E27FC236}">
                <a16:creationId xmlns:a16="http://schemas.microsoft.com/office/drawing/2014/main" id="{FF16E7B0-24DA-4641-BB18-0EF7B5E237E9}"/>
              </a:ext>
            </a:extLst>
          </p:cNvPr>
          <p:cNvGrpSpPr/>
          <p:nvPr/>
        </p:nvGrpSpPr>
        <p:grpSpPr>
          <a:xfrm>
            <a:off x="9366234" y="5176428"/>
            <a:ext cx="2415684" cy="689113"/>
            <a:chOff x="0" y="0"/>
            <a:chExt cx="10040069" cy="4203852"/>
          </a:xfrm>
        </p:grpSpPr>
        <p:pic>
          <p:nvPicPr>
            <p:cNvPr id="8" name="logo_folios.png" descr="logo_folios.png">
              <a:extLst>
                <a:ext uri="{FF2B5EF4-FFF2-40B4-BE49-F238E27FC236}">
                  <a16:creationId xmlns:a16="http://schemas.microsoft.com/office/drawing/2014/main" id="{EB8FEF4F-EDD4-0848-A9F4-4C01559C2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9786070" cy="38736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logo_folios.png" descr="logo_folios.png">
              <a:extLst>
                <a:ext uri="{FF2B5EF4-FFF2-40B4-BE49-F238E27FC236}">
                  <a16:creationId xmlns:a16="http://schemas.microsoft.com/office/drawing/2014/main" id="{F50C2E9C-CA41-9241-871A-E6762CE4748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040070" cy="420385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6041304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43B41E42-7666-D043-AD0C-C58A50C4CBE9}" vid="{4471F79C-649C-094B-9816-E42B7DAEB3B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10125</TotalTime>
  <Words>1144</Words>
  <Application>Microsoft Macintosh PowerPoint</Application>
  <PresentationFormat>Grand écran</PresentationFormat>
  <Paragraphs>166</Paragraphs>
  <Slides>25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Webdings</vt:lpstr>
      <vt:lpstr>Thème Office</vt:lpstr>
      <vt:lpstr>Présentation PowerPoint</vt:lpstr>
      <vt:lpstr>FOLIOS, APPLICATION DU MINISTÈRE DE L’ÉDUCATION NATIONALE SUPPORT DES PARCOURS ÉDUCATIFS</vt:lpstr>
      <vt:lpstr>Plan</vt:lpstr>
      <vt:lpstr>Une application numérique au service des parcours éducatifs</vt:lpstr>
      <vt:lpstr>Une application numérique au service des parcours éducatifs</vt:lpstr>
      <vt:lpstr>Qu’est-ce qu’un parcours éducatif ?</vt:lpstr>
      <vt:lpstr>Qu’est-ce qu’un parcours éducatif ?</vt:lpstr>
      <vt:lpstr>Un outil de suivi et de capitalisation</vt:lpstr>
      <vt:lpstr>Les objectifs de Folios</vt:lpstr>
      <vt:lpstr>FOLIOS, pour qui ?</vt:lpstr>
      <vt:lpstr>Comment se connecter ?</vt:lpstr>
      <vt:lpstr>Comment se connecter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Focus sur l’interface élève</vt:lpstr>
      <vt:lpstr>Focus sur l’interface élève</vt:lpstr>
      <vt:lpstr>Focus sur le profil de l’ élève</vt:lpstr>
      <vt:lpstr>Focus sur le CV de l’ élève</vt:lpstr>
      <vt:lpstr>Un exemple de travail pédagogique</vt:lpstr>
      <vt:lpstr>Focus sur l’interface des parents</vt:lpstr>
      <vt:lpstr>Māuruuru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ADNEpf Diaporama</dc:title>
  <dc:subject/>
  <dc:creator>DGEE</dc:creator>
  <cp:keywords/>
  <dc:description/>
  <cp:lastModifiedBy>Microsoft Office User</cp:lastModifiedBy>
  <cp:revision>46</cp:revision>
  <dcterms:created xsi:type="dcterms:W3CDTF">2020-08-12T21:33:43Z</dcterms:created>
  <dcterms:modified xsi:type="dcterms:W3CDTF">2021-03-26T17:33:43Z</dcterms:modified>
  <cp:category/>
</cp:coreProperties>
</file>