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72" r:id="rId5"/>
    <p:sldId id="267" r:id="rId6"/>
    <p:sldId id="273" r:id="rId7"/>
    <p:sldId id="274" r:id="rId8"/>
    <p:sldId id="266" r:id="rId9"/>
    <p:sldId id="268" r:id="rId10"/>
    <p:sldId id="269" r:id="rId11"/>
    <p:sldId id="270" r:id="rId12"/>
    <p:sldId id="271" r:id="rId13"/>
    <p:sldId id="264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CB"/>
    <a:srgbClr val="0096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/>
    <p:restoredTop sz="72024"/>
  </p:normalViewPr>
  <p:slideViewPr>
    <p:cSldViewPr snapToGrid="0" snapToObjects="1">
      <p:cViewPr varScale="1">
        <p:scale>
          <a:sx n="104" d="100"/>
          <a:sy n="104" d="100"/>
        </p:scale>
        <p:origin x="247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C682-023C-1047-A04F-885FE2462BAD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6B8-9844-D448-97F3-F30757BFD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26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0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1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93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5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3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09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23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AA6B8-9844-D448-97F3-F30757BFDF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66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1164-BC48-594C-AC4B-8B06E835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4F632-093F-D444-89C5-8A4D464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B929E-1944-5A47-AB6A-93F358F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1173-7543-0943-82F0-7641313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B0E5-DDB8-0746-82D0-77671F1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B7D2F-97FF-D941-B3AB-C402806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19400-1A98-8946-9CCD-3E2E66F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FE709-7B3D-FE4A-A1A1-9FF614A2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36D59-C3BF-DF47-BE75-77C867A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8F8-869A-174E-89B9-4A3A88B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E0D1AD-AA2A-E24F-9505-B3C863E4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9FDEEC-4449-6740-BCF2-8468714D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120EA-C8D1-364F-8EAD-A88B9A6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891A9-E949-FE4F-8033-8592397C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60F75-9BF4-4F48-86AD-402AD0B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B3464-538A-1149-B459-330C2DE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0B507-CD2C-CD46-BC73-B204160D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8EF60-016F-0044-A1D9-DE4BB93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F1BF-8DDA-4747-A424-1BC92426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58916-FCBD-9547-9E38-328BB67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E11A-0D6E-3549-BDDD-E0E9F5B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0F2FF-E182-754B-AA9D-939BF503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7FF8E-1EBF-9A4F-A30B-FADEEBF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D4DC-6540-9B41-9F17-A9B0E59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88654-3BE9-AD4A-A733-697686DC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06A9-B368-304B-AEAD-C93AA52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8497F-75D1-AB41-8F9B-DE5B000D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2F249-CD80-6340-9A9B-D299069C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A66B4-244A-6948-9D69-88AEFF2D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F90BF-84E9-9749-BC9B-3231BC3F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D6F78-04A7-384E-B841-BA9FBCC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4F2C-C554-5C4E-BB3D-AF7DA17D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6ED05-A920-CD49-B800-C26612E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DB8-CE74-0F4F-A989-7EDE2B70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B819CE-5237-E449-8690-13A157EC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9242CE-2AD3-C743-BB42-0FCD076A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CDC3A-342C-9945-A26A-00C022B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062B05-55E5-6942-8E8D-74435CD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CBE40-D2F9-144E-BCA5-9F71B1C8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86D3-4762-1848-9861-7156C0B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80F84-BA93-3147-B5B1-3810978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71C67-948D-1F48-B95E-0A6E91E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D65DE-50BB-2641-9F3C-3597FF0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22D3F-370C-DC43-A3F6-E8A47FD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939B4-D075-D646-8B1C-AC61444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5C3E37-5834-2143-A663-9F15E43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D187-9BDE-A546-8B97-2114D09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F044-84FA-F348-94C7-FF415564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9C599-AB73-B54B-8065-F7C6EE1C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5C6C1-E06A-0F44-9838-93C3FEA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D6009-8CEC-E945-837C-A5C13B0B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F8D4-E49B-9843-8052-79A60BFB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7BDB1-811A-594B-827B-9309DA7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F37E1-421B-1042-B4CA-35BDE5E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A6862-9EE9-6147-9950-1DADAF60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28E26-467F-8A41-A7F2-FB25E5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3CD4-D94C-0A4F-AABB-997DFB6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DCDC3-F0FA-3C47-9E1E-8FFDD7D2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1EC3BD-286E-854F-B8AA-4B90CC10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93441E-04A2-E547-8C0E-B2C08619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6388-91D0-EC48-BBB8-B1AB68FD9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5BB14-FCAD-8042-8C09-AF4537FA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13659-D248-104A-B3FE-F3807BBA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1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1990055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97E9A7-FEB2-5345-8098-0A902105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707" y="1018384"/>
            <a:ext cx="6385473" cy="482123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071A815-DEAF-354C-AC04-D7EA1DA1D79A}"/>
              </a:ext>
            </a:extLst>
          </p:cNvPr>
          <p:cNvCxnSpPr>
            <a:cxnSpLocks/>
          </p:cNvCxnSpPr>
          <p:nvPr/>
        </p:nvCxnSpPr>
        <p:spPr>
          <a:xfrm flipH="1" flipV="1">
            <a:off x="5955031" y="3821220"/>
            <a:ext cx="2513520" cy="16116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684A116-73E4-1548-BEBD-82B100E6CC65}"/>
              </a:ext>
            </a:extLst>
          </p:cNvPr>
          <p:cNvCxnSpPr>
            <a:cxnSpLocks/>
          </p:cNvCxnSpPr>
          <p:nvPr/>
        </p:nvCxnSpPr>
        <p:spPr>
          <a:xfrm flipH="1" flipV="1">
            <a:off x="5979796" y="4872780"/>
            <a:ext cx="2488757" cy="803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2E47D53-8CB7-DC43-9745-BFF2F3855A98}"/>
              </a:ext>
            </a:extLst>
          </p:cNvPr>
          <p:cNvSpPr/>
          <p:nvPr/>
        </p:nvSpPr>
        <p:spPr>
          <a:xfrm>
            <a:off x="3158576" y="1660951"/>
            <a:ext cx="6191166" cy="40157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0A7870-CF3A-D444-A78A-1B5AC91CE986}"/>
              </a:ext>
            </a:extLst>
          </p:cNvPr>
          <p:cNvSpPr txBox="1">
            <a:spLocks/>
          </p:cNvSpPr>
          <p:nvPr/>
        </p:nvSpPr>
        <p:spPr>
          <a:xfrm>
            <a:off x="8377112" y="5145776"/>
            <a:ext cx="2432938" cy="8458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Collaborer pour développer une réflexion commune</a:t>
            </a:r>
          </a:p>
          <a:p>
            <a:pPr algn="ctr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3CF9286-5CE0-BF4E-A5D3-BA19D30240F6}"/>
              </a:ext>
            </a:extLst>
          </p:cNvPr>
          <p:cNvCxnSpPr>
            <a:cxnSpLocks/>
          </p:cNvCxnSpPr>
          <p:nvPr/>
        </p:nvCxnSpPr>
        <p:spPr>
          <a:xfrm flipV="1">
            <a:off x="2480311" y="2541061"/>
            <a:ext cx="720090" cy="7314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5DF292-82AE-BB4F-BF93-750AE873672F}"/>
              </a:ext>
            </a:extLst>
          </p:cNvPr>
          <p:cNvCxnSpPr>
            <a:cxnSpLocks/>
          </p:cNvCxnSpPr>
          <p:nvPr/>
        </p:nvCxnSpPr>
        <p:spPr>
          <a:xfrm flipH="1">
            <a:off x="7400186" y="2369008"/>
            <a:ext cx="1068365" cy="3587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63B91E6-1C44-0D40-9989-A9BF3F34B67F}"/>
              </a:ext>
            </a:extLst>
          </p:cNvPr>
          <p:cNvCxnSpPr>
            <a:cxnSpLocks/>
          </p:cNvCxnSpPr>
          <p:nvPr/>
        </p:nvCxnSpPr>
        <p:spPr>
          <a:xfrm>
            <a:off x="2480311" y="3428999"/>
            <a:ext cx="720090" cy="544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101D889C-788C-B143-89B0-0EB543BC686C}"/>
              </a:ext>
            </a:extLst>
          </p:cNvPr>
          <p:cNvSpPr txBox="1">
            <a:spLocks/>
          </p:cNvSpPr>
          <p:nvPr/>
        </p:nvSpPr>
        <p:spPr>
          <a:xfrm>
            <a:off x="593125" y="3147907"/>
            <a:ext cx="1990055" cy="4229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Synthétiser</a:t>
            </a:r>
          </a:p>
          <a:p>
            <a:pPr marL="0" indent="0" algn="ctr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81DC4664-B3D1-D748-9633-D4B9C7433EDF}"/>
              </a:ext>
            </a:extLst>
          </p:cNvPr>
          <p:cNvSpPr txBox="1">
            <a:spLocks/>
          </p:cNvSpPr>
          <p:nvPr/>
        </p:nvSpPr>
        <p:spPr>
          <a:xfrm>
            <a:off x="8377112" y="2095991"/>
            <a:ext cx="2604959" cy="54603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Mettre les ressources à disposition</a:t>
            </a:r>
          </a:p>
          <a:p>
            <a:pPr marL="0" indent="0" algn="ctr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4CE1B6A-8CC7-3C4A-9487-B6D9E5846F78}"/>
              </a:ext>
            </a:extLst>
          </p:cNvPr>
          <p:cNvCxnSpPr>
            <a:cxnSpLocks/>
          </p:cNvCxnSpPr>
          <p:nvPr/>
        </p:nvCxnSpPr>
        <p:spPr>
          <a:xfrm flipH="1">
            <a:off x="7607813" y="1253631"/>
            <a:ext cx="769299" cy="4388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3768286D-5301-6442-BB8F-4AD40D81F455}"/>
              </a:ext>
            </a:extLst>
          </p:cNvPr>
          <p:cNvSpPr txBox="1">
            <a:spLocks/>
          </p:cNvSpPr>
          <p:nvPr/>
        </p:nvSpPr>
        <p:spPr>
          <a:xfrm>
            <a:off x="8141995" y="990389"/>
            <a:ext cx="2903171" cy="4229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Garder en mémoire</a:t>
            </a:r>
          </a:p>
          <a:p>
            <a:pPr marL="0" indent="0" algn="ctr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1016BF-5848-A248-92DA-50974F7F8F18}"/>
              </a:ext>
            </a:extLst>
          </p:cNvPr>
          <p:cNvSpPr/>
          <p:nvPr/>
        </p:nvSpPr>
        <p:spPr>
          <a:xfrm>
            <a:off x="3543301" y="1162745"/>
            <a:ext cx="777240" cy="1823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3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Précautions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7C1E31C-7FEA-7A41-BC32-880651C6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42" y="847285"/>
            <a:ext cx="8046115" cy="51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D7E498A-E645-354F-8A8B-0668D5544472}"/>
              </a:ext>
            </a:extLst>
          </p:cNvPr>
          <p:cNvSpPr/>
          <p:nvPr/>
        </p:nvSpPr>
        <p:spPr>
          <a:xfrm>
            <a:off x="6128929" y="1251123"/>
            <a:ext cx="5138761" cy="46543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9859ACF-EB4F-C94A-A892-704677B0D1B8}"/>
              </a:ext>
            </a:extLst>
          </p:cNvPr>
          <p:cNvSpPr/>
          <p:nvPr/>
        </p:nvSpPr>
        <p:spPr>
          <a:xfrm>
            <a:off x="650535" y="1251124"/>
            <a:ext cx="5138761" cy="46543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et plus-values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673B4A-42D0-304E-9FD3-64881735AD21}"/>
              </a:ext>
            </a:extLst>
          </p:cNvPr>
          <p:cNvSpPr txBox="1">
            <a:spLocks/>
          </p:cNvSpPr>
          <p:nvPr/>
        </p:nvSpPr>
        <p:spPr>
          <a:xfrm>
            <a:off x="1160071" y="1526796"/>
            <a:ext cx="4174005" cy="8228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Réaliser une infographie interactive.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64DD62E-B587-4446-9BFF-01DACFE8062E}"/>
              </a:ext>
            </a:extLst>
          </p:cNvPr>
          <p:cNvSpPr txBox="1">
            <a:spLocks/>
          </p:cNvSpPr>
          <p:nvPr/>
        </p:nvSpPr>
        <p:spPr>
          <a:xfrm>
            <a:off x="6631518" y="1552174"/>
            <a:ext cx="4174005" cy="8228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Participer à un dispositif collaboratif en ligne.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8692790-36E3-354C-911A-1EC124128A72}"/>
              </a:ext>
            </a:extLst>
          </p:cNvPr>
          <p:cNvSpPr txBox="1">
            <a:spLocks/>
          </p:cNvSpPr>
          <p:nvPr/>
        </p:nvSpPr>
        <p:spPr>
          <a:xfrm>
            <a:off x="857250" y="2571369"/>
            <a:ext cx="4743450" cy="173042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Illustrer les règles de publication par des capsules produites par les élèves.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Partager/Publier l’infographie.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0A36CBC-C3F5-F646-8405-894672723B73}"/>
              </a:ext>
            </a:extLst>
          </p:cNvPr>
          <p:cNvSpPr txBox="1">
            <a:spLocks/>
          </p:cNvSpPr>
          <p:nvPr/>
        </p:nvSpPr>
        <p:spPr>
          <a:xfrm>
            <a:off x="725187" y="4456269"/>
            <a:ext cx="4989456" cy="99612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i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à divers types de contenus</a:t>
            </a:r>
            <a:endParaRPr lang="fr-FR" sz="2400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i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coéducation numérique</a:t>
            </a:r>
            <a:endParaRPr lang="fr-FR" sz="2400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1FA12F-E554-7945-8DD6-24BB99CEF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18" y="2601584"/>
            <a:ext cx="4174007" cy="150871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2F0D01A-1B77-114E-83AA-658062A5EABE}"/>
              </a:ext>
            </a:extLst>
          </p:cNvPr>
          <p:cNvSpPr txBox="1">
            <a:spLocks/>
          </p:cNvSpPr>
          <p:nvPr/>
        </p:nvSpPr>
        <p:spPr>
          <a:xfrm>
            <a:off x="6195989" y="4199978"/>
            <a:ext cx="5138761" cy="150871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i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ouverture sur le monde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innovation dans les pratiques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développement du regard critique</a:t>
            </a:r>
          </a:p>
          <a:p>
            <a:pPr marL="0" indent="0">
              <a:buNone/>
            </a:pPr>
            <a:endParaRPr lang="fr-FR" sz="2400" i="1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9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E89-D1C3-B545-93A4-431955D0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8"/>
          </a:xfrm>
        </p:spPr>
        <p:txBody>
          <a:bodyPr anchor="ctr">
            <a:normAutofit/>
          </a:bodyPr>
          <a:lstStyle/>
          <a:p>
            <a:r>
              <a:rPr lang="fr-F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Māuruuru</a:t>
            </a:r>
            <a:endParaRPr lang="fr-FR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AE9266-35D3-EF48-AE44-BDED79DB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667215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sur </a:t>
            </a:r>
            <a:r>
              <a:rPr lang="fr-FR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ADNE</a:t>
            </a:r>
            <a:r>
              <a:rPr lang="fr-FR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5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9AE9266-35D3-EF48-AE44-BDED79DB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32" y="3429000"/>
            <a:ext cx="8784336" cy="65598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Mélissa CANDELOT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3504C31-7320-1B43-B656-037D61A0EB44}"/>
              </a:ext>
            </a:extLst>
          </p:cNvPr>
          <p:cNvSpPr txBox="1">
            <a:spLocks/>
          </p:cNvSpPr>
          <p:nvPr/>
        </p:nvSpPr>
        <p:spPr>
          <a:xfrm>
            <a:off x="1703832" y="4084983"/>
            <a:ext cx="8784336" cy="655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Enseignante référente aux usages du numérique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Circonscription n°9 :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Mahina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Hitia’a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te ra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6967776-C64A-3045-9CBE-0385BEAF4AC3}"/>
              </a:ext>
            </a:extLst>
          </p:cNvPr>
          <p:cNvSpPr txBox="1">
            <a:spLocks/>
          </p:cNvSpPr>
          <p:nvPr/>
        </p:nvSpPr>
        <p:spPr>
          <a:xfrm>
            <a:off x="253313" y="1122363"/>
            <a:ext cx="11685373" cy="1978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RÉSEAUX SOCIAUX À L’ÉCOLE </a:t>
            </a:r>
          </a:p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 USAGE RESPONSABLE ET ÉCLAIRÉ</a:t>
            </a:r>
          </a:p>
        </p:txBody>
      </p:sp>
    </p:spTree>
    <p:extLst>
      <p:ext uri="{BB962C8B-B14F-4D97-AF65-F5344CB8AC3E}">
        <p14:creationId xmlns:p14="http://schemas.microsoft.com/office/powerpoint/2010/main" val="3771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192" y="4308759"/>
            <a:ext cx="3144508" cy="13367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Plus-values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C78550-8E9D-5147-B39B-BEA750584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160" y="538703"/>
            <a:ext cx="3065436" cy="30654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507FCD7B-EE86-F442-B2F0-DD939C360465}"/>
              </a:ext>
            </a:extLst>
          </p:cNvPr>
          <p:cNvGrpSpPr/>
          <p:nvPr/>
        </p:nvGrpSpPr>
        <p:grpSpPr>
          <a:xfrm>
            <a:off x="4560035" y="1397406"/>
            <a:ext cx="2335756" cy="2297182"/>
            <a:chOff x="4210682" y="1131818"/>
            <a:chExt cx="2335756" cy="2297182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487DE4C-CF4C-E04A-887D-EEA27BBCCDDE}"/>
                </a:ext>
              </a:extLst>
            </p:cNvPr>
            <p:cNvSpPr/>
            <p:nvPr/>
          </p:nvSpPr>
          <p:spPr>
            <a:xfrm>
              <a:off x="4210682" y="1131818"/>
              <a:ext cx="2335756" cy="2297182"/>
            </a:xfrm>
            <a:prstGeom prst="ellipse">
              <a:avLst/>
            </a:prstGeom>
            <a:solidFill>
              <a:srgbClr val="009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Graphique 7" descr="Outils">
              <a:extLst>
                <a:ext uri="{FF2B5EF4-FFF2-40B4-BE49-F238E27FC236}">
                  <a16:creationId xmlns:a16="http://schemas.microsoft.com/office/drawing/2014/main" id="{EECE444B-69D6-904C-8874-2829DCC4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9698" y="1553638"/>
              <a:ext cx="1597725" cy="1597725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509270-119C-C943-880A-F618FB907C6A}"/>
              </a:ext>
            </a:extLst>
          </p:cNvPr>
          <p:cNvGrpSpPr/>
          <p:nvPr/>
        </p:nvGrpSpPr>
        <p:grpSpPr>
          <a:xfrm>
            <a:off x="7406128" y="1956274"/>
            <a:ext cx="2335756" cy="2297182"/>
            <a:chOff x="7605540" y="1299672"/>
            <a:chExt cx="2335756" cy="229718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BEC0EB1-52D0-D34A-ADA1-B53AAD5B6E09}"/>
                </a:ext>
              </a:extLst>
            </p:cNvPr>
            <p:cNvSpPr/>
            <p:nvPr/>
          </p:nvSpPr>
          <p:spPr>
            <a:xfrm>
              <a:off x="7605540" y="1299672"/>
              <a:ext cx="2335756" cy="2297182"/>
            </a:xfrm>
            <a:prstGeom prst="ellipse">
              <a:avLst/>
            </a:prstGeom>
            <a:solidFill>
              <a:srgbClr val="009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Graphique 15" descr="Graphique à barres avec tendance à la hausse">
              <a:extLst>
                <a:ext uri="{FF2B5EF4-FFF2-40B4-BE49-F238E27FC236}">
                  <a16:creationId xmlns:a16="http://schemas.microsoft.com/office/drawing/2014/main" id="{C6BF1D55-9B06-2A4A-B623-C51C06111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25877" y="1728374"/>
              <a:ext cx="1495081" cy="1495081"/>
            </a:xfrm>
            <a:prstGeom prst="rect">
              <a:avLst/>
            </a:prstGeom>
          </p:spPr>
        </p:pic>
      </p:grp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EB0D1FCE-A448-AF47-B36C-4809893290F6}"/>
              </a:ext>
            </a:extLst>
          </p:cNvPr>
          <p:cNvSpPr txBox="1">
            <a:spLocks/>
          </p:cNvSpPr>
          <p:nvPr/>
        </p:nvSpPr>
        <p:spPr>
          <a:xfrm>
            <a:off x="4116138" y="3801973"/>
            <a:ext cx="3223551" cy="62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Mise en œuvre 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BE3AC9D-64D6-1247-B600-01BB86CD1890}"/>
              </a:ext>
            </a:extLst>
          </p:cNvPr>
          <p:cNvSpPr txBox="1">
            <a:spLocks/>
          </p:cNvSpPr>
          <p:nvPr/>
        </p:nvSpPr>
        <p:spPr>
          <a:xfrm>
            <a:off x="1931949" y="3247224"/>
            <a:ext cx="1880385" cy="713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Constats</a:t>
            </a:r>
          </a:p>
        </p:txBody>
      </p:sp>
    </p:spTree>
    <p:extLst>
      <p:ext uri="{BB962C8B-B14F-4D97-AF65-F5344CB8AC3E}">
        <p14:creationId xmlns:p14="http://schemas.microsoft.com/office/powerpoint/2010/main" val="94232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75" y="31692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BB0BC6-BE35-5D47-9F6C-63CCA481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56" y="1428053"/>
            <a:ext cx="2210312" cy="2197233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6EC0C1A1-F0C5-1948-A908-B5B3D7BC4F17}"/>
              </a:ext>
            </a:extLst>
          </p:cNvPr>
          <p:cNvGrpSpPr/>
          <p:nvPr/>
        </p:nvGrpSpPr>
        <p:grpSpPr>
          <a:xfrm>
            <a:off x="3249479" y="3024991"/>
            <a:ext cx="2368434" cy="2332800"/>
            <a:chOff x="3676473" y="3101303"/>
            <a:chExt cx="2860664" cy="300064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713A4DC-61E0-5F4D-A4BD-25C5659E4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8698" y="3101303"/>
              <a:ext cx="2698439" cy="2658363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C8B915E-2920-FE41-BE03-F1D256A39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6473" y="4716058"/>
              <a:ext cx="1385891" cy="1385890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2B2E4494-DA29-9744-A36B-BA3B0DF70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1217464"/>
            <a:ext cx="2255500" cy="23135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543300-5DEB-314F-8EF7-374106E67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726" y="3024990"/>
            <a:ext cx="2234124" cy="2200945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F80F7D3-6EBD-6E44-9BB4-78725038E3CA}"/>
              </a:ext>
            </a:extLst>
          </p:cNvPr>
          <p:cNvSpPr txBox="1">
            <a:spLocks/>
          </p:cNvSpPr>
          <p:nvPr/>
        </p:nvSpPr>
        <p:spPr>
          <a:xfrm>
            <a:off x="557463" y="3705434"/>
            <a:ext cx="2880038" cy="976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Évolution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technologique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B619861-D102-FA4A-83B3-0CEE222AC0FC}"/>
              </a:ext>
            </a:extLst>
          </p:cNvPr>
          <p:cNvSpPr txBox="1">
            <a:spLocks/>
          </p:cNvSpPr>
          <p:nvPr/>
        </p:nvSpPr>
        <p:spPr>
          <a:xfrm>
            <a:off x="2893333" y="2038239"/>
            <a:ext cx="3341404" cy="976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Confinement 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Utilisation massive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2E176ED-B834-7740-AC07-5D6A77C8888B}"/>
              </a:ext>
            </a:extLst>
          </p:cNvPr>
          <p:cNvSpPr txBox="1">
            <a:spLocks/>
          </p:cNvSpPr>
          <p:nvPr/>
        </p:nvSpPr>
        <p:spPr>
          <a:xfrm>
            <a:off x="5617913" y="3759754"/>
            <a:ext cx="3341404" cy="976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Dispositifs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collaboratifs en ligne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5715858-9AF2-834F-A44E-40B2AF65F415}"/>
              </a:ext>
            </a:extLst>
          </p:cNvPr>
          <p:cNvSpPr txBox="1">
            <a:spLocks/>
          </p:cNvSpPr>
          <p:nvPr/>
        </p:nvSpPr>
        <p:spPr>
          <a:xfrm>
            <a:off x="8639170" y="2484859"/>
            <a:ext cx="2471235" cy="54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Usage précoce</a:t>
            </a:r>
          </a:p>
        </p:txBody>
      </p:sp>
    </p:spTree>
    <p:extLst>
      <p:ext uri="{BB962C8B-B14F-4D97-AF65-F5344CB8AC3E}">
        <p14:creationId xmlns:p14="http://schemas.microsoft.com/office/powerpoint/2010/main" val="316835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du projet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814976E-066B-F346-ADFD-F8F92FD0D515}"/>
              </a:ext>
            </a:extLst>
          </p:cNvPr>
          <p:cNvSpPr/>
          <p:nvPr/>
        </p:nvSpPr>
        <p:spPr>
          <a:xfrm>
            <a:off x="593125" y="1311965"/>
            <a:ext cx="6379175" cy="3811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540" y="1739660"/>
            <a:ext cx="4818960" cy="139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Développer une attitude critique et réfléchie face à l’usage des réseaux sociaux.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682CCC7-7985-8F4E-9C08-029B7BF53CC8}"/>
              </a:ext>
            </a:extLst>
          </p:cNvPr>
          <p:cNvSpPr/>
          <p:nvPr/>
        </p:nvSpPr>
        <p:spPr>
          <a:xfrm>
            <a:off x="7411139" y="1311965"/>
            <a:ext cx="3704969" cy="3811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15454EBF-54B8-0E40-B2EF-1FECF1116075}"/>
              </a:ext>
            </a:extLst>
          </p:cNvPr>
          <p:cNvSpPr txBox="1">
            <a:spLocks/>
          </p:cNvSpPr>
          <p:nvPr/>
        </p:nvSpPr>
        <p:spPr>
          <a:xfrm>
            <a:off x="7315131" y="1999276"/>
            <a:ext cx="3954047" cy="121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Réaliser une infographie interactive de synthèse.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8D8AC7FC-1A29-A843-B6B5-4AA1CF61A555}"/>
              </a:ext>
            </a:extLst>
          </p:cNvPr>
          <p:cNvSpPr txBox="1">
            <a:spLocks/>
          </p:cNvSpPr>
          <p:nvPr/>
        </p:nvSpPr>
        <p:spPr>
          <a:xfrm>
            <a:off x="7411139" y="3595181"/>
            <a:ext cx="3762030" cy="12185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Participer à un dispositif collaboratif en ligne.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4DA79E6-312F-284A-A5E1-7FCCC6B02BD3}"/>
              </a:ext>
            </a:extLst>
          </p:cNvPr>
          <p:cNvSpPr txBox="1">
            <a:spLocks/>
          </p:cNvSpPr>
          <p:nvPr/>
        </p:nvSpPr>
        <p:spPr>
          <a:xfrm>
            <a:off x="1721038" y="3401106"/>
            <a:ext cx="5251262" cy="139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Collaborer pour développer une réflexion commune et établir des règles collectives d’usage.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3C7CDB-692A-2041-8C2E-8605491D0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79" y="1863893"/>
            <a:ext cx="976659" cy="9766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6746A5-8155-514D-94D9-B17F5847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79" y="3545364"/>
            <a:ext cx="976659" cy="976659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DA87127B-A6AD-3044-8AD2-0839F78B3AA9}"/>
              </a:ext>
            </a:extLst>
          </p:cNvPr>
          <p:cNvSpPr/>
          <p:nvPr/>
        </p:nvSpPr>
        <p:spPr>
          <a:xfrm>
            <a:off x="6667499" y="2837143"/>
            <a:ext cx="1281459" cy="7239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ACA357-1D5B-7E40-9423-9EAF5261C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765" y="335307"/>
            <a:ext cx="2000248" cy="20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2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d’expérimentation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7F0F27E-6F12-6F43-99EC-5B09C11672D6}"/>
              </a:ext>
            </a:extLst>
          </p:cNvPr>
          <p:cNvSpPr/>
          <p:nvPr/>
        </p:nvSpPr>
        <p:spPr>
          <a:xfrm>
            <a:off x="1220609" y="1975361"/>
            <a:ext cx="2403123" cy="2302966"/>
          </a:xfrm>
          <a:prstGeom prst="roundRect">
            <a:avLst/>
          </a:prstGeom>
          <a:solidFill>
            <a:srgbClr val="0070C0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3385333830">
                  <a:custGeom>
                    <a:avLst/>
                    <a:gdLst>
                      <a:gd name="connsiteX0" fmla="*/ 0 w 2403123"/>
                      <a:gd name="connsiteY0" fmla="*/ 383835 h 2302966"/>
                      <a:gd name="connsiteX1" fmla="*/ 383835 w 2403123"/>
                      <a:gd name="connsiteY1" fmla="*/ 0 h 2302966"/>
                      <a:gd name="connsiteX2" fmla="*/ 879922 w 2403123"/>
                      <a:gd name="connsiteY2" fmla="*/ 0 h 2302966"/>
                      <a:gd name="connsiteX3" fmla="*/ 1392364 w 2403123"/>
                      <a:gd name="connsiteY3" fmla="*/ 0 h 2302966"/>
                      <a:gd name="connsiteX4" fmla="*/ 2019288 w 2403123"/>
                      <a:gd name="connsiteY4" fmla="*/ 0 h 2302966"/>
                      <a:gd name="connsiteX5" fmla="*/ 2403123 w 2403123"/>
                      <a:gd name="connsiteY5" fmla="*/ 383835 h 2302966"/>
                      <a:gd name="connsiteX6" fmla="*/ 2403123 w 2403123"/>
                      <a:gd name="connsiteY6" fmla="*/ 926306 h 2302966"/>
                      <a:gd name="connsiteX7" fmla="*/ 2403123 w 2403123"/>
                      <a:gd name="connsiteY7" fmla="*/ 1453425 h 2302966"/>
                      <a:gd name="connsiteX8" fmla="*/ 2403123 w 2403123"/>
                      <a:gd name="connsiteY8" fmla="*/ 1919131 h 2302966"/>
                      <a:gd name="connsiteX9" fmla="*/ 2019288 w 2403123"/>
                      <a:gd name="connsiteY9" fmla="*/ 2302966 h 2302966"/>
                      <a:gd name="connsiteX10" fmla="*/ 1506846 w 2403123"/>
                      <a:gd name="connsiteY10" fmla="*/ 2302966 h 2302966"/>
                      <a:gd name="connsiteX11" fmla="*/ 961695 w 2403123"/>
                      <a:gd name="connsiteY11" fmla="*/ 2302966 h 2302966"/>
                      <a:gd name="connsiteX12" fmla="*/ 383835 w 2403123"/>
                      <a:gd name="connsiteY12" fmla="*/ 2302966 h 2302966"/>
                      <a:gd name="connsiteX13" fmla="*/ 0 w 2403123"/>
                      <a:gd name="connsiteY13" fmla="*/ 1919131 h 2302966"/>
                      <a:gd name="connsiteX14" fmla="*/ 0 w 2403123"/>
                      <a:gd name="connsiteY14" fmla="*/ 1453425 h 2302966"/>
                      <a:gd name="connsiteX15" fmla="*/ 0 w 2403123"/>
                      <a:gd name="connsiteY15" fmla="*/ 987718 h 2302966"/>
                      <a:gd name="connsiteX16" fmla="*/ 0 w 2403123"/>
                      <a:gd name="connsiteY16" fmla="*/ 383835 h 230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03123" h="2302966" fill="none" extrusionOk="0">
                        <a:moveTo>
                          <a:pt x="0" y="383835"/>
                        </a:moveTo>
                        <a:cubicBezTo>
                          <a:pt x="32590" y="157327"/>
                          <a:pt x="178118" y="38502"/>
                          <a:pt x="383835" y="0"/>
                        </a:cubicBezTo>
                        <a:cubicBezTo>
                          <a:pt x="494268" y="-36678"/>
                          <a:pt x="750185" y="55743"/>
                          <a:pt x="879922" y="0"/>
                        </a:cubicBezTo>
                        <a:cubicBezTo>
                          <a:pt x="1009659" y="-55743"/>
                          <a:pt x="1276200" y="47169"/>
                          <a:pt x="1392364" y="0"/>
                        </a:cubicBezTo>
                        <a:cubicBezTo>
                          <a:pt x="1508528" y="-47169"/>
                          <a:pt x="1876646" y="42562"/>
                          <a:pt x="2019288" y="0"/>
                        </a:cubicBezTo>
                        <a:cubicBezTo>
                          <a:pt x="2241838" y="47539"/>
                          <a:pt x="2399132" y="175273"/>
                          <a:pt x="2403123" y="383835"/>
                        </a:cubicBezTo>
                        <a:cubicBezTo>
                          <a:pt x="2418666" y="537921"/>
                          <a:pt x="2379480" y="734971"/>
                          <a:pt x="2403123" y="926306"/>
                        </a:cubicBezTo>
                        <a:cubicBezTo>
                          <a:pt x="2426766" y="1117641"/>
                          <a:pt x="2378446" y="1234735"/>
                          <a:pt x="2403123" y="1453425"/>
                        </a:cubicBezTo>
                        <a:cubicBezTo>
                          <a:pt x="2427800" y="1672115"/>
                          <a:pt x="2365014" y="1704704"/>
                          <a:pt x="2403123" y="1919131"/>
                        </a:cubicBezTo>
                        <a:cubicBezTo>
                          <a:pt x="2385460" y="2172223"/>
                          <a:pt x="2275242" y="2308707"/>
                          <a:pt x="2019288" y="2302966"/>
                        </a:cubicBezTo>
                        <a:cubicBezTo>
                          <a:pt x="1862992" y="2312552"/>
                          <a:pt x="1638978" y="2269964"/>
                          <a:pt x="1506846" y="2302966"/>
                        </a:cubicBezTo>
                        <a:cubicBezTo>
                          <a:pt x="1374714" y="2335968"/>
                          <a:pt x="1082953" y="2262194"/>
                          <a:pt x="961695" y="2302966"/>
                        </a:cubicBezTo>
                        <a:cubicBezTo>
                          <a:pt x="840437" y="2343738"/>
                          <a:pt x="535528" y="2249683"/>
                          <a:pt x="383835" y="2302966"/>
                        </a:cubicBezTo>
                        <a:cubicBezTo>
                          <a:pt x="162471" y="2310888"/>
                          <a:pt x="-8731" y="2125360"/>
                          <a:pt x="0" y="1919131"/>
                        </a:cubicBezTo>
                        <a:cubicBezTo>
                          <a:pt x="-13437" y="1718927"/>
                          <a:pt x="24001" y="1664636"/>
                          <a:pt x="0" y="1453425"/>
                        </a:cubicBezTo>
                        <a:cubicBezTo>
                          <a:pt x="-24001" y="1242214"/>
                          <a:pt x="30226" y="1105386"/>
                          <a:pt x="0" y="987718"/>
                        </a:cubicBezTo>
                        <a:cubicBezTo>
                          <a:pt x="-30226" y="870050"/>
                          <a:pt x="45912" y="641150"/>
                          <a:pt x="0" y="383835"/>
                        </a:cubicBezTo>
                        <a:close/>
                      </a:path>
                      <a:path w="2403123" h="2302966" stroke="0" extrusionOk="0">
                        <a:moveTo>
                          <a:pt x="0" y="383835"/>
                        </a:moveTo>
                        <a:cubicBezTo>
                          <a:pt x="-3133" y="176504"/>
                          <a:pt x="187858" y="30366"/>
                          <a:pt x="383835" y="0"/>
                        </a:cubicBezTo>
                        <a:cubicBezTo>
                          <a:pt x="608491" y="-14358"/>
                          <a:pt x="750405" y="13248"/>
                          <a:pt x="896277" y="0"/>
                        </a:cubicBezTo>
                        <a:cubicBezTo>
                          <a:pt x="1042149" y="-13248"/>
                          <a:pt x="1225187" y="38034"/>
                          <a:pt x="1457782" y="0"/>
                        </a:cubicBezTo>
                        <a:cubicBezTo>
                          <a:pt x="1690378" y="-38034"/>
                          <a:pt x="1893648" y="2590"/>
                          <a:pt x="2019288" y="0"/>
                        </a:cubicBezTo>
                        <a:cubicBezTo>
                          <a:pt x="2222638" y="10062"/>
                          <a:pt x="2414718" y="228722"/>
                          <a:pt x="2403123" y="383835"/>
                        </a:cubicBezTo>
                        <a:cubicBezTo>
                          <a:pt x="2410089" y="546218"/>
                          <a:pt x="2355417" y="725249"/>
                          <a:pt x="2403123" y="849541"/>
                        </a:cubicBezTo>
                        <a:cubicBezTo>
                          <a:pt x="2450829" y="973833"/>
                          <a:pt x="2349519" y="1189577"/>
                          <a:pt x="2403123" y="1315248"/>
                        </a:cubicBezTo>
                        <a:cubicBezTo>
                          <a:pt x="2456727" y="1440919"/>
                          <a:pt x="2385653" y="1716913"/>
                          <a:pt x="2403123" y="1919131"/>
                        </a:cubicBezTo>
                        <a:cubicBezTo>
                          <a:pt x="2404983" y="2148035"/>
                          <a:pt x="2204472" y="2309115"/>
                          <a:pt x="2019288" y="2302966"/>
                        </a:cubicBezTo>
                        <a:cubicBezTo>
                          <a:pt x="1841196" y="2355040"/>
                          <a:pt x="1727592" y="2293929"/>
                          <a:pt x="1490492" y="2302966"/>
                        </a:cubicBezTo>
                        <a:cubicBezTo>
                          <a:pt x="1253392" y="2312003"/>
                          <a:pt x="1057210" y="2260764"/>
                          <a:pt x="928986" y="2302966"/>
                        </a:cubicBezTo>
                        <a:cubicBezTo>
                          <a:pt x="800762" y="2345168"/>
                          <a:pt x="498145" y="2248114"/>
                          <a:pt x="383835" y="2302966"/>
                        </a:cubicBezTo>
                        <a:cubicBezTo>
                          <a:pt x="170835" y="2315070"/>
                          <a:pt x="-6456" y="2127689"/>
                          <a:pt x="0" y="1919131"/>
                        </a:cubicBezTo>
                        <a:cubicBezTo>
                          <a:pt x="-33102" y="1721379"/>
                          <a:pt x="7408" y="1637730"/>
                          <a:pt x="0" y="1438072"/>
                        </a:cubicBezTo>
                        <a:cubicBezTo>
                          <a:pt x="-7408" y="1238414"/>
                          <a:pt x="28270" y="1131374"/>
                          <a:pt x="0" y="941659"/>
                        </a:cubicBezTo>
                        <a:cubicBezTo>
                          <a:pt x="-28270" y="751944"/>
                          <a:pt x="31678" y="546811"/>
                          <a:pt x="0" y="38383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EMI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F3AFD4D-DBAB-494B-8AE1-A18F764AFB1F}"/>
              </a:ext>
            </a:extLst>
          </p:cNvPr>
          <p:cNvSpPr/>
          <p:nvPr/>
        </p:nvSpPr>
        <p:spPr>
          <a:xfrm>
            <a:off x="4376524" y="1975361"/>
            <a:ext cx="2984309" cy="2302966"/>
          </a:xfrm>
          <a:prstGeom prst="roundRect">
            <a:avLst/>
          </a:prstGeom>
          <a:solidFill>
            <a:srgbClr val="0070C0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078376611">
                  <a:custGeom>
                    <a:avLst/>
                    <a:gdLst>
                      <a:gd name="connsiteX0" fmla="*/ 0 w 2984309"/>
                      <a:gd name="connsiteY0" fmla="*/ 383835 h 2302966"/>
                      <a:gd name="connsiteX1" fmla="*/ 383835 w 2984309"/>
                      <a:gd name="connsiteY1" fmla="*/ 0 h 2302966"/>
                      <a:gd name="connsiteX2" fmla="*/ 960161 w 2984309"/>
                      <a:gd name="connsiteY2" fmla="*/ 0 h 2302966"/>
                      <a:gd name="connsiteX3" fmla="*/ 1536487 w 2984309"/>
                      <a:gd name="connsiteY3" fmla="*/ 0 h 2302966"/>
                      <a:gd name="connsiteX4" fmla="*/ 2068481 w 2984309"/>
                      <a:gd name="connsiteY4" fmla="*/ 0 h 2302966"/>
                      <a:gd name="connsiteX5" fmla="*/ 2600474 w 2984309"/>
                      <a:gd name="connsiteY5" fmla="*/ 0 h 2302966"/>
                      <a:gd name="connsiteX6" fmla="*/ 2984309 w 2984309"/>
                      <a:gd name="connsiteY6" fmla="*/ 383835 h 2302966"/>
                      <a:gd name="connsiteX7" fmla="*/ 2984309 w 2984309"/>
                      <a:gd name="connsiteY7" fmla="*/ 910953 h 2302966"/>
                      <a:gd name="connsiteX8" fmla="*/ 2984309 w 2984309"/>
                      <a:gd name="connsiteY8" fmla="*/ 1376660 h 2302966"/>
                      <a:gd name="connsiteX9" fmla="*/ 2984309 w 2984309"/>
                      <a:gd name="connsiteY9" fmla="*/ 1919131 h 2302966"/>
                      <a:gd name="connsiteX10" fmla="*/ 2600474 w 2984309"/>
                      <a:gd name="connsiteY10" fmla="*/ 2302966 h 2302966"/>
                      <a:gd name="connsiteX11" fmla="*/ 2090647 w 2984309"/>
                      <a:gd name="connsiteY11" fmla="*/ 2302966 h 2302966"/>
                      <a:gd name="connsiteX12" fmla="*/ 1558654 w 2984309"/>
                      <a:gd name="connsiteY12" fmla="*/ 2302966 h 2302966"/>
                      <a:gd name="connsiteX13" fmla="*/ 1026660 w 2984309"/>
                      <a:gd name="connsiteY13" fmla="*/ 2302966 h 2302966"/>
                      <a:gd name="connsiteX14" fmla="*/ 383835 w 2984309"/>
                      <a:gd name="connsiteY14" fmla="*/ 2302966 h 2302966"/>
                      <a:gd name="connsiteX15" fmla="*/ 0 w 2984309"/>
                      <a:gd name="connsiteY15" fmla="*/ 1919131 h 2302966"/>
                      <a:gd name="connsiteX16" fmla="*/ 0 w 2984309"/>
                      <a:gd name="connsiteY16" fmla="*/ 1438072 h 2302966"/>
                      <a:gd name="connsiteX17" fmla="*/ 0 w 2984309"/>
                      <a:gd name="connsiteY17" fmla="*/ 895600 h 2302966"/>
                      <a:gd name="connsiteX18" fmla="*/ 0 w 2984309"/>
                      <a:gd name="connsiteY18" fmla="*/ 383835 h 230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984309" h="2302966" fill="none" extrusionOk="0">
                        <a:moveTo>
                          <a:pt x="0" y="383835"/>
                        </a:moveTo>
                        <a:cubicBezTo>
                          <a:pt x="2507" y="109998"/>
                          <a:pt x="186817" y="10733"/>
                          <a:pt x="383835" y="0"/>
                        </a:cubicBezTo>
                        <a:cubicBezTo>
                          <a:pt x="602548" y="-8588"/>
                          <a:pt x="760184" y="35646"/>
                          <a:pt x="960161" y="0"/>
                        </a:cubicBezTo>
                        <a:cubicBezTo>
                          <a:pt x="1160138" y="-35646"/>
                          <a:pt x="1351034" y="27971"/>
                          <a:pt x="1536487" y="0"/>
                        </a:cubicBezTo>
                        <a:cubicBezTo>
                          <a:pt x="1721940" y="-27971"/>
                          <a:pt x="1955029" y="6217"/>
                          <a:pt x="2068481" y="0"/>
                        </a:cubicBezTo>
                        <a:cubicBezTo>
                          <a:pt x="2181933" y="-6217"/>
                          <a:pt x="2383685" y="2977"/>
                          <a:pt x="2600474" y="0"/>
                        </a:cubicBezTo>
                        <a:cubicBezTo>
                          <a:pt x="2805358" y="-2850"/>
                          <a:pt x="2978985" y="173480"/>
                          <a:pt x="2984309" y="383835"/>
                        </a:cubicBezTo>
                        <a:cubicBezTo>
                          <a:pt x="3006948" y="524713"/>
                          <a:pt x="2928650" y="762160"/>
                          <a:pt x="2984309" y="910953"/>
                        </a:cubicBezTo>
                        <a:cubicBezTo>
                          <a:pt x="3039968" y="1059746"/>
                          <a:pt x="2931748" y="1243790"/>
                          <a:pt x="2984309" y="1376660"/>
                        </a:cubicBezTo>
                        <a:cubicBezTo>
                          <a:pt x="3036870" y="1509530"/>
                          <a:pt x="2972411" y="1783925"/>
                          <a:pt x="2984309" y="1919131"/>
                        </a:cubicBezTo>
                        <a:cubicBezTo>
                          <a:pt x="2963678" y="2119960"/>
                          <a:pt x="2780293" y="2353755"/>
                          <a:pt x="2600474" y="2302966"/>
                        </a:cubicBezTo>
                        <a:cubicBezTo>
                          <a:pt x="2477205" y="2353665"/>
                          <a:pt x="2300354" y="2254696"/>
                          <a:pt x="2090647" y="2302966"/>
                        </a:cubicBezTo>
                        <a:cubicBezTo>
                          <a:pt x="1880940" y="2351236"/>
                          <a:pt x="1720175" y="2299493"/>
                          <a:pt x="1558654" y="2302966"/>
                        </a:cubicBezTo>
                        <a:cubicBezTo>
                          <a:pt x="1397133" y="2306439"/>
                          <a:pt x="1283786" y="2271040"/>
                          <a:pt x="1026660" y="2302966"/>
                        </a:cubicBezTo>
                        <a:cubicBezTo>
                          <a:pt x="769534" y="2334892"/>
                          <a:pt x="614154" y="2272463"/>
                          <a:pt x="383835" y="2302966"/>
                        </a:cubicBezTo>
                        <a:cubicBezTo>
                          <a:pt x="164135" y="2259543"/>
                          <a:pt x="-23546" y="2079098"/>
                          <a:pt x="0" y="1919131"/>
                        </a:cubicBezTo>
                        <a:cubicBezTo>
                          <a:pt x="-19989" y="1695942"/>
                          <a:pt x="55893" y="1622740"/>
                          <a:pt x="0" y="1438072"/>
                        </a:cubicBezTo>
                        <a:cubicBezTo>
                          <a:pt x="-55893" y="1253404"/>
                          <a:pt x="7231" y="1124844"/>
                          <a:pt x="0" y="895600"/>
                        </a:cubicBezTo>
                        <a:cubicBezTo>
                          <a:pt x="-7231" y="666356"/>
                          <a:pt x="26506" y="529278"/>
                          <a:pt x="0" y="383835"/>
                        </a:cubicBezTo>
                        <a:close/>
                      </a:path>
                      <a:path w="2984309" h="2302966" stroke="0" extrusionOk="0">
                        <a:moveTo>
                          <a:pt x="0" y="383835"/>
                        </a:moveTo>
                        <a:cubicBezTo>
                          <a:pt x="-51925" y="181940"/>
                          <a:pt x="127459" y="31824"/>
                          <a:pt x="383835" y="0"/>
                        </a:cubicBezTo>
                        <a:cubicBezTo>
                          <a:pt x="616735" y="-16269"/>
                          <a:pt x="834256" y="39219"/>
                          <a:pt x="960161" y="0"/>
                        </a:cubicBezTo>
                        <a:cubicBezTo>
                          <a:pt x="1086066" y="-39219"/>
                          <a:pt x="1296127" y="62148"/>
                          <a:pt x="1514321" y="0"/>
                        </a:cubicBezTo>
                        <a:cubicBezTo>
                          <a:pt x="1732515" y="-62148"/>
                          <a:pt x="1918908" y="46121"/>
                          <a:pt x="2046314" y="0"/>
                        </a:cubicBezTo>
                        <a:cubicBezTo>
                          <a:pt x="2173720" y="-46121"/>
                          <a:pt x="2400310" y="16373"/>
                          <a:pt x="2600474" y="0"/>
                        </a:cubicBezTo>
                        <a:cubicBezTo>
                          <a:pt x="2788689" y="-15916"/>
                          <a:pt x="2996920" y="164461"/>
                          <a:pt x="2984309" y="383835"/>
                        </a:cubicBezTo>
                        <a:cubicBezTo>
                          <a:pt x="3030428" y="566954"/>
                          <a:pt x="2928373" y="721951"/>
                          <a:pt x="2984309" y="910953"/>
                        </a:cubicBezTo>
                        <a:cubicBezTo>
                          <a:pt x="3040245" y="1099955"/>
                          <a:pt x="2971763" y="1280851"/>
                          <a:pt x="2984309" y="1453425"/>
                        </a:cubicBezTo>
                        <a:cubicBezTo>
                          <a:pt x="2996855" y="1625999"/>
                          <a:pt x="2943033" y="1712951"/>
                          <a:pt x="2984309" y="1919131"/>
                        </a:cubicBezTo>
                        <a:cubicBezTo>
                          <a:pt x="2985906" y="2182479"/>
                          <a:pt x="2813699" y="2327347"/>
                          <a:pt x="2600474" y="2302966"/>
                        </a:cubicBezTo>
                        <a:cubicBezTo>
                          <a:pt x="2424354" y="2338614"/>
                          <a:pt x="2321123" y="2287730"/>
                          <a:pt x="2090647" y="2302966"/>
                        </a:cubicBezTo>
                        <a:cubicBezTo>
                          <a:pt x="1860171" y="2318202"/>
                          <a:pt x="1683614" y="2239253"/>
                          <a:pt x="1492155" y="2302966"/>
                        </a:cubicBezTo>
                        <a:cubicBezTo>
                          <a:pt x="1300696" y="2366679"/>
                          <a:pt x="1073683" y="2251860"/>
                          <a:pt x="893662" y="2302966"/>
                        </a:cubicBezTo>
                        <a:cubicBezTo>
                          <a:pt x="713641" y="2354072"/>
                          <a:pt x="506027" y="2242116"/>
                          <a:pt x="383835" y="2302966"/>
                        </a:cubicBezTo>
                        <a:cubicBezTo>
                          <a:pt x="161829" y="2244242"/>
                          <a:pt x="-40623" y="2152923"/>
                          <a:pt x="0" y="1919131"/>
                        </a:cubicBezTo>
                        <a:cubicBezTo>
                          <a:pt x="-27336" y="1695958"/>
                          <a:pt x="5009" y="1587485"/>
                          <a:pt x="0" y="1438072"/>
                        </a:cubicBezTo>
                        <a:cubicBezTo>
                          <a:pt x="-5009" y="1288659"/>
                          <a:pt x="49759" y="1059225"/>
                          <a:pt x="0" y="957012"/>
                        </a:cubicBezTo>
                        <a:cubicBezTo>
                          <a:pt x="-49759" y="854799"/>
                          <a:pt x="9480" y="664197"/>
                          <a:pt x="0" y="38383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CM2</a:t>
            </a:r>
          </a:p>
          <a:p>
            <a:pPr algn="ctr"/>
            <a:r>
              <a:rPr lang="fr-FR" sz="2800" b="1" dirty="0" err="1"/>
              <a:t>Tamahana</a:t>
            </a:r>
            <a:r>
              <a:rPr lang="fr-FR" sz="2800" b="1" dirty="0"/>
              <a:t> élémentaire</a:t>
            </a:r>
          </a:p>
          <a:p>
            <a:pPr algn="ctr"/>
            <a:r>
              <a:rPr lang="fr-FR" sz="2800" b="1" dirty="0"/>
              <a:t>(</a:t>
            </a:r>
            <a:r>
              <a:rPr lang="fr-FR" sz="2800" b="1" dirty="0" err="1"/>
              <a:t>Arue</a:t>
            </a:r>
            <a:r>
              <a:rPr lang="fr-FR" sz="2800" b="1" dirty="0"/>
              <a:t>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2096EB2-8B0B-F241-A16C-0CC6FF167D65}"/>
              </a:ext>
            </a:extLst>
          </p:cNvPr>
          <p:cNvSpPr/>
          <p:nvPr/>
        </p:nvSpPr>
        <p:spPr>
          <a:xfrm>
            <a:off x="8113626" y="1975361"/>
            <a:ext cx="2418907" cy="2302966"/>
          </a:xfrm>
          <a:prstGeom prst="roundRect">
            <a:avLst/>
          </a:prstGeom>
          <a:solidFill>
            <a:srgbClr val="0070C0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897118847">
                  <a:custGeom>
                    <a:avLst/>
                    <a:gdLst>
                      <a:gd name="connsiteX0" fmla="*/ 0 w 2418907"/>
                      <a:gd name="connsiteY0" fmla="*/ 383835 h 2302966"/>
                      <a:gd name="connsiteX1" fmla="*/ 383835 w 2418907"/>
                      <a:gd name="connsiteY1" fmla="*/ 0 h 2302966"/>
                      <a:gd name="connsiteX2" fmla="*/ 967272 w 2418907"/>
                      <a:gd name="connsiteY2" fmla="*/ 0 h 2302966"/>
                      <a:gd name="connsiteX3" fmla="*/ 1517684 w 2418907"/>
                      <a:gd name="connsiteY3" fmla="*/ 0 h 2302966"/>
                      <a:gd name="connsiteX4" fmla="*/ 2035072 w 2418907"/>
                      <a:gd name="connsiteY4" fmla="*/ 0 h 2302966"/>
                      <a:gd name="connsiteX5" fmla="*/ 2418907 w 2418907"/>
                      <a:gd name="connsiteY5" fmla="*/ 383835 h 2302966"/>
                      <a:gd name="connsiteX6" fmla="*/ 2418907 w 2418907"/>
                      <a:gd name="connsiteY6" fmla="*/ 880247 h 2302966"/>
                      <a:gd name="connsiteX7" fmla="*/ 2418907 w 2418907"/>
                      <a:gd name="connsiteY7" fmla="*/ 1376660 h 2302966"/>
                      <a:gd name="connsiteX8" fmla="*/ 2418907 w 2418907"/>
                      <a:gd name="connsiteY8" fmla="*/ 1919131 h 2302966"/>
                      <a:gd name="connsiteX9" fmla="*/ 2035072 w 2418907"/>
                      <a:gd name="connsiteY9" fmla="*/ 2302966 h 2302966"/>
                      <a:gd name="connsiteX10" fmla="*/ 1451635 w 2418907"/>
                      <a:gd name="connsiteY10" fmla="*/ 2302966 h 2302966"/>
                      <a:gd name="connsiteX11" fmla="*/ 884710 w 2418907"/>
                      <a:gd name="connsiteY11" fmla="*/ 2302966 h 2302966"/>
                      <a:gd name="connsiteX12" fmla="*/ 383835 w 2418907"/>
                      <a:gd name="connsiteY12" fmla="*/ 2302966 h 2302966"/>
                      <a:gd name="connsiteX13" fmla="*/ 0 w 2418907"/>
                      <a:gd name="connsiteY13" fmla="*/ 1919131 h 2302966"/>
                      <a:gd name="connsiteX14" fmla="*/ 0 w 2418907"/>
                      <a:gd name="connsiteY14" fmla="*/ 1407366 h 2302966"/>
                      <a:gd name="connsiteX15" fmla="*/ 0 w 2418907"/>
                      <a:gd name="connsiteY15" fmla="*/ 926306 h 2302966"/>
                      <a:gd name="connsiteX16" fmla="*/ 0 w 2418907"/>
                      <a:gd name="connsiteY16" fmla="*/ 383835 h 230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18907" h="2302966" fill="none" extrusionOk="0">
                        <a:moveTo>
                          <a:pt x="0" y="383835"/>
                        </a:moveTo>
                        <a:cubicBezTo>
                          <a:pt x="-16993" y="147548"/>
                          <a:pt x="172807" y="18531"/>
                          <a:pt x="383835" y="0"/>
                        </a:cubicBezTo>
                        <a:cubicBezTo>
                          <a:pt x="607788" y="-29027"/>
                          <a:pt x="712680" y="40020"/>
                          <a:pt x="967272" y="0"/>
                        </a:cubicBezTo>
                        <a:cubicBezTo>
                          <a:pt x="1221864" y="-40020"/>
                          <a:pt x="1363789" y="22028"/>
                          <a:pt x="1517684" y="0"/>
                        </a:cubicBezTo>
                        <a:cubicBezTo>
                          <a:pt x="1671579" y="-22028"/>
                          <a:pt x="1900143" y="22227"/>
                          <a:pt x="2035072" y="0"/>
                        </a:cubicBezTo>
                        <a:cubicBezTo>
                          <a:pt x="2264744" y="16756"/>
                          <a:pt x="2410474" y="204624"/>
                          <a:pt x="2418907" y="383835"/>
                        </a:cubicBezTo>
                        <a:cubicBezTo>
                          <a:pt x="2434228" y="537368"/>
                          <a:pt x="2379869" y="672975"/>
                          <a:pt x="2418907" y="880247"/>
                        </a:cubicBezTo>
                        <a:cubicBezTo>
                          <a:pt x="2457945" y="1087519"/>
                          <a:pt x="2385298" y="1132771"/>
                          <a:pt x="2418907" y="1376660"/>
                        </a:cubicBezTo>
                        <a:cubicBezTo>
                          <a:pt x="2452516" y="1620549"/>
                          <a:pt x="2403643" y="1703601"/>
                          <a:pt x="2418907" y="1919131"/>
                        </a:cubicBezTo>
                        <a:cubicBezTo>
                          <a:pt x="2446124" y="2145650"/>
                          <a:pt x="2243264" y="2300202"/>
                          <a:pt x="2035072" y="2302966"/>
                        </a:cubicBezTo>
                        <a:cubicBezTo>
                          <a:pt x="1886507" y="2364562"/>
                          <a:pt x="1692694" y="2300163"/>
                          <a:pt x="1451635" y="2302966"/>
                        </a:cubicBezTo>
                        <a:cubicBezTo>
                          <a:pt x="1210576" y="2305769"/>
                          <a:pt x="1106363" y="2277213"/>
                          <a:pt x="884710" y="2302966"/>
                        </a:cubicBezTo>
                        <a:cubicBezTo>
                          <a:pt x="663058" y="2328719"/>
                          <a:pt x="495172" y="2264062"/>
                          <a:pt x="383835" y="2302966"/>
                        </a:cubicBezTo>
                        <a:cubicBezTo>
                          <a:pt x="224158" y="2314723"/>
                          <a:pt x="51501" y="2151777"/>
                          <a:pt x="0" y="1919131"/>
                        </a:cubicBezTo>
                        <a:cubicBezTo>
                          <a:pt x="-39318" y="1712554"/>
                          <a:pt x="55057" y="1543981"/>
                          <a:pt x="0" y="1407366"/>
                        </a:cubicBezTo>
                        <a:cubicBezTo>
                          <a:pt x="-55057" y="1270751"/>
                          <a:pt x="352" y="1085653"/>
                          <a:pt x="0" y="926306"/>
                        </a:cubicBezTo>
                        <a:cubicBezTo>
                          <a:pt x="-352" y="766959"/>
                          <a:pt x="56643" y="648517"/>
                          <a:pt x="0" y="383835"/>
                        </a:cubicBezTo>
                        <a:close/>
                      </a:path>
                      <a:path w="2418907" h="2302966" stroke="0" extrusionOk="0">
                        <a:moveTo>
                          <a:pt x="0" y="383835"/>
                        </a:moveTo>
                        <a:cubicBezTo>
                          <a:pt x="-12665" y="168560"/>
                          <a:pt x="164798" y="19910"/>
                          <a:pt x="383835" y="0"/>
                        </a:cubicBezTo>
                        <a:cubicBezTo>
                          <a:pt x="560383" y="-32815"/>
                          <a:pt x="810007" y="13198"/>
                          <a:pt x="934247" y="0"/>
                        </a:cubicBezTo>
                        <a:cubicBezTo>
                          <a:pt x="1058487" y="-13198"/>
                          <a:pt x="1312887" y="45377"/>
                          <a:pt x="1501172" y="0"/>
                        </a:cubicBezTo>
                        <a:cubicBezTo>
                          <a:pt x="1689457" y="-45377"/>
                          <a:pt x="1794206" y="62876"/>
                          <a:pt x="2035072" y="0"/>
                        </a:cubicBezTo>
                        <a:cubicBezTo>
                          <a:pt x="2229887" y="44111"/>
                          <a:pt x="2447913" y="177823"/>
                          <a:pt x="2418907" y="383835"/>
                        </a:cubicBezTo>
                        <a:cubicBezTo>
                          <a:pt x="2443920" y="533000"/>
                          <a:pt x="2356987" y="728108"/>
                          <a:pt x="2418907" y="926306"/>
                        </a:cubicBezTo>
                        <a:cubicBezTo>
                          <a:pt x="2480827" y="1124504"/>
                          <a:pt x="2397620" y="1221136"/>
                          <a:pt x="2418907" y="1468778"/>
                        </a:cubicBezTo>
                        <a:cubicBezTo>
                          <a:pt x="2440194" y="1716420"/>
                          <a:pt x="2398043" y="1808319"/>
                          <a:pt x="2418907" y="1919131"/>
                        </a:cubicBezTo>
                        <a:cubicBezTo>
                          <a:pt x="2443027" y="2138747"/>
                          <a:pt x="2268795" y="2338858"/>
                          <a:pt x="2035072" y="2302966"/>
                        </a:cubicBezTo>
                        <a:cubicBezTo>
                          <a:pt x="1835711" y="2355016"/>
                          <a:pt x="1619292" y="2276749"/>
                          <a:pt x="1451635" y="2302966"/>
                        </a:cubicBezTo>
                        <a:cubicBezTo>
                          <a:pt x="1283978" y="2329183"/>
                          <a:pt x="1105087" y="2260006"/>
                          <a:pt x="950760" y="2302966"/>
                        </a:cubicBezTo>
                        <a:cubicBezTo>
                          <a:pt x="796434" y="2345926"/>
                          <a:pt x="643391" y="2240247"/>
                          <a:pt x="383835" y="2302966"/>
                        </a:cubicBezTo>
                        <a:cubicBezTo>
                          <a:pt x="172253" y="2355937"/>
                          <a:pt x="37550" y="2150780"/>
                          <a:pt x="0" y="1919131"/>
                        </a:cubicBezTo>
                        <a:cubicBezTo>
                          <a:pt x="-23886" y="1710485"/>
                          <a:pt x="1811" y="1546913"/>
                          <a:pt x="0" y="1392013"/>
                        </a:cubicBezTo>
                        <a:cubicBezTo>
                          <a:pt x="-1811" y="1237113"/>
                          <a:pt x="44876" y="1045500"/>
                          <a:pt x="0" y="895600"/>
                        </a:cubicBezTo>
                        <a:cubicBezTo>
                          <a:pt x="-44876" y="745700"/>
                          <a:pt x="1698" y="498695"/>
                          <a:pt x="0" y="38383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 périodes</a:t>
            </a:r>
          </a:p>
        </p:txBody>
      </p:sp>
    </p:spTree>
    <p:extLst>
      <p:ext uri="{BB962C8B-B14F-4D97-AF65-F5344CB8AC3E}">
        <p14:creationId xmlns:p14="http://schemas.microsoft.com/office/powerpoint/2010/main" val="365567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: les élèves et leurs usages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17FC0F-6515-0A47-BFD0-BA7021B7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51" y="1175542"/>
            <a:ext cx="6841497" cy="48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35307"/>
            <a:ext cx="9395827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Séquençage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855E300-4807-DE4B-A2C6-79923BACEE3D}"/>
              </a:ext>
            </a:extLst>
          </p:cNvPr>
          <p:cNvGrpSpPr/>
          <p:nvPr/>
        </p:nvGrpSpPr>
        <p:grpSpPr>
          <a:xfrm>
            <a:off x="726474" y="1126981"/>
            <a:ext cx="4855176" cy="3507686"/>
            <a:chOff x="726474" y="1311965"/>
            <a:chExt cx="4855176" cy="3507686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B14F51D-7C53-3148-B073-43BC8D505F66}"/>
                </a:ext>
              </a:extLst>
            </p:cNvPr>
            <p:cNvSpPr/>
            <p:nvPr/>
          </p:nvSpPr>
          <p:spPr>
            <a:xfrm>
              <a:off x="726474" y="1311965"/>
              <a:ext cx="4855176" cy="35076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05C39E1-9EB7-A442-BE98-06876F58E688}"/>
                </a:ext>
              </a:extLst>
            </p:cNvPr>
            <p:cNvSpPr/>
            <p:nvPr/>
          </p:nvSpPr>
          <p:spPr>
            <a:xfrm>
              <a:off x="1104900" y="1468499"/>
              <a:ext cx="4152900" cy="841797"/>
            </a:xfrm>
            <a:prstGeom prst="roundRect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C4956CC1-6998-6842-B4AC-85783E9C01DD}"/>
                </a:ext>
              </a:extLst>
            </p:cNvPr>
            <p:cNvSpPr txBox="1">
              <a:spLocks/>
            </p:cNvSpPr>
            <p:nvPr/>
          </p:nvSpPr>
          <p:spPr>
            <a:xfrm>
              <a:off x="1345456" y="1468499"/>
              <a:ext cx="3671787" cy="8417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définition - analyse - réflexion</a:t>
              </a:r>
            </a:p>
          </p:txBody>
        </p:sp>
        <p:sp>
          <p:nvSpPr>
            <p:cNvPr id="17" name="Espace réservé du contenu 2">
              <a:extLst>
                <a:ext uri="{FF2B5EF4-FFF2-40B4-BE49-F238E27FC236}">
                  <a16:creationId xmlns:a16="http://schemas.microsoft.com/office/drawing/2014/main" id="{C3010A25-EA88-1649-A0E8-F5A12FC027E1}"/>
                </a:ext>
              </a:extLst>
            </p:cNvPr>
            <p:cNvSpPr txBox="1">
              <a:spLocks/>
            </p:cNvSpPr>
            <p:nvPr/>
          </p:nvSpPr>
          <p:spPr>
            <a:xfrm>
              <a:off x="891874" y="2466830"/>
              <a:ext cx="4524375" cy="20808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Réseau social ?</a:t>
              </a:r>
            </a:p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Thématiques : </a:t>
              </a:r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mémoire d’Internet, e-réputation, identité numérique, respect d’autrui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9539D1C-C128-3E49-832F-24E48F18C886}"/>
              </a:ext>
            </a:extLst>
          </p:cNvPr>
          <p:cNvGrpSpPr/>
          <p:nvPr/>
        </p:nvGrpSpPr>
        <p:grpSpPr>
          <a:xfrm>
            <a:off x="6096000" y="1150979"/>
            <a:ext cx="4855176" cy="3507686"/>
            <a:chOff x="6096000" y="1311965"/>
            <a:chExt cx="4855176" cy="350768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FCCC0D49-03D0-9040-9D72-7EC9341BF3B7}"/>
                </a:ext>
              </a:extLst>
            </p:cNvPr>
            <p:cNvSpPr/>
            <p:nvPr/>
          </p:nvSpPr>
          <p:spPr>
            <a:xfrm>
              <a:off x="6096000" y="1311965"/>
              <a:ext cx="4855176" cy="35076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D7A2E89-8DEF-674E-8635-607FCA8AF9C1}"/>
                </a:ext>
              </a:extLst>
            </p:cNvPr>
            <p:cNvSpPr/>
            <p:nvPr/>
          </p:nvSpPr>
          <p:spPr>
            <a:xfrm>
              <a:off x="6477000" y="1468499"/>
              <a:ext cx="4152900" cy="841797"/>
            </a:xfrm>
            <a:prstGeom prst="roundRect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space réservé du contenu 2">
              <a:extLst>
                <a:ext uri="{FF2B5EF4-FFF2-40B4-BE49-F238E27FC236}">
                  <a16:creationId xmlns:a16="http://schemas.microsoft.com/office/drawing/2014/main" id="{FEA33FAD-CA68-6141-B5A1-819EBCF09D51}"/>
                </a:ext>
              </a:extLst>
            </p:cNvPr>
            <p:cNvSpPr txBox="1">
              <a:spLocks/>
            </p:cNvSpPr>
            <p:nvPr/>
          </p:nvSpPr>
          <p:spPr>
            <a:xfrm>
              <a:off x="6717556" y="1468499"/>
              <a:ext cx="3671787" cy="8417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mise en situation - évaluation</a:t>
              </a:r>
            </a:p>
          </p:txBody>
        </p:sp>
        <p:sp>
          <p:nvSpPr>
            <p:cNvPr id="22" name="Espace réservé du contenu 2">
              <a:extLst>
                <a:ext uri="{FF2B5EF4-FFF2-40B4-BE49-F238E27FC236}">
                  <a16:creationId xmlns:a16="http://schemas.microsoft.com/office/drawing/2014/main" id="{441BA9AC-8EB9-E84F-BD98-3C825C417829}"/>
                </a:ext>
              </a:extLst>
            </p:cNvPr>
            <p:cNvSpPr txBox="1">
              <a:spLocks/>
            </p:cNvSpPr>
            <p:nvPr/>
          </p:nvSpPr>
          <p:spPr>
            <a:xfrm>
              <a:off x="6248400" y="2466829"/>
              <a:ext cx="4533900" cy="20808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Études de cas : </a:t>
              </a:r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Comment réagir concrètement face aux situations analysées et aux réflexions menées au préalable? </a:t>
              </a:r>
            </a:p>
            <a:p>
              <a:pPr lvl="1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186CFCB-C242-894E-82AB-473F12FA91A0}"/>
              </a:ext>
            </a:extLst>
          </p:cNvPr>
          <p:cNvGrpSpPr/>
          <p:nvPr/>
        </p:nvGrpSpPr>
        <p:grpSpPr>
          <a:xfrm>
            <a:off x="726474" y="4495952"/>
            <a:ext cx="10240135" cy="1444598"/>
            <a:chOff x="726474" y="4495952"/>
            <a:chExt cx="10240135" cy="1444598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112DDCA-93CF-BB47-8894-63C0542A21BE}"/>
                </a:ext>
              </a:extLst>
            </p:cNvPr>
            <p:cNvGrpSpPr/>
            <p:nvPr/>
          </p:nvGrpSpPr>
          <p:grpSpPr>
            <a:xfrm>
              <a:off x="726474" y="4963892"/>
              <a:ext cx="10240135" cy="976658"/>
              <a:chOff x="593122" y="3664358"/>
              <a:chExt cx="10240135" cy="976658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8FF5E8EB-A5D0-4E47-A1DC-CE12B0AC97CA}"/>
                  </a:ext>
                </a:extLst>
              </p:cNvPr>
              <p:cNvSpPr/>
              <p:nvPr/>
            </p:nvSpPr>
            <p:spPr>
              <a:xfrm>
                <a:off x="593122" y="3664358"/>
                <a:ext cx="10224703" cy="97665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FA8DCFDF-9D4E-0B4A-A85B-310A547381F3}"/>
                  </a:ext>
                </a:extLst>
              </p:cNvPr>
              <p:cNvSpPr/>
              <p:nvPr/>
            </p:nvSpPr>
            <p:spPr>
              <a:xfrm>
                <a:off x="716878" y="3787176"/>
                <a:ext cx="1816844" cy="73102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1C2570D1-9B93-404C-8757-875EADC0F9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878" y="3793796"/>
                <a:ext cx="1816844" cy="7310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fr-F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transfert</a:t>
                </a:r>
              </a:p>
            </p:txBody>
          </p:sp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C14F0D47-CFA5-DD4A-AD27-1874811FE4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7478" y="3917393"/>
                <a:ext cx="8175779" cy="590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Pour sensibiliser, informer, expliquer aux autres.</a:t>
                </a:r>
              </a:p>
            </p:txBody>
          </p:sp>
        </p:grpSp>
        <p:sp>
          <p:nvSpPr>
            <p:cNvPr id="30" name="Flèche vers la droite 29">
              <a:extLst>
                <a:ext uri="{FF2B5EF4-FFF2-40B4-BE49-F238E27FC236}">
                  <a16:creationId xmlns:a16="http://schemas.microsoft.com/office/drawing/2014/main" id="{11549AD2-3DEE-1743-B5D8-55910F852DF0}"/>
                </a:ext>
              </a:extLst>
            </p:cNvPr>
            <p:cNvSpPr/>
            <p:nvPr/>
          </p:nvSpPr>
          <p:spPr>
            <a:xfrm rot="5400000">
              <a:off x="2702671" y="4610908"/>
              <a:ext cx="831498" cy="60367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vers la droite 30">
              <a:extLst>
                <a:ext uri="{FF2B5EF4-FFF2-40B4-BE49-F238E27FC236}">
                  <a16:creationId xmlns:a16="http://schemas.microsoft.com/office/drawing/2014/main" id="{6DD472F2-7823-174F-99C7-11615F6E2948}"/>
                </a:ext>
              </a:extLst>
            </p:cNvPr>
            <p:cNvSpPr/>
            <p:nvPr/>
          </p:nvSpPr>
          <p:spPr>
            <a:xfrm rot="5400000">
              <a:off x="8140591" y="4609864"/>
              <a:ext cx="831498" cy="60367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528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 numériques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DF98B2-3BC8-7646-ACD4-65BD5B66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" y="1311965"/>
            <a:ext cx="2061315" cy="19985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BB3C2C-1E5B-6745-97A3-81211FF9F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28" y="3604387"/>
            <a:ext cx="2061315" cy="1999387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3CAE60AA-8794-464E-BCE0-0FFA471371D1}"/>
              </a:ext>
            </a:extLst>
          </p:cNvPr>
          <p:cNvGrpSpPr/>
          <p:nvPr/>
        </p:nvGrpSpPr>
        <p:grpSpPr>
          <a:xfrm>
            <a:off x="3532763" y="1262211"/>
            <a:ext cx="4634845" cy="2575552"/>
            <a:chOff x="6207769" y="861784"/>
            <a:chExt cx="3625168" cy="1336644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583FDD15-0CCF-644F-8C7B-E4EAD09C950A}"/>
                </a:ext>
              </a:extLst>
            </p:cNvPr>
            <p:cNvSpPr/>
            <p:nvPr/>
          </p:nvSpPr>
          <p:spPr>
            <a:xfrm>
              <a:off x="6207769" y="861784"/>
              <a:ext cx="3625168" cy="1336644"/>
            </a:xfrm>
            <a:prstGeom prst="roundRect">
              <a:avLst/>
            </a:prstGeom>
            <a:solidFill>
              <a:srgbClr val="0070C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accéder à des ressources</a:t>
              </a:r>
            </a:p>
            <a:p>
              <a:pPr algn="ctr"/>
              <a:endPara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produire des supports multimédia </a:t>
              </a:r>
            </a:p>
            <a:p>
              <a:pPr algn="ctr"/>
              <a:endPara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phique 5" descr="Présentation avec supports">
              <a:extLst>
                <a:ext uri="{FF2B5EF4-FFF2-40B4-BE49-F238E27FC236}">
                  <a16:creationId xmlns:a16="http://schemas.microsoft.com/office/drawing/2014/main" id="{B01C603C-CD01-1C47-9522-8FD33F949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895" y="1190081"/>
              <a:ext cx="814265" cy="513853"/>
            </a:xfrm>
            <a:prstGeom prst="rect">
              <a:avLst/>
            </a:prstGeom>
          </p:spPr>
        </p:pic>
        <p:pic>
          <p:nvPicPr>
            <p:cNvPr id="8" name="Graphique 7" descr="Image">
              <a:extLst>
                <a:ext uri="{FF2B5EF4-FFF2-40B4-BE49-F238E27FC236}">
                  <a16:creationId xmlns:a16="http://schemas.microsoft.com/office/drawing/2014/main" id="{E6369FBC-727B-8A42-BBAF-5689F7713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31476" y="1160352"/>
              <a:ext cx="751863" cy="466651"/>
            </a:xfrm>
            <a:prstGeom prst="rect">
              <a:avLst/>
            </a:prstGeom>
          </p:spPr>
        </p:pic>
        <p:pic>
          <p:nvPicPr>
            <p:cNvPr id="10" name="Graphique 9" descr="Document">
              <a:extLst>
                <a:ext uri="{FF2B5EF4-FFF2-40B4-BE49-F238E27FC236}">
                  <a16:creationId xmlns:a16="http://schemas.microsoft.com/office/drawing/2014/main" id="{A962D9FA-CFCD-C04A-A8BD-40C418C7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26604" y="1203719"/>
              <a:ext cx="689006" cy="449262"/>
            </a:xfrm>
            <a:prstGeom prst="rect">
              <a:avLst/>
            </a:prstGeom>
          </p:spPr>
        </p:pic>
      </p:grp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E0920D0-E810-BF4A-BFB0-C3724786D228}"/>
              </a:ext>
            </a:extLst>
          </p:cNvPr>
          <p:cNvSpPr/>
          <p:nvPr/>
        </p:nvSpPr>
        <p:spPr>
          <a:xfrm>
            <a:off x="3527857" y="4245211"/>
            <a:ext cx="4712410" cy="1082456"/>
          </a:xfrm>
          <a:prstGeom prst="roundRect">
            <a:avLst/>
          </a:prstGeom>
          <a:solidFill>
            <a:srgbClr val="0070C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mutualiser - collaborer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mémoriser - synthétiser</a:t>
            </a:r>
          </a:p>
          <a:p>
            <a:pPr algn="ctr"/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432441A-F2AD-134B-9181-BC218F41241B}"/>
              </a:ext>
            </a:extLst>
          </p:cNvPr>
          <p:cNvGrpSpPr/>
          <p:nvPr/>
        </p:nvGrpSpPr>
        <p:grpSpPr>
          <a:xfrm>
            <a:off x="1810334" y="3569032"/>
            <a:ext cx="842382" cy="931260"/>
            <a:chOff x="5740757" y="4581994"/>
            <a:chExt cx="842382" cy="93126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6BE58794-E579-7E47-8437-F5D845F62E34}"/>
                </a:ext>
              </a:extLst>
            </p:cNvPr>
            <p:cNvSpPr/>
            <p:nvPr/>
          </p:nvSpPr>
          <p:spPr>
            <a:xfrm>
              <a:off x="5740757" y="4581994"/>
              <a:ext cx="842382" cy="8753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Graphique 37" descr="WiFi">
              <a:extLst>
                <a:ext uri="{FF2B5EF4-FFF2-40B4-BE49-F238E27FC236}">
                  <a16:creationId xmlns:a16="http://schemas.microsoft.com/office/drawing/2014/main" id="{8821CBE6-D1D4-EC4F-8E67-B18CD4F6E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40757" y="4670872"/>
              <a:ext cx="842382" cy="842382"/>
            </a:xfrm>
            <a:prstGeom prst="rect">
              <a:avLst/>
            </a:prstGeom>
          </p:spPr>
        </p:pic>
      </p:grp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515EEEB2-4394-0544-8D0E-C20EBB250DE0}"/>
              </a:ext>
            </a:extLst>
          </p:cNvPr>
          <p:cNvSpPr/>
          <p:nvPr/>
        </p:nvSpPr>
        <p:spPr>
          <a:xfrm>
            <a:off x="2560901" y="1864022"/>
            <a:ext cx="859819" cy="860666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F2ED3FBE-33A8-E44C-9B6F-23A11F430CEE}"/>
              </a:ext>
            </a:extLst>
          </p:cNvPr>
          <p:cNvSpPr/>
          <p:nvPr/>
        </p:nvSpPr>
        <p:spPr>
          <a:xfrm>
            <a:off x="2591838" y="4332926"/>
            <a:ext cx="859819" cy="860666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2EE8E0A-41B9-024C-B346-7545BF294839}"/>
              </a:ext>
            </a:extLst>
          </p:cNvPr>
          <p:cNvGrpSpPr/>
          <p:nvPr/>
        </p:nvGrpSpPr>
        <p:grpSpPr>
          <a:xfrm>
            <a:off x="8352310" y="1152401"/>
            <a:ext cx="3011167" cy="4307902"/>
            <a:chOff x="8315239" y="977014"/>
            <a:chExt cx="3011167" cy="4307902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60CA948-783A-7F45-B454-727744B8385D}"/>
                </a:ext>
              </a:extLst>
            </p:cNvPr>
            <p:cNvSpPr/>
            <p:nvPr/>
          </p:nvSpPr>
          <p:spPr>
            <a:xfrm>
              <a:off x="8315239" y="977014"/>
              <a:ext cx="2992914" cy="226940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800" b="1" dirty="0"/>
                <a:t>Créativité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0262190E-09B1-B242-AAD6-E90B8300F42E}"/>
                </a:ext>
              </a:extLst>
            </p:cNvPr>
            <p:cNvSpPr/>
            <p:nvPr/>
          </p:nvSpPr>
          <p:spPr>
            <a:xfrm>
              <a:off x="8315239" y="1906489"/>
              <a:ext cx="2992915" cy="227045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800" b="1" dirty="0"/>
                <a:t>Collaboration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E91A11C3-13F9-B84C-9792-1BCC0AF05F1F}"/>
                </a:ext>
              </a:extLst>
            </p:cNvPr>
            <p:cNvSpPr/>
            <p:nvPr/>
          </p:nvSpPr>
          <p:spPr>
            <a:xfrm>
              <a:off x="8324365" y="2852141"/>
              <a:ext cx="2992915" cy="2270456"/>
            </a:xfrm>
            <a:prstGeom prst="roundRect">
              <a:avLst/>
            </a:prstGeom>
            <a:solidFill>
              <a:srgbClr val="009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800" b="1" dirty="0"/>
                <a:t>Communication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D17EAEF5-0883-904F-9B39-77E54DAD9104}"/>
                </a:ext>
              </a:extLst>
            </p:cNvPr>
            <p:cNvSpPr/>
            <p:nvPr/>
          </p:nvSpPr>
          <p:spPr>
            <a:xfrm>
              <a:off x="8333491" y="3764073"/>
              <a:ext cx="2992915" cy="152084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800" b="1" dirty="0"/>
                <a:t>Esprit Critique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1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3B41E42-7666-D043-AD0C-C58A50C4CBE9}" vid="{4471F79C-649C-094B-9816-E42B7DAEB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280</Words>
  <Application>Microsoft Macintosh PowerPoint</Application>
  <PresentationFormat>Grand écran</PresentationFormat>
  <Paragraphs>75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Constats</vt:lpstr>
      <vt:lpstr>Mise en œuvre du projet </vt:lpstr>
      <vt:lpstr>Contexte d’expérimentation</vt:lpstr>
      <vt:lpstr>Contexte : les élèves et leurs usages</vt:lpstr>
      <vt:lpstr>Séquençage</vt:lpstr>
      <vt:lpstr>Outils numériques</vt:lpstr>
      <vt:lpstr>PADLET </vt:lpstr>
      <vt:lpstr>Précautions</vt:lpstr>
      <vt:lpstr>Perspectives et plus-values</vt:lpstr>
      <vt:lpstr>Māuruuru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ADNEpf Diaporama</dc:title>
  <dc:subject/>
  <dc:creator>DGEE</dc:creator>
  <cp:keywords/>
  <dc:description/>
  <cp:lastModifiedBy>Microsoft Office User</cp:lastModifiedBy>
  <cp:revision>67</cp:revision>
  <dcterms:created xsi:type="dcterms:W3CDTF">2020-08-12T21:33:43Z</dcterms:created>
  <dcterms:modified xsi:type="dcterms:W3CDTF">2021-03-26T03:40:20Z</dcterms:modified>
  <cp:category/>
</cp:coreProperties>
</file>