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70" r:id="rId4"/>
    <p:sldId id="272" r:id="rId5"/>
    <p:sldId id="271" r:id="rId6"/>
    <p:sldId id="257" r:id="rId7"/>
    <p:sldId id="278" r:id="rId8"/>
    <p:sldId id="279" r:id="rId9"/>
    <p:sldId id="281" r:id="rId10"/>
    <p:sldId id="282" r:id="rId11"/>
    <p:sldId id="283" r:id="rId12"/>
    <p:sldId id="284" r:id="rId13"/>
    <p:sldId id="264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/>
    <p:restoredTop sz="94686"/>
  </p:normalViewPr>
  <p:slideViewPr>
    <p:cSldViewPr snapToGrid="0" snapToObjects="1">
      <p:cViewPr varScale="1">
        <p:scale>
          <a:sx n="160" d="100"/>
          <a:sy n="160" d="100"/>
        </p:scale>
        <p:origin x="824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96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CC682-023C-1047-A04F-885FE2462BAD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AA6B8-9844-D448-97F3-F30757BFDF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1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1164-BC48-594C-AC4B-8B06E835A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E4F632-093F-D444-89C5-8A4D464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5B929E-1944-5A47-AB6A-93F358F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BA1173-7543-0943-82F0-76413138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A0B0E5-DDB8-0746-82D0-77671F19F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0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B7D2F-97FF-D941-B3AB-C402806E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719400-1A98-8946-9CCD-3E2E66FB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8FE709-7B3D-FE4A-A1A1-9FF614A2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036D59-C3BF-DF47-BE75-77C867A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9BE8F8-869A-174E-89B9-4A3A88BA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5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E0D1AD-AA2A-E24F-9505-B3C863E4C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9FDEEC-4449-6740-BCF2-8468714D6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C120EA-C8D1-364F-8EAD-A88B9A60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891A9-E949-FE4F-8033-8592397C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60F75-9BF4-4F48-86AD-402AD0B0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5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B3464-538A-1149-B459-330C2DEB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0B507-CD2C-CD46-BC73-B204160D7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B8EF60-016F-0044-A1D9-DE4BB93A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0F1BF-8DDA-4747-A424-1BC92426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058916-FCBD-9547-9E38-328BB67B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58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E11A-0D6E-3549-BDDD-E0E9F5B6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90F2FF-E182-754B-AA9D-939BF5035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7FF8E-1EBF-9A4F-A30B-FADEEBFF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5D4DC-6540-9B41-9F17-A9B0E591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688654-3BE9-AD4A-A733-697686DC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4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506A9-B368-304B-AEAD-C93AA52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68497F-75D1-AB41-8F9B-DE5B000D0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12F249-CD80-6340-9A9B-D299069C2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A66B4-244A-6948-9D69-88AEFF2D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1F90BF-84E9-9749-BC9B-3231BC3F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AD6F78-04A7-384E-B841-BA9FBCC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7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24F2C-C554-5C4E-BB3D-AF7DA17D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D6ED05-A920-CD49-B800-C26612E55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925DB8-CE74-0F4F-A989-7EDE2B70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B819CE-5237-E449-8690-13A157EC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9242CE-2AD3-C743-BB42-0FCD076A3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1CDC3A-342C-9945-A26A-00C022B2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062B05-55E5-6942-8E8D-74435CD66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DCBE40-D2F9-144E-BCA5-9F71B1C8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4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086D3-4762-1848-9861-7156C0BE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B80F84-BA93-3147-B5B1-3810978B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F71C67-948D-1F48-B95E-0A6E91E6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6D65DE-50BB-2641-9F3C-3597FF0E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30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922D3F-370C-DC43-A3F6-E8A47FDD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4939B4-D075-D646-8B1C-AC61444E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5C3E37-5834-2143-A663-9F15E435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5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7D187-9BDE-A546-8B97-2114D09F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83F044-84FA-F348-94C7-FF415564B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29C599-AB73-B54B-8065-F7C6EE1C4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5C6C1-E06A-0F44-9838-93C3FEA2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2D6009-8CEC-E945-837C-A5C13B0B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B4F8D4-E49B-9843-8052-79A60BFB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8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37BDB1-811A-594B-827B-9309DA7D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AF37E1-421B-1042-B4CA-35BDE5EB4F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A6862-9EE9-6147-9950-1DADAF60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728E26-467F-8A41-A7F2-FB25E56B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3CD4-D94C-0A4F-AABB-997DFB6B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DDCDC3-F0FA-3C47-9E1E-8FFDD7D25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C1EC3BD-286E-854F-B8AA-4B90CC10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93441E-04A2-E547-8C0E-B2C086191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66388-91D0-EC48-BBB8-B1AB68FD9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63E62-5D27-9347-A5FB-33DE06FF3F85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5BB14-FCAD-8042-8C09-AF4537FA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13659-D248-104A-B3FE-F3807BBA4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9B6B-170B-5E45-B41E-981B1F8AB9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9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91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35307"/>
            <a:ext cx="10634117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pour les contenus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Proposer des formations qui soient davantage utiles, utilisables et reproductibles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la classe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la circonscription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l’établissement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le bassin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dans le réseau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Communiquer sur les plateformes de formation institutionnelles afin d’aider à créer une communauté et des réseaux d’apprenants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0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35307"/>
            <a:ext cx="10634117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pour un changement de posture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Instaurer un climat de confiance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Former les enseignants à concevoir des scénarios pédagogiques utilisant le numérique et ses usages, au service des apprentissages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Développer la créativité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Encourager la prise de risque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Favoriser l’innovation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Encourager la formation par les pairs</a:t>
            </a:r>
          </a:p>
        </p:txBody>
      </p:sp>
    </p:spTree>
    <p:extLst>
      <p:ext uri="{BB962C8B-B14F-4D97-AF65-F5344CB8AC3E}">
        <p14:creationId xmlns:p14="http://schemas.microsoft.com/office/powerpoint/2010/main" val="3124435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88" y="2346987"/>
            <a:ext cx="10634117" cy="976658"/>
          </a:xfrm>
          <a:noFill/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une académie apprenante.</a:t>
            </a:r>
          </a:p>
        </p:txBody>
      </p:sp>
    </p:spTree>
    <p:extLst>
      <p:ext uri="{BB962C8B-B14F-4D97-AF65-F5344CB8AC3E}">
        <p14:creationId xmlns:p14="http://schemas.microsoft.com/office/powerpoint/2010/main" val="1481720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E89-D1C3-B545-93A4-431955D0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8"/>
          </a:xfrm>
        </p:spPr>
        <p:txBody>
          <a:bodyPr anchor="ctr">
            <a:normAutofit/>
          </a:bodyPr>
          <a:lstStyle/>
          <a:p>
            <a:r>
              <a:rPr lang="fr-FR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Māuruuru</a:t>
            </a:r>
            <a:endParaRPr lang="fr-FR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AE9266-35D3-EF48-AE44-BDED79DB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667215"/>
          </a:xfrm>
        </p:spPr>
        <p:txBody>
          <a:bodyPr>
            <a:normAutofit/>
          </a:bodyPr>
          <a:lstStyle/>
          <a:p>
            <a:r>
              <a:rPr lang="fr-F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Suivez-nous sur </a:t>
            </a:r>
            <a:r>
              <a:rPr lang="fr-FR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FR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ADNE</a:t>
            </a:r>
            <a:r>
              <a:rPr lang="fr-FR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endParaRPr lang="fr-FR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58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E89-D1C3-B545-93A4-431955D0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832" y="1122363"/>
            <a:ext cx="8784336" cy="1978646"/>
          </a:xfrm>
        </p:spPr>
        <p:txBody>
          <a:bodyPr anchor="ctr"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COMPTE-RENDU des travaux de l’atelier n°3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AE9266-35D3-EF48-AE44-BDED79DBF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832" y="3429000"/>
            <a:ext cx="8784336" cy="655983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formation des personnels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63504C31-7320-1B43-B656-037D61A0EB44}"/>
              </a:ext>
            </a:extLst>
          </p:cNvPr>
          <p:cNvSpPr txBox="1">
            <a:spLocks/>
          </p:cNvSpPr>
          <p:nvPr/>
        </p:nvSpPr>
        <p:spPr>
          <a:xfrm>
            <a:off x="1703832" y="4084983"/>
            <a:ext cx="8784336" cy="65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mars 2021 </a:t>
            </a:r>
          </a:p>
        </p:txBody>
      </p:sp>
    </p:spTree>
    <p:extLst>
      <p:ext uri="{BB962C8B-B14F-4D97-AF65-F5344CB8AC3E}">
        <p14:creationId xmlns:p14="http://schemas.microsoft.com/office/powerpoint/2010/main" val="37719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/>
                <a:cs typeface="Arial"/>
              </a:rPr>
              <a:t>Atelier 3 : La formation des personnels</a:t>
            </a:r>
            <a:endParaRPr lang="fr-FR" sz="3600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311966"/>
            <a:ext cx="10876155" cy="4553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Quelle(s) formation(s) au numérique pour les acteurs de l’éducation en Polynésie française au XXIe siècle?</a:t>
            </a:r>
          </a:p>
          <a:p>
            <a:pPr marL="0" indent="0">
              <a:buNone/>
            </a:pPr>
            <a:endParaRPr lang="fr-FR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Première thématique</a:t>
            </a:r>
            <a:r>
              <a:rPr lang="fr-FR" dirty="0">
                <a:latin typeface="Arial"/>
                <a:cs typeface="Arial"/>
              </a:rPr>
              <a:t> : Pourquoi former au numérique éducatif 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Deuxième thématique</a:t>
            </a:r>
            <a:r>
              <a:rPr lang="fr-FR" dirty="0">
                <a:latin typeface="Arial"/>
                <a:cs typeface="Arial"/>
              </a:rPr>
              <a:t> : Quelles évolutions pour les modalités de formation par et au numérique?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b="1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b="1" dirty="0">
                <a:latin typeface="Arial"/>
                <a:cs typeface="Arial"/>
              </a:rPr>
              <a:t>Troisième thématique</a:t>
            </a:r>
            <a:r>
              <a:rPr lang="fr-FR" dirty="0">
                <a:latin typeface="Arial"/>
                <a:cs typeface="Arial"/>
              </a:rPr>
              <a:t> : Quelles pistes pour la mise en œuvre de la formation au numérique éducatif en Polynésie française ?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3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/>
                <a:cs typeface="Arial"/>
              </a:rPr>
              <a:t>Participants en présentiel</a:t>
            </a:r>
            <a:endParaRPr lang="fr-FR" sz="3600" dirty="0">
              <a:solidFill>
                <a:srgbClr val="B82EC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DBA68BDA-4D21-514A-96FD-7E640DB2DE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298928"/>
              </p:ext>
            </p:extLst>
          </p:nvPr>
        </p:nvGraphicFramePr>
        <p:xfrm>
          <a:off x="838200" y="1825625"/>
          <a:ext cx="10515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590">
                  <a:extLst>
                    <a:ext uri="{9D8B030D-6E8A-4147-A177-3AD203B41FA5}">
                      <a16:colId xmlns:a16="http://schemas.microsoft.com/office/drawing/2014/main" val="3336169252"/>
                    </a:ext>
                  </a:extLst>
                </a:gridCol>
                <a:gridCol w="1550020">
                  <a:extLst>
                    <a:ext uri="{9D8B030D-6E8A-4147-A177-3AD203B41FA5}">
                      <a16:colId xmlns:a16="http://schemas.microsoft.com/office/drawing/2014/main" val="3924307243"/>
                    </a:ext>
                  </a:extLst>
                </a:gridCol>
                <a:gridCol w="3612995">
                  <a:extLst>
                    <a:ext uri="{9D8B030D-6E8A-4147-A177-3AD203B41FA5}">
                      <a16:colId xmlns:a16="http://schemas.microsoft.com/office/drawing/2014/main" val="1800129424"/>
                    </a:ext>
                  </a:extLst>
                </a:gridCol>
                <a:gridCol w="3993995">
                  <a:extLst>
                    <a:ext uri="{9D8B030D-6E8A-4147-A177-3AD203B41FA5}">
                      <a16:colId xmlns:a16="http://schemas.microsoft.com/office/drawing/2014/main" val="3361585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Fonction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55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Rainui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HUGON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IEN circonscription n°7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1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Lionel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AMATTE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IA-IPR EPS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05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Yvette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TOMMASINI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IA-IPR Histoire-géographie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7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Tihiura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FALCHETTO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ERUN circonscription n°7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28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Miriama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CHEBRET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CPAIEN ESPE numérique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39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Vainui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MARAKAI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Coordonnatrice REP + circonscription n°6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98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Rafiq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SOSSEY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Adjoint au délégué académique au numérique éducatif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77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Fabrice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Responsable du service numérique - ESPE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8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E89-D1C3-B545-93A4-431955D0C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119" y="-146580"/>
            <a:ext cx="8784336" cy="1978646"/>
          </a:xfrm>
        </p:spPr>
        <p:txBody>
          <a:bodyPr anchor="ctr"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/>
                <a:cs typeface="Arial"/>
              </a:rPr>
              <a:t>Participants en </a:t>
            </a:r>
            <a:r>
              <a:rPr lang="fr-FR" sz="3600" dirty="0" err="1">
                <a:solidFill>
                  <a:srgbClr val="B82ECB"/>
                </a:solidFill>
                <a:latin typeface="Arial"/>
                <a:cs typeface="Arial"/>
              </a:rPr>
              <a:t>distanciel</a:t>
            </a:r>
            <a:br>
              <a:rPr lang="fr-FR" sz="4000" b="1" u="sng" dirty="0">
                <a:latin typeface="Arial"/>
                <a:cs typeface="Arial"/>
              </a:rPr>
            </a:br>
            <a:b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9A210FC-1D83-4E41-9FA6-45BB95CDA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66846"/>
              </p:ext>
            </p:extLst>
          </p:nvPr>
        </p:nvGraphicFramePr>
        <p:xfrm>
          <a:off x="1579545" y="571310"/>
          <a:ext cx="8229599" cy="525583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417250">
                  <a:extLst>
                    <a:ext uri="{9D8B030D-6E8A-4147-A177-3AD203B41FA5}">
                      <a16:colId xmlns:a16="http://schemas.microsoft.com/office/drawing/2014/main" val="3560940971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3274489840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val="1655466407"/>
                    </a:ext>
                  </a:extLst>
                </a:gridCol>
                <a:gridCol w="4944861">
                  <a:extLst>
                    <a:ext uri="{9D8B030D-6E8A-4147-A177-3AD203B41FA5}">
                      <a16:colId xmlns:a16="http://schemas.microsoft.com/office/drawing/2014/main" val="3094176386"/>
                    </a:ext>
                  </a:extLst>
                </a:gridCol>
              </a:tblGrid>
              <a:tr h="262780">
                <a:tc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PRENOM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NOM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FONCTION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7458192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</a:rPr>
                        <a:t>Poeura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RAUFEA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32390346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Christelle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HOLOZET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4104245"/>
                  </a:ext>
                </a:extLst>
              </a:tr>
              <a:tr h="3391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</a:rPr>
                        <a:t>Landryne</a:t>
                      </a:r>
                      <a:r>
                        <a:rPr lang="fr-FR" sz="1600" u="none" strike="noStrike" dirty="0">
                          <a:effectLst/>
                        </a:rPr>
                        <a:t>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ARAKINO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PE spécialisée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8132537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Jenny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VONGUE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PLC  Economie Gestion, CMI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8037260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Franck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DIGONNET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PLC EPS Gauguin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32630655"/>
                  </a:ext>
                </a:extLst>
              </a:tr>
              <a:tr h="32766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Lucie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BEAUFRETON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PLP   FSTG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21689227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Rainui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TIRAO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Directeur d’école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19771838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Claudine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HATITIO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Directeur d’école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3691272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Tunui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HAUMANI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CPAIEN CJA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04241706"/>
                  </a:ext>
                </a:extLst>
              </a:tr>
              <a:tr h="30538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Anita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YU 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CPAIEN ESPE, Ingénieur de formation, formateur 1D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1033389"/>
                  </a:ext>
                </a:extLst>
              </a:tr>
              <a:tr h="319596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Teddy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LY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CPAIEN ESPE, Ingénieur de formation, formateur 2D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31267209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 err="1">
                          <a:effectLst/>
                        </a:rPr>
                        <a:t>Nati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PITA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Principal de collège Makemo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92910827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Thierry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CORNILLAUT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Proviseur </a:t>
                      </a:r>
                      <a:r>
                        <a:rPr lang="fr-FR" sz="1600" u="none" strike="noStrike" dirty="0" err="1">
                          <a:effectLst/>
                        </a:rPr>
                        <a:t>Lyc</a:t>
                      </a:r>
                      <a:r>
                        <a:rPr lang="fr-FR" sz="1600" u="none" strike="noStrike" dirty="0">
                          <a:effectLst/>
                        </a:rPr>
                        <a:t> Papara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6491932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Dalila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MESSEGHEM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Proviseur </a:t>
                      </a:r>
                      <a:r>
                        <a:rPr lang="fr-FR" sz="1600" u="none" strike="noStrike" dirty="0" err="1">
                          <a:effectLst/>
                        </a:rPr>
                        <a:t>Lyc</a:t>
                      </a:r>
                      <a:r>
                        <a:rPr lang="fr-FR" sz="1600" u="none" strike="noStrike" dirty="0">
                          <a:effectLst/>
                        </a:rPr>
                        <a:t> Gauguin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59111725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Nathalie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STIP AEP UNSA EDUCATION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10866585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Tevahine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POIA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SNUIPP PF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27717319"/>
                  </a:ext>
                </a:extLst>
              </a:tr>
              <a:tr h="2627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Maeva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TEURUA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>
                          <a:effectLst/>
                        </a:rPr>
                        <a:t>CMI - Privé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9696946"/>
                  </a:ext>
                </a:extLst>
              </a:tr>
              <a:tr h="285137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Elsie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TAPEA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</a:rPr>
                        <a:t>CPAIEN – </a:t>
                      </a:r>
                      <a:r>
                        <a:rPr lang="fr-FR" sz="1600" u="none" strike="noStrike" dirty="0" err="1">
                          <a:effectLst/>
                        </a:rPr>
                        <a:t>Cir</a:t>
                      </a:r>
                      <a:r>
                        <a:rPr lang="fr-FR" sz="1600" u="none" strike="noStrike" dirty="0">
                          <a:effectLst/>
                        </a:rPr>
                        <a:t> 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252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81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5" y="335307"/>
            <a:ext cx="9267568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de travail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Prise en compte de l’existant :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la diversité des personnels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contextes polynésiens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la diversité des besoins et attentes du terrain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Retours </a:t>
            </a:r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d’expériences de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bonnes pratiques</a:t>
            </a:r>
          </a:p>
        </p:txBody>
      </p:sp>
    </p:spTree>
    <p:extLst>
      <p:ext uri="{BB962C8B-B14F-4D97-AF65-F5344CB8AC3E}">
        <p14:creationId xmlns:p14="http://schemas.microsoft.com/office/powerpoint/2010/main" val="94232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35307"/>
            <a:ext cx="10634117" cy="976658"/>
          </a:xfrm>
          <a:noFill/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besoins et attentes de la communauté éducative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Forte demande de formation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Répondre aux demandes locales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Contextualisation des formations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Être informée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Du temps pour se former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Réseau, partage, mutualisation, diffusion… pour une communauté apprenante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Rendre les outils accessibles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Prendre en compte l’hétérogénéité dans la maîtrise des compétences numériques</a:t>
            </a:r>
          </a:p>
        </p:txBody>
      </p:sp>
    </p:spTree>
    <p:extLst>
      <p:ext uri="{BB962C8B-B14F-4D97-AF65-F5344CB8AC3E}">
        <p14:creationId xmlns:p14="http://schemas.microsoft.com/office/powerpoint/2010/main" val="175814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35307"/>
            <a:ext cx="10634117" cy="976658"/>
          </a:xfrm>
          <a:noFill/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pour la politique éducative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 fontScale="925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Ancrer la place du numérique éducatif dans la politique éducative de formation de la Polynésie française :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Nécessaire hybridation des formations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Développer les modèles de formation pour répondre à la structure archipélagique du territoire et contribuer à réduire la fracture numérique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Inclure un volet numérique pédagogique dans toutes les formations proposées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Créer des réseaux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Développer les usages du numérique au service de l’innovation (CARDIE)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Mailler le territoire d’Interlocuteurs Académiques au Numérique(IAN) favorisant un réseau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interdegrés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lien avec les ERUN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9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89725-6CC4-6948-A0D4-E552D523B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4" y="335307"/>
            <a:ext cx="10634117" cy="976658"/>
          </a:xfrm>
          <a:noFill/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B82EC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Recommandations pour la formation des formateurs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9C44B-7D21-F44E-8CEB-1B57F6FF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639" y="1565372"/>
            <a:ext cx="10876155" cy="4300169"/>
          </a:xfrm>
        </p:spPr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Penser une formation de tous les acteurs pour la création d’une culture numérique commune : personnels d’encadrement, formateurs, directeurs, enseignants…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Passer d’une logique de la formation continue au développement professionnel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Identification des besoins individuels ou collectifs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Développer l’engagement à se former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Passer de l’état de formé à celui de concepteur de sa propre formation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Penser l’évolutivité du plan de formation dans une perspective pluriannuelle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3884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43B41E42-7666-D043-AD0C-C58A50C4CBE9}" vid="{4471F79C-649C-094B-9816-E42B7DAEB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635</Words>
  <Application>Microsoft Macintosh PowerPoint</Application>
  <PresentationFormat>Grand écran</PresentationFormat>
  <Paragraphs>178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COMPTE-RENDU des travaux de l’atelier n°3</vt:lpstr>
      <vt:lpstr>Atelier 3 : La formation des personnels</vt:lpstr>
      <vt:lpstr>Participants en présentiel</vt:lpstr>
      <vt:lpstr>Participants en distanciel  </vt:lpstr>
      <vt:lpstr>Cadre de travail</vt:lpstr>
      <vt:lpstr>Les besoins et attentes de la communauté éducative</vt:lpstr>
      <vt:lpstr>Recommandations pour la politique éducative</vt:lpstr>
      <vt:lpstr>Recommandations pour la formation des formateurs</vt:lpstr>
      <vt:lpstr>Recommandations pour les contenus</vt:lpstr>
      <vt:lpstr>Recommandations pour un changement de posture</vt:lpstr>
      <vt:lpstr>Vers une académie apprenante.</vt:lpstr>
      <vt:lpstr>Māuruuru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ADNEpf Diaporama</dc:title>
  <dc:subject/>
  <dc:creator>DGEE</dc:creator>
  <cp:keywords/>
  <dc:description/>
  <cp:lastModifiedBy>Tihiura FALCHETTO</cp:lastModifiedBy>
  <cp:revision>35</cp:revision>
  <dcterms:created xsi:type="dcterms:W3CDTF">2020-08-12T21:33:43Z</dcterms:created>
  <dcterms:modified xsi:type="dcterms:W3CDTF">2021-03-26T23:14:54Z</dcterms:modified>
  <cp:category/>
</cp:coreProperties>
</file>