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8" r:id="rId2"/>
    <p:sldId id="259" r:id="rId3"/>
    <p:sldId id="269" r:id="rId4"/>
    <p:sldId id="284" r:id="rId5"/>
    <p:sldId id="271" r:id="rId6"/>
    <p:sldId id="287" r:id="rId7"/>
    <p:sldId id="288" r:id="rId8"/>
    <p:sldId id="285" r:id="rId9"/>
    <p:sldId id="257" r:id="rId10"/>
    <p:sldId id="275" r:id="rId11"/>
    <p:sldId id="289" r:id="rId12"/>
    <p:sldId id="270" r:id="rId13"/>
    <p:sldId id="286" r:id="rId14"/>
    <p:sldId id="277" r:id="rId15"/>
    <p:sldId id="290" r:id="rId16"/>
    <p:sldId id="283" r:id="rId17"/>
    <p:sldId id="276" r:id="rId18"/>
    <p:sldId id="282" r:id="rId19"/>
    <p:sldId id="281" r:id="rId20"/>
    <p:sldId id="264" r:id="rId21"/>
    <p:sldId id="265"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2ECB"/>
    <a:srgbClr val="91DF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p:restoredTop sz="76905"/>
  </p:normalViewPr>
  <p:slideViewPr>
    <p:cSldViewPr snapToGrid="0" snapToObjects="1">
      <p:cViewPr varScale="1">
        <p:scale>
          <a:sx n="112" d="100"/>
          <a:sy n="112" d="100"/>
        </p:scale>
        <p:origin x="2328" y="184"/>
      </p:cViewPr>
      <p:guideLst>
        <p:guide orient="horz" pos="2160"/>
        <p:guide pos="3840"/>
      </p:guideLst>
    </p:cSldViewPr>
  </p:slideViewPr>
  <p:outlineViewPr>
    <p:cViewPr>
      <p:scale>
        <a:sx n="33" d="100"/>
        <a:sy n="33" d="100"/>
      </p:scale>
      <p:origin x="0" y="0"/>
    </p:cViewPr>
  </p:outlineViewPr>
  <p:notesTextViewPr>
    <p:cViewPr>
      <p:scale>
        <a:sx n="130" d="100"/>
        <a:sy n="130" d="100"/>
      </p:scale>
      <p:origin x="0" y="0"/>
    </p:cViewPr>
  </p:notesTextViewPr>
  <p:sorterViewPr>
    <p:cViewPr>
      <p:scale>
        <a:sx n="66" d="100"/>
        <a:sy n="66" d="100"/>
      </p:scale>
      <p:origin x="0" y="0"/>
    </p:cViewPr>
  </p:sorterViewPr>
  <p:notesViewPr>
    <p:cSldViewPr snapToGrid="0" snapToObjects="1">
      <p:cViewPr varScale="1">
        <p:scale>
          <a:sx n="110" d="100"/>
          <a:sy n="110" d="100"/>
        </p:scale>
        <p:origin x="396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ECC682-023C-1047-A04F-885FE2462BAD}" type="datetimeFigureOut">
              <a:rPr lang="fr-FR" smtClean="0"/>
              <a:t>25/03/2021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AA6B8-9844-D448-97F3-F30757BFDF05}" type="slidenum">
              <a:rPr lang="fr-FR" smtClean="0"/>
              <a:t>‹N°›</a:t>
            </a:fld>
            <a:endParaRPr lang="fr-FR"/>
          </a:p>
        </p:txBody>
      </p:sp>
    </p:spTree>
    <p:extLst>
      <p:ext uri="{BB962C8B-B14F-4D97-AF65-F5344CB8AC3E}">
        <p14:creationId xmlns:p14="http://schemas.microsoft.com/office/powerpoint/2010/main" val="778214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PF" dirty="0"/>
              <a:t>Pour compléter ma présentation, je vais préciser 3 points : </a:t>
            </a:r>
          </a:p>
          <a:p>
            <a:r>
              <a:rPr lang="fr-PF" dirty="0"/>
              <a:t>-Sur la définition de ce qu’est un webdocumentaire ; </a:t>
            </a:r>
          </a:p>
          <a:p>
            <a:r>
              <a:rPr lang="fr-PF" dirty="0"/>
              <a:t>-Sur la mise en </a:t>
            </a:r>
            <a:r>
              <a:rPr lang="fr-FR" dirty="0" err="1"/>
              <a:t>œ</a:t>
            </a:r>
            <a:r>
              <a:rPr lang="fr-PF" dirty="0"/>
              <a:t>uvre d’un tel projet dans une classe, une école ; </a:t>
            </a:r>
          </a:p>
          <a:p>
            <a:r>
              <a:rPr lang="fr-PF" dirty="0"/>
              <a:t>-Sur les enjeux d’un tel projet et notamment au cycle 3 ; </a:t>
            </a:r>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3</a:t>
            </a:fld>
            <a:endParaRPr lang="fr-FR"/>
          </a:p>
        </p:txBody>
      </p:sp>
    </p:spTree>
    <p:extLst>
      <p:ext uri="{BB962C8B-B14F-4D97-AF65-F5344CB8AC3E}">
        <p14:creationId xmlns:p14="http://schemas.microsoft.com/office/powerpoint/2010/main" val="1558047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PF" dirty="0"/>
              <a:t>Préciser les outils utilisés à chaque focus « image »</a:t>
            </a:r>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15</a:t>
            </a:fld>
            <a:endParaRPr lang="fr-FR"/>
          </a:p>
        </p:txBody>
      </p:sp>
    </p:spTree>
    <p:extLst>
      <p:ext uri="{BB962C8B-B14F-4D97-AF65-F5344CB8AC3E}">
        <p14:creationId xmlns:p14="http://schemas.microsoft.com/office/powerpoint/2010/main" val="798981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PF" sz="1200" dirty="0">
                <a:latin typeface="Arial" panose="020B0604020202020204" pitchFamily="34" charset="0"/>
                <a:cs typeface="Arial" panose="020B0604020202020204" pitchFamily="34" charset="0"/>
              </a:rPr>
              <a:t>-Un enjeu de communication qui donne du sens à la recherche d’informations fiables sur internet ; </a:t>
            </a:r>
          </a:p>
          <a:p>
            <a:pPr algn="just"/>
            <a:r>
              <a:rPr lang="fr-PF" sz="1200" dirty="0">
                <a:latin typeface="Arial" panose="020B0604020202020204" pitchFamily="34" charset="0"/>
                <a:cs typeface="Arial" panose="020B0604020202020204" pitchFamily="34" charset="0"/>
              </a:rPr>
              <a:t>L’élève apprend à en vérifier la validité ; </a:t>
            </a:r>
          </a:p>
          <a:p>
            <a:pPr marL="0" marR="0" lvl="0" indent="0" algn="l" defTabSz="914400" rtl="0" eaLnBrk="1" fontAlgn="auto" latinLnBrk="0" hangingPunct="1">
              <a:lnSpc>
                <a:spcPct val="100000"/>
              </a:lnSpc>
              <a:spcBef>
                <a:spcPts val="0"/>
              </a:spcBef>
              <a:spcAft>
                <a:spcPts val="0"/>
              </a:spcAft>
              <a:buClrTx/>
              <a:buSzTx/>
              <a:buFontTx/>
              <a:buNone/>
              <a:tabLst/>
              <a:defRPr/>
            </a:pPr>
            <a:r>
              <a:rPr lang="fr-PF" sz="1200" dirty="0">
                <a:latin typeface="Arial" panose="020B0604020202020204" pitchFamily="34" charset="0"/>
                <a:cs typeface="Arial" panose="020B0604020202020204" pitchFamily="34" charset="0"/>
              </a:rPr>
              <a:t>Collecteur de contenus fiables au service du message à transmettre à l’internaute, </a:t>
            </a:r>
          </a:p>
          <a:p>
            <a:pPr marL="0" marR="0" lvl="0" indent="0" algn="l" defTabSz="914400" rtl="0" eaLnBrk="1" fontAlgn="auto" latinLnBrk="0" hangingPunct="1">
              <a:lnSpc>
                <a:spcPct val="100000"/>
              </a:lnSpc>
              <a:spcBef>
                <a:spcPts val="0"/>
              </a:spcBef>
              <a:spcAft>
                <a:spcPts val="0"/>
              </a:spcAft>
              <a:buClrTx/>
              <a:buSzTx/>
              <a:buFontTx/>
              <a:buNone/>
              <a:tabLst/>
              <a:defRPr/>
            </a:pPr>
            <a:r>
              <a:rPr lang="fr-PF" sz="1200" dirty="0">
                <a:latin typeface="Arial" panose="020B0604020202020204" pitchFamily="34" charset="0"/>
                <a:cs typeface="Arial" panose="020B0604020202020204" pitchFamily="34" charset="0"/>
              </a:rPr>
              <a:t>Préciser les outils utilisés</a:t>
            </a:r>
          </a:p>
          <a:p>
            <a:endParaRPr lang="fr-PF" dirty="0"/>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16</a:t>
            </a:fld>
            <a:endParaRPr lang="fr-FR"/>
          </a:p>
        </p:txBody>
      </p:sp>
    </p:spTree>
    <p:extLst>
      <p:ext uri="{BB962C8B-B14F-4D97-AF65-F5344CB8AC3E}">
        <p14:creationId xmlns:p14="http://schemas.microsoft.com/office/powerpoint/2010/main" val="49163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PF" sz="1200" dirty="0">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L’élève est producteurs de contenus (de l’écrit, des images, des vidéos ou des bandes sonores) : il est placé dans une situation qui l’oblige à se distancier, à développer son esprit critique ;</a:t>
            </a:r>
            <a:endParaRPr lang="fr-PF" sz="1200" dirty="0">
              <a:latin typeface="Arial" panose="020B0604020202020204" pitchFamily="34" charset="0"/>
              <a:cs typeface="Arial" panose="020B0604020202020204" pitchFamily="34" charset="0"/>
            </a:endParaRPr>
          </a:p>
          <a:p>
            <a:pPr algn="just"/>
            <a:r>
              <a:rPr lang="fr-PF" sz="1200" dirty="0">
                <a:latin typeface="Arial" panose="020B0604020202020204" pitchFamily="34" charset="0"/>
                <a:cs typeface="Arial" panose="020B0604020202020204" pitchFamily="34" charset="0"/>
              </a:rPr>
              <a:t>Producteur de contenus, il est placé dans une situation qui l’oblige à se distancier et à développer son esprit critique, mais aussi à adopter un point de vue sur le sujet développé par le webdoc.</a:t>
            </a:r>
          </a:p>
          <a:p>
            <a:pPr algn="just"/>
            <a:r>
              <a:rPr lang="fr-FR" sz="1200" dirty="0">
                <a:latin typeface="Arial" panose="020B0604020202020204" pitchFamily="34" charset="0"/>
                <a:cs typeface="Arial" panose="020B0604020202020204" pitchFamily="34" charset="0"/>
              </a:rPr>
              <a:t>En participant à un projet de </a:t>
            </a:r>
            <a:r>
              <a:rPr lang="fr-FR" sz="1200" dirty="0" err="1">
                <a:latin typeface="Arial" panose="020B0604020202020204" pitchFamily="34" charset="0"/>
                <a:cs typeface="Arial" panose="020B0604020202020204" pitchFamily="34" charset="0"/>
              </a:rPr>
              <a:t>webdocumentaire</a:t>
            </a:r>
            <a:r>
              <a:rPr lang="fr-FR" sz="1200" dirty="0">
                <a:latin typeface="Arial" panose="020B0604020202020204" pitchFamily="34" charset="0"/>
                <a:cs typeface="Arial" panose="020B0604020202020204" pitchFamily="34" charset="0"/>
              </a:rPr>
              <a:t>, l’élève est sensibilisé à différentes formes de transmission d’un message numérique.</a:t>
            </a:r>
            <a:endParaRPr lang="fr-PF" sz="1200" dirty="0">
              <a:latin typeface="Arial" panose="020B0604020202020204" pitchFamily="34" charset="0"/>
              <a:cs typeface="Arial" panose="020B0604020202020204" pitchFamily="34" charset="0"/>
            </a:endParaRPr>
          </a:p>
          <a:p>
            <a:endParaRPr lang="fr-PF" dirty="0"/>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17</a:t>
            </a:fld>
            <a:endParaRPr lang="fr-FR"/>
          </a:p>
        </p:txBody>
      </p:sp>
    </p:spTree>
    <p:extLst>
      <p:ext uri="{BB962C8B-B14F-4D97-AF65-F5344CB8AC3E}">
        <p14:creationId xmlns:p14="http://schemas.microsoft.com/office/powerpoint/2010/main" val="3442710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PF" sz="1200" dirty="0">
                <a:latin typeface="Arial" panose="020B0604020202020204" pitchFamily="34" charset="0"/>
                <a:cs typeface="Arial" panose="020B0604020202020204" pitchFamily="34" charset="0"/>
              </a:rPr>
              <a:t>À chaque étape de recueil ou de production de contenus, l’élève est sensibilisé aux questions de droits liées à la publication sur Internet : droits d’auteur, droits à l’image (personnes, lieux intérieurs ou extérieurs).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PF" sz="1200" dirty="0">
              <a:latin typeface="Arial" panose="020B0604020202020204" pitchFamily="34" charset="0"/>
              <a:cs typeface="Arial" panose="020B0604020202020204" pitchFamily="34" charset="0"/>
            </a:endParaRPr>
          </a:p>
          <a:p>
            <a:endParaRPr lang="fr-PF" dirty="0"/>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18</a:t>
            </a:fld>
            <a:endParaRPr lang="fr-FR"/>
          </a:p>
        </p:txBody>
      </p:sp>
    </p:spTree>
    <p:extLst>
      <p:ext uri="{BB962C8B-B14F-4D97-AF65-F5344CB8AC3E}">
        <p14:creationId xmlns:p14="http://schemas.microsoft.com/office/powerpoint/2010/main" val="2233786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panose="020B0604020202020204" pitchFamily="34" charset="0"/>
                <a:cs typeface="Arial" panose="020B0604020202020204" pitchFamily="34" charset="0"/>
              </a:rPr>
              <a:t>Amener l’élève à apprendre à exploiter un logiciel spécifique pour diffuser du contenu sur internet ; </a:t>
            </a:r>
            <a:endParaRPr lang="fr-PF" sz="1200" dirty="0">
              <a:latin typeface="Arial" panose="020B0604020202020204" pitchFamily="34" charset="0"/>
              <a:cs typeface="Arial" panose="020B0604020202020204" pitchFamily="34" charset="0"/>
            </a:endParaRPr>
          </a:p>
          <a:p>
            <a:endParaRPr lang="fr-PF" dirty="0"/>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19</a:t>
            </a:fld>
            <a:endParaRPr lang="fr-FR"/>
          </a:p>
        </p:txBody>
      </p:sp>
    </p:spTree>
    <p:extLst>
      <p:ext uri="{BB962C8B-B14F-4D97-AF65-F5344CB8AC3E}">
        <p14:creationId xmlns:p14="http://schemas.microsoft.com/office/powerpoint/2010/main" val="2368187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br>
              <a:rPr lang="fr-FR" dirty="0"/>
            </a:br>
            <a:endParaRPr lang="fr-FR" sz="12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5</a:t>
            </a:fld>
            <a:endParaRPr lang="fr-FR"/>
          </a:p>
        </p:txBody>
      </p:sp>
    </p:spTree>
    <p:extLst>
      <p:ext uri="{BB962C8B-B14F-4D97-AF65-F5344CB8AC3E}">
        <p14:creationId xmlns:p14="http://schemas.microsoft.com/office/powerpoint/2010/main" val="65725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PF" dirty="0"/>
              <a:t>Préciser les spécificités et la différence qu’il peut y avoir avec un documentaire classique : linéarité, autonomie</a:t>
            </a:r>
          </a:p>
          <a:p>
            <a:endParaRPr lang="fr-PF" dirty="0"/>
          </a:p>
          <a:p>
            <a:pPr algn="just"/>
            <a:r>
              <a:rPr lang="fr-FR" sz="1200" dirty="0">
                <a:latin typeface="Arial" panose="020B0604020202020204" pitchFamily="34" charset="0"/>
                <a:cs typeface="Arial" panose="020B0604020202020204" pitchFamily="34" charset="0"/>
              </a:rPr>
              <a:t>Le web-documentaire est un documentaire conçu pour être interactif – en associant texte, photos, vidéos, sons et animations – et produit pour être diffusé sur le Web.</a:t>
            </a:r>
          </a:p>
          <a:p>
            <a:pPr algn="just"/>
            <a:endParaRPr lang="fr-FR" sz="1200" dirty="0">
              <a:latin typeface="Arial" panose="020B0604020202020204" pitchFamily="34" charset="0"/>
              <a:cs typeface="Arial" panose="020B0604020202020204" pitchFamily="34" charset="0"/>
            </a:endParaRPr>
          </a:p>
          <a:p>
            <a:pPr algn="just"/>
            <a:r>
              <a:rPr lang="fr-FR" sz="1200" dirty="0">
                <a:latin typeface="Arial" panose="020B0604020202020204" pitchFamily="34" charset="0"/>
                <a:cs typeface="Arial" panose="020B0604020202020204" pitchFamily="34" charset="0"/>
              </a:rPr>
              <a:t>Ce type d'œuvre se caractérise par :</a:t>
            </a:r>
          </a:p>
          <a:p>
            <a:pPr marL="457200" indent="-457200" algn="just">
              <a:buFont typeface="Wingdings" pitchFamily="2" charset="2"/>
              <a:buChar char="ü"/>
            </a:pPr>
            <a:r>
              <a:rPr lang="fr-FR" sz="1200" dirty="0">
                <a:latin typeface="Arial" panose="020B0604020202020204" pitchFamily="34" charset="0"/>
                <a:cs typeface="Arial" panose="020B0604020202020204" pitchFamily="34" charset="0"/>
              </a:rPr>
              <a:t>l'utilisation d'un contenu multimédia</a:t>
            </a:r>
          </a:p>
          <a:p>
            <a:pPr marL="457200" indent="-457200" algn="just">
              <a:buFont typeface="Wingdings" pitchFamily="2" charset="2"/>
              <a:buChar char="ü"/>
            </a:pPr>
            <a:r>
              <a:rPr lang="fr-FR" sz="1200" dirty="0">
                <a:latin typeface="Arial" panose="020B0604020202020204" pitchFamily="34" charset="0"/>
                <a:cs typeface="Arial" panose="020B0604020202020204" pitchFamily="34" charset="0"/>
              </a:rPr>
              <a:t>l'introduction dans le récit de procédés interactifs</a:t>
            </a:r>
          </a:p>
          <a:p>
            <a:pPr marL="457200" indent="-457200" algn="just">
              <a:buFont typeface="Wingdings" pitchFamily="2" charset="2"/>
              <a:buChar char="ü"/>
            </a:pPr>
            <a:r>
              <a:rPr lang="fr-FR" sz="1200" dirty="0">
                <a:latin typeface="Arial" panose="020B0604020202020204" pitchFamily="34" charset="0"/>
                <a:cs typeface="Arial" panose="020B0604020202020204" pitchFamily="34" charset="0"/>
              </a:rPr>
              <a:t>une navigation et un récit non linéaire</a:t>
            </a:r>
          </a:p>
          <a:p>
            <a:pPr marL="457200" indent="-457200" algn="just">
              <a:buFont typeface="Wingdings" pitchFamily="2" charset="2"/>
              <a:buChar char="ü"/>
            </a:pPr>
            <a:r>
              <a:rPr lang="fr-FR" sz="1200" dirty="0">
                <a:latin typeface="Arial" panose="020B0604020202020204" pitchFamily="34" charset="0"/>
                <a:cs typeface="Arial" panose="020B0604020202020204" pitchFamily="34" charset="0"/>
              </a:rPr>
              <a:t>un point de vue d'auteur</a:t>
            </a:r>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6</a:t>
            </a:fld>
            <a:endParaRPr lang="fr-FR"/>
          </a:p>
        </p:txBody>
      </p:sp>
    </p:spTree>
    <p:extLst>
      <p:ext uri="{BB962C8B-B14F-4D97-AF65-F5344CB8AC3E}">
        <p14:creationId xmlns:p14="http://schemas.microsoft.com/office/powerpoint/2010/main" val="886253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br>
              <a:rPr lang="fr-FR" dirty="0"/>
            </a:br>
            <a:r>
              <a:rPr lang="fr-FR" dirty="0"/>
              <a:t>Qui raconte : les élèves ? Un personnage imaginaire ? </a:t>
            </a:r>
            <a:endParaRPr lang="fr-FR" sz="12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7</a:t>
            </a:fld>
            <a:endParaRPr lang="fr-FR"/>
          </a:p>
        </p:txBody>
      </p:sp>
    </p:spTree>
    <p:extLst>
      <p:ext uri="{BB962C8B-B14F-4D97-AF65-F5344CB8AC3E}">
        <p14:creationId xmlns:p14="http://schemas.microsoft.com/office/powerpoint/2010/main" val="861332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PF" dirty="0"/>
              <a:t>Avant de se lancer dans un tel projet, il faut avant tout se poser 3 questions : </a:t>
            </a:r>
          </a:p>
          <a:p>
            <a:endParaRPr lang="fr-PF" dirty="0"/>
          </a:p>
          <a:p>
            <a:r>
              <a:rPr lang="fr-PF" dirty="0"/>
              <a:t>1) Mes limites : qui peut m’aider, m’accompagner dans ce projet</a:t>
            </a:r>
          </a:p>
          <a:p>
            <a:endParaRPr lang="fr-PF" dirty="0"/>
          </a:p>
          <a:p>
            <a:r>
              <a:rPr lang="fr-PF" dirty="0"/>
              <a:t>2) Déterminer une organisation sur l’année</a:t>
            </a:r>
          </a:p>
          <a:p>
            <a:r>
              <a:rPr lang="fr-PF" dirty="0"/>
              <a:t>J’ai un projet que je souhaite transformer en Webdocumentaire comment je m’organise et comment je planifie mes actions sur l’année. </a:t>
            </a:r>
          </a:p>
          <a:p>
            <a:endParaRPr lang="fr-PF" dirty="0"/>
          </a:p>
          <a:p>
            <a:r>
              <a:rPr lang="fr-PF" dirty="0"/>
              <a:t>3) La dernière question, ce sont les ressouces matérielles : dans le cadre de ce projet l’enseignante disposait de 6 ordinateurs portables qu’elle dont elle a fait l’acquisition et de 8 ipads qui ont fait l’objet d’une dotation de la DGEE. La connexion internet est de 4 Mo </a:t>
            </a:r>
          </a:p>
          <a:p>
            <a:endParaRPr lang="fr-PF" dirty="0"/>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9</a:t>
            </a:fld>
            <a:endParaRPr lang="fr-FR"/>
          </a:p>
        </p:txBody>
      </p:sp>
    </p:spTree>
    <p:extLst>
      <p:ext uri="{BB962C8B-B14F-4D97-AF65-F5344CB8AC3E}">
        <p14:creationId xmlns:p14="http://schemas.microsoft.com/office/powerpoint/2010/main" val="4014684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FR" sz="1200" b="0" i="0" u="none" strike="noStrike" kern="1200" dirty="0">
                <a:solidFill>
                  <a:schemeClr val="tx1"/>
                </a:solidFill>
                <a:effectLst/>
                <a:latin typeface="+mn-lt"/>
                <a:ea typeface="+mn-ea"/>
                <a:cs typeface="+mn-cs"/>
              </a:rPr>
              <a:t>Le </a:t>
            </a:r>
            <a:r>
              <a:rPr lang="fr-FR" sz="1200" b="0" i="0" u="none" strike="noStrike" kern="1200" dirty="0" err="1">
                <a:solidFill>
                  <a:schemeClr val="tx1"/>
                </a:solidFill>
                <a:effectLst/>
                <a:latin typeface="+mn-lt"/>
                <a:ea typeface="+mn-ea"/>
                <a:cs typeface="+mn-cs"/>
              </a:rPr>
              <a:t>webdocumentaire</a:t>
            </a:r>
            <a:r>
              <a:rPr lang="fr-FR" sz="1200" b="0" i="0" u="none" strike="noStrike" kern="1200" dirty="0">
                <a:solidFill>
                  <a:schemeClr val="tx1"/>
                </a:solidFill>
                <a:effectLst/>
                <a:latin typeface="+mn-lt"/>
                <a:ea typeface="+mn-ea"/>
                <a:cs typeface="+mn-cs"/>
              </a:rPr>
              <a:t> est constitué de plusieurs séquences. Les élèves passent tour à tour dans les différents ateliers mis en place :</a:t>
            </a:r>
          </a:p>
          <a:p>
            <a:pPr fontAlgn="base"/>
            <a:r>
              <a:rPr lang="fr-FR" sz="1200" b="0" i="0" u="none" strike="noStrike" kern="1200" dirty="0">
                <a:solidFill>
                  <a:schemeClr val="tx1"/>
                </a:solidFill>
                <a:effectLst/>
                <a:latin typeface="+mn-lt"/>
                <a:ea typeface="+mn-ea"/>
                <a:cs typeface="+mn-cs"/>
              </a:rPr>
              <a:t>rédaction d’un écrit puis correction (selon le type d’écrits étudié en classe, conforme aux instructions officielles) ;</a:t>
            </a:r>
          </a:p>
          <a:p>
            <a:pPr fontAlgn="base"/>
            <a:r>
              <a:rPr lang="fr-FR" sz="1200" b="0" i="0" u="none" strike="noStrike" kern="1200" dirty="0">
                <a:solidFill>
                  <a:schemeClr val="tx1"/>
                </a:solidFill>
                <a:effectLst/>
                <a:latin typeface="+mn-lt"/>
                <a:ea typeface="+mn-ea"/>
                <a:cs typeface="+mn-cs"/>
              </a:rPr>
              <a:t>choix des images et mise en œuvre (dessins, photographies) ;</a:t>
            </a:r>
          </a:p>
          <a:p>
            <a:pPr fontAlgn="base"/>
            <a:r>
              <a:rPr lang="fr-FR" sz="1200" b="0" i="0" u="none" strike="noStrike" kern="1200" dirty="0">
                <a:solidFill>
                  <a:schemeClr val="tx1"/>
                </a:solidFill>
                <a:effectLst/>
                <a:latin typeface="+mn-lt"/>
                <a:ea typeface="+mn-ea"/>
                <a:cs typeface="+mn-cs"/>
              </a:rPr>
              <a:t>enregistrement du texte par les élèves (langage oral, interprétation théâtrale) ;</a:t>
            </a:r>
          </a:p>
          <a:p>
            <a:pPr fontAlgn="base"/>
            <a:r>
              <a:rPr lang="fr-FR" sz="1200" b="0" i="0" u="none" strike="noStrike" kern="1200" dirty="0">
                <a:solidFill>
                  <a:schemeClr val="tx1"/>
                </a:solidFill>
                <a:effectLst/>
                <a:latin typeface="+mn-lt"/>
                <a:ea typeface="+mn-ea"/>
                <a:cs typeface="+mn-cs"/>
              </a:rPr>
              <a:t>découpage du texte (les élèves se mettent d’accord pour raccorder texte/image) ;</a:t>
            </a:r>
          </a:p>
          <a:p>
            <a:pPr fontAlgn="base"/>
            <a:r>
              <a:rPr lang="fr-FR" sz="1200" b="0" i="0" u="none" strike="noStrike" kern="1200" dirty="0">
                <a:solidFill>
                  <a:schemeClr val="tx1"/>
                </a:solidFill>
                <a:effectLst/>
                <a:latin typeface="+mn-lt"/>
                <a:ea typeface="+mn-ea"/>
                <a:cs typeface="+mn-cs"/>
              </a:rPr>
              <a:t>codification des médias (enregistrements, photographies, dessins numérisés, archives) ;</a:t>
            </a:r>
          </a:p>
          <a:p>
            <a:pPr fontAlgn="base"/>
            <a:r>
              <a:rPr lang="fr-FR" sz="1200" b="0" i="0" u="none" strike="noStrike" kern="1200" dirty="0">
                <a:solidFill>
                  <a:schemeClr val="tx1"/>
                </a:solidFill>
                <a:effectLst/>
                <a:latin typeface="+mn-lt"/>
                <a:ea typeface="+mn-ea"/>
                <a:cs typeface="+mn-cs"/>
              </a:rPr>
              <a:t>saisie d’un article relatant son travail sur le site « Raconte ta ville » ;</a:t>
            </a:r>
          </a:p>
          <a:p>
            <a:pPr fontAlgn="base"/>
            <a:r>
              <a:rPr lang="fr-FR" sz="1200" b="0" i="0" u="none" strike="noStrike" kern="1200" dirty="0">
                <a:solidFill>
                  <a:schemeClr val="tx1"/>
                </a:solidFill>
                <a:effectLst/>
                <a:latin typeface="+mn-lt"/>
                <a:ea typeface="+mn-ea"/>
                <a:cs typeface="+mn-cs"/>
              </a:rPr>
              <a:t>organisation de sa séquence : le groupe possède une affiche conforme au logiciel de montage. Il organise d’abord ses images, son texte et son enregistrement sur le papier ;</a:t>
            </a:r>
          </a:p>
          <a:p>
            <a:pPr fontAlgn="base"/>
            <a:r>
              <a:rPr lang="fr-FR" sz="1200" b="0" i="0" u="none" strike="noStrike" kern="1200" dirty="0">
                <a:solidFill>
                  <a:schemeClr val="tx1"/>
                </a:solidFill>
                <a:effectLst/>
                <a:latin typeface="+mn-lt"/>
                <a:ea typeface="+mn-ea"/>
                <a:cs typeface="+mn-cs"/>
              </a:rPr>
              <a:t>montage de la séquence : le groupe monte la séquence </a:t>
            </a:r>
            <a:r>
              <a:rPr lang="fr-FR" sz="1200" b="0" i="0" u="none" strike="noStrike" kern="1200" dirty="0" err="1">
                <a:solidFill>
                  <a:schemeClr val="tx1"/>
                </a:solidFill>
                <a:effectLst/>
                <a:latin typeface="+mn-lt"/>
                <a:ea typeface="+mn-ea"/>
                <a:cs typeface="+mn-cs"/>
              </a:rPr>
              <a:t>webdoc</a:t>
            </a:r>
            <a:r>
              <a:rPr lang="fr-FR" sz="1200" b="0" i="0" u="none" strike="noStrike" kern="1200" dirty="0">
                <a:solidFill>
                  <a:schemeClr val="tx1"/>
                </a:solidFill>
                <a:effectLst/>
                <a:latin typeface="+mn-lt"/>
                <a:ea typeface="+mn-ea"/>
                <a:cs typeface="+mn-cs"/>
              </a:rPr>
              <a:t> grâce au logiciel professionnel, sur l’ordinateur.</a:t>
            </a:r>
          </a:p>
          <a:p>
            <a:endParaRPr lang="fr-PF" dirty="0"/>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10</a:t>
            </a:fld>
            <a:endParaRPr lang="fr-FR"/>
          </a:p>
        </p:txBody>
      </p:sp>
    </p:spTree>
    <p:extLst>
      <p:ext uri="{BB962C8B-B14F-4D97-AF65-F5344CB8AC3E}">
        <p14:creationId xmlns:p14="http://schemas.microsoft.com/office/powerpoint/2010/main" val="644962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lgn="just">
              <a:buFontTx/>
              <a:buChar char="-"/>
            </a:pPr>
            <a:r>
              <a:rPr lang="fr-FR" sz="1200" dirty="0">
                <a:latin typeface="Arial" panose="020B0604020202020204" pitchFamily="34" charset="0"/>
                <a:cs typeface="Arial" panose="020B0604020202020204" pitchFamily="34" charset="0"/>
              </a:rPr>
              <a:t>6 ordinateurs portables (utilisés dans la classe ou en salle informatique) ;</a:t>
            </a:r>
          </a:p>
          <a:p>
            <a:pPr algn="just"/>
            <a:endParaRPr lang="fr-FR" sz="1200" dirty="0">
              <a:latin typeface="Arial" panose="020B0604020202020204" pitchFamily="34" charset="0"/>
              <a:cs typeface="Arial" panose="020B0604020202020204" pitchFamily="34" charset="0"/>
            </a:endParaRPr>
          </a:p>
          <a:p>
            <a:pPr marL="342900" indent="-342900" algn="just">
              <a:buFontTx/>
              <a:buChar char="-"/>
            </a:pPr>
            <a:r>
              <a:rPr lang="fr-FR" sz="1200" dirty="0">
                <a:latin typeface="Arial" panose="020B0604020202020204" pitchFamily="34" charset="0"/>
                <a:cs typeface="Arial" panose="020B0604020202020204" pitchFamily="34" charset="0"/>
              </a:rPr>
              <a:t>3 à 4 tablettes pour l’appareil photo numérique, le dictaphone ; </a:t>
            </a:r>
          </a:p>
          <a:p>
            <a:pPr algn="just"/>
            <a:endParaRPr lang="fr-FR" sz="1200" dirty="0">
              <a:latin typeface="Arial" panose="020B0604020202020204" pitchFamily="34" charset="0"/>
              <a:cs typeface="Arial" panose="020B0604020202020204" pitchFamily="34" charset="0"/>
            </a:endParaRPr>
          </a:p>
          <a:p>
            <a:pPr marL="342900" indent="-342900" algn="just">
              <a:buFontTx/>
              <a:buChar char="-"/>
            </a:pPr>
            <a:r>
              <a:rPr lang="fr-FR" sz="1200" dirty="0">
                <a:latin typeface="Arial" panose="020B0604020202020204" pitchFamily="34" charset="0"/>
                <a:cs typeface="Arial" panose="020B0604020202020204" pitchFamily="34" charset="0"/>
              </a:rPr>
              <a:t>une application : </a:t>
            </a:r>
            <a:r>
              <a:rPr lang="fr-FR" sz="1200" dirty="0" err="1">
                <a:latin typeface="Arial" panose="020B0604020202020204" pitchFamily="34" charset="0"/>
                <a:cs typeface="Arial" panose="020B0604020202020204" pitchFamily="34" charset="0"/>
              </a:rPr>
              <a:t>Genially</a:t>
            </a:r>
            <a:r>
              <a:rPr lang="fr-FR" sz="1200" dirty="0">
                <a:latin typeface="Arial" panose="020B0604020202020204" pitchFamily="34" charset="0"/>
                <a:cs typeface="Arial" panose="020B0604020202020204" pitchFamily="34" charset="0"/>
              </a:rPr>
              <a:t> (utilisée en ligne)</a:t>
            </a:r>
          </a:p>
          <a:p>
            <a:pPr algn="just"/>
            <a:endParaRPr lang="fr-FR" sz="1200" dirty="0">
              <a:latin typeface="Arial" panose="020B0604020202020204" pitchFamily="34" charset="0"/>
              <a:cs typeface="Arial" panose="020B0604020202020204" pitchFamily="34" charset="0"/>
            </a:endParaRPr>
          </a:p>
          <a:p>
            <a:pPr marL="342900" indent="-342900" algn="just">
              <a:buFontTx/>
              <a:buChar char="-"/>
            </a:pPr>
            <a:r>
              <a:rPr lang="fr-FR" sz="1200" dirty="0">
                <a:latin typeface="Arial" panose="020B0604020202020204" pitchFamily="34" charset="0"/>
                <a:cs typeface="Arial" panose="020B0604020202020204" pitchFamily="34" charset="0"/>
              </a:rPr>
              <a:t>une connexion internet </a:t>
            </a:r>
          </a:p>
          <a:p>
            <a:endParaRPr lang="fr-PF" dirty="0"/>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11</a:t>
            </a:fld>
            <a:endParaRPr lang="fr-FR"/>
          </a:p>
        </p:txBody>
      </p:sp>
    </p:spTree>
    <p:extLst>
      <p:ext uri="{BB962C8B-B14F-4D97-AF65-F5344CB8AC3E}">
        <p14:creationId xmlns:p14="http://schemas.microsoft.com/office/powerpoint/2010/main" val="1666715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rPr>
              <a:t>Contraintes à aborder</a:t>
            </a:r>
          </a:p>
          <a:p>
            <a:endParaRPr lang="fr-FR" dirty="0">
              <a:effectLst/>
            </a:endParaRPr>
          </a:p>
          <a:p>
            <a:r>
              <a:rPr lang="fr-FR" dirty="0" err="1">
                <a:effectLst/>
              </a:rPr>
              <a:t>Genially</a:t>
            </a:r>
            <a:r>
              <a:rPr lang="fr-FR" dirty="0">
                <a:effectLst/>
              </a:rPr>
              <a:t> est un outil en ligne qui permet de créer des infographies, des images et des présentations interactives, des mini-sites voire même des jeux comme des Escape Game. </a:t>
            </a:r>
          </a:p>
          <a:p>
            <a:r>
              <a:rPr lang="fr-FR" sz="1200" b="0" i="0" u="none" strike="noStrike" kern="1200" dirty="0">
                <a:solidFill>
                  <a:schemeClr val="tx1"/>
                </a:solidFill>
                <a:effectLst/>
                <a:latin typeface="+mn-lt"/>
                <a:ea typeface="+mn-ea"/>
                <a:cs typeface="+mn-cs"/>
              </a:rPr>
              <a:t>De nombreuses fonctionnalités d’édition sont disponibles comme l’ajout de textes, d’icônes, d’illustrations, d’images, de formes, de graphiques et de tableaux. </a:t>
            </a:r>
          </a:p>
          <a:p>
            <a:r>
              <a:rPr lang="fr-FR" sz="1200" b="0" i="0" u="none" strike="noStrike" kern="1200" dirty="0">
                <a:solidFill>
                  <a:schemeClr val="tx1"/>
                </a:solidFill>
                <a:effectLst/>
                <a:latin typeface="+mn-lt"/>
                <a:ea typeface="+mn-ea"/>
                <a:cs typeface="+mn-cs"/>
              </a:rPr>
              <a:t>Un des nombreux avantages de </a:t>
            </a:r>
            <a:r>
              <a:rPr lang="fr-FR" sz="1200" b="0" i="0" u="none" strike="noStrike" kern="1200" dirty="0" err="1">
                <a:solidFill>
                  <a:schemeClr val="tx1"/>
                </a:solidFill>
                <a:effectLst/>
                <a:latin typeface="+mn-lt"/>
                <a:ea typeface="+mn-ea"/>
                <a:cs typeface="+mn-cs"/>
              </a:rPr>
              <a:t>Genially</a:t>
            </a:r>
            <a:r>
              <a:rPr lang="fr-FR" sz="1200" b="0" i="0" u="none" strike="noStrike" kern="1200" dirty="0">
                <a:solidFill>
                  <a:schemeClr val="tx1"/>
                </a:solidFill>
                <a:effectLst/>
                <a:latin typeface="+mn-lt"/>
                <a:ea typeface="+mn-ea"/>
                <a:cs typeface="+mn-cs"/>
              </a:rPr>
              <a:t> est que vous pouvez insérer très facilement une vidéo YouTube en copiant simplement son url (section « Insérer »). Vous pouvez également enregistrer un fichier audio et insérer un lecteur sur la diapositive, charger vos propres images et les rendre interactives, mais aussi faire une recherche par mot-clé dans la banque d’images gratuites proposée : un gain de temps certain pour créer votre première présentation interactive </a:t>
            </a:r>
            <a:r>
              <a:rPr lang="fr-FR" sz="1200" b="0" i="0" u="none" strike="noStrike" kern="1200" dirty="0" err="1">
                <a:solidFill>
                  <a:schemeClr val="tx1"/>
                </a:solidFill>
                <a:effectLst/>
                <a:latin typeface="+mn-lt"/>
                <a:ea typeface="+mn-ea"/>
                <a:cs typeface="+mn-cs"/>
              </a:rPr>
              <a:t>Genially</a:t>
            </a:r>
            <a:r>
              <a:rPr lang="fr-FR" sz="1200" b="0" i="0" u="none" strike="noStrike" kern="120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Le mode gratuit ne permet pas de télécharger vos travaux en PDF ou en JPG. Pour consulter et vidéo-projeter votre présentation, le professeur et les élèves devront donc disposer d’une connexion internet et aller sur </a:t>
            </a:r>
            <a:r>
              <a:rPr lang="fr-FR" sz="1200" b="0" i="0" u="none" strike="noStrike" kern="1200" dirty="0" err="1">
                <a:solidFill>
                  <a:schemeClr val="tx1"/>
                </a:solidFill>
                <a:effectLst/>
                <a:latin typeface="+mn-lt"/>
                <a:ea typeface="+mn-ea"/>
                <a:cs typeface="+mn-cs"/>
              </a:rPr>
              <a:t>Genially</a:t>
            </a:r>
            <a:r>
              <a:rPr lang="fr-FR" sz="1200" b="0" i="0" u="none" strike="noStrike"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12</a:t>
            </a:fld>
            <a:endParaRPr lang="fr-FR"/>
          </a:p>
        </p:txBody>
      </p:sp>
    </p:spTree>
    <p:extLst>
      <p:ext uri="{BB962C8B-B14F-4D97-AF65-F5344CB8AC3E}">
        <p14:creationId xmlns:p14="http://schemas.microsoft.com/office/powerpoint/2010/main" val="3509103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dirty="0">
                <a:latin typeface="Arial" panose="020B0604020202020204" pitchFamily="34" charset="0"/>
                <a:cs typeface="Arial" panose="020B0604020202020204" pitchFamily="34" charset="0"/>
              </a:rPr>
              <a:t>U</a:t>
            </a:r>
            <a:r>
              <a:rPr lang="fr-PF" sz="1200" dirty="0">
                <a:latin typeface="Arial" panose="020B0604020202020204" pitchFamily="34" charset="0"/>
                <a:cs typeface="Arial" panose="020B0604020202020204" pitchFamily="34" charset="0"/>
              </a:rPr>
              <a:t>ne des missions fondamentales de l’école est la formation du citoyen en devenir</a:t>
            </a:r>
          </a:p>
          <a:p>
            <a:pPr marL="0" marR="0" lvl="0" indent="0" algn="just" defTabSz="914400" rtl="0" eaLnBrk="1" fontAlgn="auto" latinLnBrk="0" hangingPunct="1">
              <a:lnSpc>
                <a:spcPct val="100000"/>
              </a:lnSpc>
              <a:spcBef>
                <a:spcPts val="0"/>
              </a:spcBef>
              <a:spcAft>
                <a:spcPts val="0"/>
              </a:spcAft>
              <a:buClrTx/>
              <a:buSzTx/>
              <a:buFontTx/>
              <a:buNone/>
              <a:tabLst/>
              <a:defRPr/>
            </a:pPr>
            <a:r>
              <a:rPr lang="fr-PF" sz="1200" dirty="0">
                <a:latin typeface="Arial" panose="020B0604020202020204" pitchFamily="34" charset="0"/>
                <a:cs typeface="Arial" panose="020B0604020202020204" pitchFamily="34" charset="0"/>
              </a:rPr>
              <a:t>Actif : Parce qu’au travers de ce projet les élèves sont amenés à comprendre les médias et leur fonctionnement par une pratique des médias.  </a:t>
            </a:r>
          </a:p>
          <a:p>
            <a:pPr algn="just"/>
            <a:r>
              <a:rPr lang="fr-PF" sz="1200" dirty="0">
                <a:latin typeface="Arial" panose="020B0604020202020204" pitchFamily="34" charset="0"/>
                <a:cs typeface="Arial" panose="020B0604020202020204" pitchFamily="34" charset="0"/>
              </a:rPr>
              <a:t>Éclairé : Développer l’esprit critique grâce à une analyse des médias ; </a:t>
            </a:r>
          </a:p>
          <a:p>
            <a:r>
              <a:rPr lang="fr-PF" sz="1200" dirty="0"/>
              <a:t>il faut outiller l’élève pour être autonome par rapport à ces messages, l’amener à avoir un regard critique face à ces messages. </a:t>
            </a:r>
          </a:p>
          <a:p>
            <a:r>
              <a:rPr lang="fr-PF" sz="1200" dirty="0"/>
              <a:t>Responsable : au travers de ce projet l’élève produit du contenu mais est reponsabilisé : il est amené à connaître les droits mais aussi les sanctions qui peuvent être appliquées en cas de non respect. Ce s</a:t>
            </a:r>
            <a:r>
              <a:rPr lang="fr-FR" sz="1200" dirty="0"/>
              <a:t>on</a:t>
            </a:r>
            <a:r>
              <a:rPr lang="fr-PF" sz="1200" dirty="0"/>
              <a:t>t des connaissances et compétences qui se construisent tout au long de la vie.</a:t>
            </a:r>
          </a:p>
          <a:p>
            <a:r>
              <a:rPr lang="fr-PF" sz="1200" dirty="0"/>
              <a:t>CRCN</a:t>
            </a:r>
          </a:p>
        </p:txBody>
      </p:sp>
      <p:sp>
        <p:nvSpPr>
          <p:cNvPr id="4" name="Espace réservé du numéro de diapositive 3"/>
          <p:cNvSpPr>
            <a:spLocks noGrp="1"/>
          </p:cNvSpPr>
          <p:nvPr>
            <p:ph type="sldNum" sz="quarter" idx="5"/>
          </p:nvPr>
        </p:nvSpPr>
        <p:spPr/>
        <p:txBody>
          <a:bodyPr/>
          <a:lstStyle/>
          <a:p>
            <a:fld id="{CD0AA6B8-9844-D448-97F3-F30757BFDF05}" type="slidenum">
              <a:rPr lang="fr-FR" smtClean="0"/>
              <a:t>14</a:t>
            </a:fld>
            <a:endParaRPr lang="fr-FR"/>
          </a:p>
        </p:txBody>
      </p:sp>
    </p:spTree>
    <p:extLst>
      <p:ext uri="{BB962C8B-B14F-4D97-AF65-F5344CB8AC3E}">
        <p14:creationId xmlns:p14="http://schemas.microsoft.com/office/powerpoint/2010/main" val="2855924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51164-BC48-594C-AC4B-8B06E835A08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3E4F632-093F-D444-89C5-8A4D464D6D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45B929E-1944-5A47-AB6A-93F358F989ED}"/>
              </a:ext>
            </a:extLst>
          </p:cNvPr>
          <p:cNvSpPr>
            <a:spLocks noGrp="1"/>
          </p:cNvSpPr>
          <p:nvPr>
            <p:ph type="dt" sz="half" idx="10"/>
          </p:nvPr>
        </p:nvSpPr>
        <p:spPr/>
        <p:txBody>
          <a:bodyPr/>
          <a:lstStyle/>
          <a:p>
            <a:fld id="{8DE63E62-5D27-9347-A5FB-33DE06FF3F85}" type="datetimeFigureOut">
              <a:rPr lang="fr-FR" smtClean="0"/>
              <a:t>25/03/2021</a:t>
            </a:fld>
            <a:endParaRPr lang="fr-FR"/>
          </a:p>
        </p:txBody>
      </p:sp>
      <p:sp>
        <p:nvSpPr>
          <p:cNvPr id="5" name="Espace réservé du pied de page 4">
            <a:extLst>
              <a:ext uri="{FF2B5EF4-FFF2-40B4-BE49-F238E27FC236}">
                <a16:creationId xmlns:a16="http://schemas.microsoft.com/office/drawing/2014/main" id="{7DBA1173-7543-0943-82F0-76413138DE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AA0B0E5-DDB8-0746-82D0-77671F19F7D1}"/>
              </a:ext>
            </a:extLst>
          </p:cNvPr>
          <p:cNvSpPr>
            <a:spLocks noGrp="1"/>
          </p:cNvSpPr>
          <p:nvPr>
            <p:ph type="sldNum" sz="quarter" idx="12"/>
          </p:nvPr>
        </p:nvSpPr>
        <p:spPr/>
        <p:txBody>
          <a:bodyPr/>
          <a:lstStyle/>
          <a:p>
            <a:fld id="{8BA49B6B-170B-5E45-B41E-981B1F8AB987}" type="slidenum">
              <a:rPr lang="fr-FR" smtClean="0"/>
              <a:t>‹N°›</a:t>
            </a:fld>
            <a:endParaRPr lang="fr-FR"/>
          </a:p>
        </p:txBody>
      </p:sp>
    </p:spTree>
    <p:extLst>
      <p:ext uri="{BB962C8B-B14F-4D97-AF65-F5344CB8AC3E}">
        <p14:creationId xmlns:p14="http://schemas.microsoft.com/office/powerpoint/2010/main" val="361402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5B7D2F-97FF-D941-B3AB-C402806EFAD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2719400-1A98-8946-9CCD-3E2E66FBFCDF}"/>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78FE709-7B3D-FE4A-A1A1-9FF614A2F3FD}"/>
              </a:ext>
            </a:extLst>
          </p:cNvPr>
          <p:cNvSpPr>
            <a:spLocks noGrp="1"/>
          </p:cNvSpPr>
          <p:nvPr>
            <p:ph type="dt" sz="half" idx="10"/>
          </p:nvPr>
        </p:nvSpPr>
        <p:spPr/>
        <p:txBody>
          <a:bodyPr/>
          <a:lstStyle/>
          <a:p>
            <a:fld id="{8DE63E62-5D27-9347-A5FB-33DE06FF3F85}" type="datetimeFigureOut">
              <a:rPr lang="fr-FR" smtClean="0"/>
              <a:t>25/03/2021</a:t>
            </a:fld>
            <a:endParaRPr lang="fr-FR"/>
          </a:p>
        </p:txBody>
      </p:sp>
      <p:sp>
        <p:nvSpPr>
          <p:cNvPr id="5" name="Espace réservé du pied de page 4">
            <a:extLst>
              <a:ext uri="{FF2B5EF4-FFF2-40B4-BE49-F238E27FC236}">
                <a16:creationId xmlns:a16="http://schemas.microsoft.com/office/drawing/2014/main" id="{31036D59-C3BF-DF47-BE75-77C867AEE4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9BE8F8-869A-174E-89B9-4A3A88BA9512}"/>
              </a:ext>
            </a:extLst>
          </p:cNvPr>
          <p:cNvSpPr>
            <a:spLocks noGrp="1"/>
          </p:cNvSpPr>
          <p:nvPr>
            <p:ph type="sldNum" sz="quarter" idx="12"/>
          </p:nvPr>
        </p:nvSpPr>
        <p:spPr/>
        <p:txBody>
          <a:bodyPr/>
          <a:lstStyle/>
          <a:p>
            <a:fld id="{8BA49B6B-170B-5E45-B41E-981B1F8AB987}" type="slidenum">
              <a:rPr lang="fr-FR" smtClean="0"/>
              <a:t>‹N°›</a:t>
            </a:fld>
            <a:endParaRPr lang="fr-FR"/>
          </a:p>
        </p:txBody>
      </p:sp>
    </p:spTree>
    <p:extLst>
      <p:ext uri="{BB962C8B-B14F-4D97-AF65-F5344CB8AC3E}">
        <p14:creationId xmlns:p14="http://schemas.microsoft.com/office/powerpoint/2010/main" val="2523532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1E0D1AD-AA2A-E24F-9505-B3C863E4C7F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B9FDEEC-4449-6740-BCF2-8468714D6C7D}"/>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6C120EA-C8D1-364F-8EAD-A88B9A60FDCE}"/>
              </a:ext>
            </a:extLst>
          </p:cNvPr>
          <p:cNvSpPr>
            <a:spLocks noGrp="1"/>
          </p:cNvSpPr>
          <p:nvPr>
            <p:ph type="dt" sz="half" idx="10"/>
          </p:nvPr>
        </p:nvSpPr>
        <p:spPr/>
        <p:txBody>
          <a:bodyPr/>
          <a:lstStyle/>
          <a:p>
            <a:fld id="{8DE63E62-5D27-9347-A5FB-33DE06FF3F85}" type="datetimeFigureOut">
              <a:rPr lang="fr-FR" smtClean="0"/>
              <a:t>25/03/2021</a:t>
            </a:fld>
            <a:endParaRPr lang="fr-FR"/>
          </a:p>
        </p:txBody>
      </p:sp>
      <p:sp>
        <p:nvSpPr>
          <p:cNvPr id="5" name="Espace réservé du pied de page 4">
            <a:extLst>
              <a:ext uri="{FF2B5EF4-FFF2-40B4-BE49-F238E27FC236}">
                <a16:creationId xmlns:a16="http://schemas.microsoft.com/office/drawing/2014/main" id="{AF4891A9-E949-FE4F-8033-8592397C6B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360F75-9BF4-4F48-86AD-402AD0B0D40B}"/>
              </a:ext>
            </a:extLst>
          </p:cNvPr>
          <p:cNvSpPr>
            <a:spLocks noGrp="1"/>
          </p:cNvSpPr>
          <p:nvPr>
            <p:ph type="sldNum" sz="quarter" idx="12"/>
          </p:nvPr>
        </p:nvSpPr>
        <p:spPr/>
        <p:txBody>
          <a:bodyPr/>
          <a:lstStyle/>
          <a:p>
            <a:fld id="{8BA49B6B-170B-5E45-B41E-981B1F8AB987}" type="slidenum">
              <a:rPr lang="fr-FR" smtClean="0"/>
              <a:t>‹N°›</a:t>
            </a:fld>
            <a:endParaRPr lang="fr-FR"/>
          </a:p>
        </p:txBody>
      </p:sp>
    </p:spTree>
    <p:extLst>
      <p:ext uri="{BB962C8B-B14F-4D97-AF65-F5344CB8AC3E}">
        <p14:creationId xmlns:p14="http://schemas.microsoft.com/office/powerpoint/2010/main" val="2200542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AB3464-538A-1149-B459-330C2DEBEF9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150B507-CD2C-CD46-BC73-B204160D78A9}"/>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8B8EF60-016F-0044-A1D9-DE4BB93AD6EE}"/>
              </a:ext>
            </a:extLst>
          </p:cNvPr>
          <p:cNvSpPr>
            <a:spLocks noGrp="1"/>
          </p:cNvSpPr>
          <p:nvPr>
            <p:ph type="dt" sz="half" idx="10"/>
          </p:nvPr>
        </p:nvSpPr>
        <p:spPr/>
        <p:txBody>
          <a:bodyPr/>
          <a:lstStyle/>
          <a:p>
            <a:fld id="{8DE63E62-5D27-9347-A5FB-33DE06FF3F85}" type="datetimeFigureOut">
              <a:rPr lang="fr-FR" smtClean="0"/>
              <a:t>25/03/2021</a:t>
            </a:fld>
            <a:endParaRPr lang="fr-FR"/>
          </a:p>
        </p:txBody>
      </p:sp>
      <p:sp>
        <p:nvSpPr>
          <p:cNvPr id="5" name="Espace réservé du pied de page 4">
            <a:extLst>
              <a:ext uri="{FF2B5EF4-FFF2-40B4-BE49-F238E27FC236}">
                <a16:creationId xmlns:a16="http://schemas.microsoft.com/office/drawing/2014/main" id="{F6F0F1BF-8DDA-4747-A424-1BC92426EC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058916-FCBD-9547-9E38-328BB67BB93B}"/>
              </a:ext>
            </a:extLst>
          </p:cNvPr>
          <p:cNvSpPr>
            <a:spLocks noGrp="1"/>
          </p:cNvSpPr>
          <p:nvPr>
            <p:ph type="sldNum" sz="quarter" idx="12"/>
          </p:nvPr>
        </p:nvSpPr>
        <p:spPr/>
        <p:txBody>
          <a:bodyPr/>
          <a:lstStyle/>
          <a:p>
            <a:fld id="{8BA49B6B-170B-5E45-B41E-981B1F8AB987}" type="slidenum">
              <a:rPr lang="fr-FR" smtClean="0"/>
              <a:t>‹N°›</a:t>
            </a:fld>
            <a:endParaRPr lang="fr-FR"/>
          </a:p>
        </p:txBody>
      </p:sp>
    </p:spTree>
    <p:extLst>
      <p:ext uri="{BB962C8B-B14F-4D97-AF65-F5344CB8AC3E}">
        <p14:creationId xmlns:p14="http://schemas.microsoft.com/office/powerpoint/2010/main" val="289058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CE11A-0D6E-3549-BDDD-E0E9F5B66CE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290F2FF-E182-754B-AA9D-939BF50356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C67FF8E-1EBF-9A4F-A30B-FADEEBFF2C4E}"/>
              </a:ext>
            </a:extLst>
          </p:cNvPr>
          <p:cNvSpPr>
            <a:spLocks noGrp="1"/>
          </p:cNvSpPr>
          <p:nvPr>
            <p:ph type="dt" sz="half" idx="10"/>
          </p:nvPr>
        </p:nvSpPr>
        <p:spPr/>
        <p:txBody>
          <a:bodyPr/>
          <a:lstStyle/>
          <a:p>
            <a:fld id="{8DE63E62-5D27-9347-A5FB-33DE06FF3F85}" type="datetimeFigureOut">
              <a:rPr lang="fr-FR" smtClean="0"/>
              <a:t>25/03/2021</a:t>
            </a:fld>
            <a:endParaRPr lang="fr-FR"/>
          </a:p>
        </p:txBody>
      </p:sp>
      <p:sp>
        <p:nvSpPr>
          <p:cNvPr id="5" name="Espace réservé du pied de page 4">
            <a:extLst>
              <a:ext uri="{FF2B5EF4-FFF2-40B4-BE49-F238E27FC236}">
                <a16:creationId xmlns:a16="http://schemas.microsoft.com/office/drawing/2014/main" id="{40F5D4DC-6540-9B41-9F17-A9B0E591DD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688654-3BE9-AD4A-A733-697686DC2669}"/>
              </a:ext>
            </a:extLst>
          </p:cNvPr>
          <p:cNvSpPr>
            <a:spLocks noGrp="1"/>
          </p:cNvSpPr>
          <p:nvPr>
            <p:ph type="sldNum" sz="quarter" idx="12"/>
          </p:nvPr>
        </p:nvSpPr>
        <p:spPr/>
        <p:txBody>
          <a:bodyPr/>
          <a:lstStyle/>
          <a:p>
            <a:fld id="{8BA49B6B-170B-5E45-B41E-981B1F8AB987}" type="slidenum">
              <a:rPr lang="fr-FR" smtClean="0"/>
              <a:t>‹N°›</a:t>
            </a:fld>
            <a:endParaRPr lang="fr-FR"/>
          </a:p>
        </p:txBody>
      </p:sp>
    </p:spTree>
    <p:extLst>
      <p:ext uri="{BB962C8B-B14F-4D97-AF65-F5344CB8AC3E}">
        <p14:creationId xmlns:p14="http://schemas.microsoft.com/office/powerpoint/2010/main" val="257974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F506A9-B368-304B-AEAD-C93AA522603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C68497F-75D1-AB41-8F9B-DE5B000D0AC9}"/>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F412F249-CD80-6340-9A9B-D299069C2AFE}"/>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F8A66B4-244A-6948-9D69-88AEFF2D383C}"/>
              </a:ext>
            </a:extLst>
          </p:cNvPr>
          <p:cNvSpPr>
            <a:spLocks noGrp="1"/>
          </p:cNvSpPr>
          <p:nvPr>
            <p:ph type="dt" sz="half" idx="10"/>
          </p:nvPr>
        </p:nvSpPr>
        <p:spPr/>
        <p:txBody>
          <a:bodyPr/>
          <a:lstStyle/>
          <a:p>
            <a:fld id="{8DE63E62-5D27-9347-A5FB-33DE06FF3F85}" type="datetimeFigureOut">
              <a:rPr lang="fr-FR" smtClean="0"/>
              <a:t>25/03/2021</a:t>
            </a:fld>
            <a:endParaRPr lang="fr-FR"/>
          </a:p>
        </p:txBody>
      </p:sp>
      <p:sp>
        <p:nvSpPr>
          <p:cNvPr id="6" name="Espace réservé du pied de page 5">
            <a:extLst>
              <a:ext uri="{FF2B5EF4-FFF2-40B4-BE49-F238E27FC236}">
                <a16:creationId xmlns:a16="http://schemas.microsoft.com/office/drawing/2014/main" id="{A71F90BF-84E9-9749-BC9B-3231BC3F12D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AD6F78-04A7-384E-B841-BA9FBCC7B1AD}"/>
              </a:ext>
            </a:extLst>
          </p:cNvPr>
          <p:cNvSpPr>
            <a:spLocks noGrp="1"/>
          </p:cNvSpPr>
          <p:nvPr>
            <p:ph type="sldNum" sz="quarter" idx="12"/>
          </p:nvPr>
        </p:nvSpPr>
        <p:spPr/>
        <p:txBody>
          <a:bodyPr/>
          <a:lstStyle/>
          <a:p>
            <a:fld id="{8BA49B6B-170B-5E45-B41E-981B1F8AB987}" type="slidenum">
              <a:rPr lang="fr-FR" smtClean="0"/>
              <a:t>‹N°›</a:t>
            </a:fld>
            <a:endParaRPr lang="fr-FR"/>
          </a:p>
        </p:txBody>
      </p:sp>
    </p:spTree>
    <p:extLst>
      <p:ext uri="{BB962C8B-B14F-4D97-AF65-F5344CB8AC3E}">
        <p14:creationId xmlns:p14="http://schemas.microsoft.com/office/powerpoint/2010/main" val="851739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D24F2C-C554-5C4E-BB3D-AF7DA17D5B7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4D6ED05-A920-CD49-B800-C26612E55D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FC925DB8-CE74-0F4F-A989-7EDE2B70B4BD}"/>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57B819CE-5237-E449-8690-13A157ECFF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EC9242CE-2AD3-C743-BB42-0FCD076A3C96}"/>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9C1CDC3A-342C-9945-A26A-00C022B2FCA2}"/>
              </a:ext>
            </a:extLst>
          </p:cNvPr>
          <p:cNvSpPr>
            <a:spLocks noGrp="1"/>
          </p:cNvSpPr>
          <p:nvPr>
            <p:ph type="dt" sz="half" idx="10"/>
          </p:nvPr>
        </p:nvSpPr>
        <p:spPr/>
        <p:txBody>
          <a:bodyPr/>
          <a:lstStyle/>
          <a:p>
            <a:fld id="{8DE63E62-5D27-9347-A5FB-33DE06FF3F85}" type="datetimeFigureOut">
              <a:rPr lang="fr-FR" smtClean="0"/>
              <a:t>25/03/2021</a:t>
            </a:fld>
            <a:endParaRPr lang="fr-FR"/>
          </a:p>
        </p:txBody>
      </p:sp>
      <p:sp>
        <p:nvSpPr>
          <p:cNvPr id="8" name="Espace réservé du pied de page 7">
            <a:extLst>
              <a:ext uri="{FF2B5EF4-FFF2-40B4-BE49-F238E27FC236}">
                <a16:creationId xmlns:a16="http://schemas.microsoft.com/office/drawing/2014/main" id="{24062B05-55E5-6942-8E8D-74435CD669D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8DCBE40-D2F9-144E-BCA5-9F71B1C83B52}"/>
              </a:ext>
            </a:extLst>
          </p:cNvPr>
          <p:cNvSpPr>
            <a:spLocks noGrp="1"/>
          </p:cNvSpPr>
          <p:nvPr>
            <p:ph type="sldNum" sz="quarter" idx="12"/>
          </p:nvPr>
        </p:nvSpPr>
        <p:spPr/>
        <p:txBody>
          <a:bodyPr/>
          <a:lstStyle/>
          <a:p>
            <a:fld id="{8BA49B6B-170B-5E45-B41E-981B1F8AB987}" type="slidenum">
              <a:rPr lang="fr-FR" smtClean="0"/>
              <a:t>‹N°›</a:t>
            </a:fld>
            <a:endParaRPr lang="fr-FR"/>
          </a:p>
        </p:txBody>
      </p:sp>
    </p:spTree>
    <p:extLst>
      <p:ext uri="{BB962C8B-B14F-4D97-AF65-F5344CB8AC3E}">
        <p14:creationId xmlns:p14="http://schemas.microsoft.com/office/powerpoint/2010/main" val="3917145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086D3-4762-1848-9861-7156C0BE84F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CB80F84-BA93-3147-B5B1-3810978BCDE3}"/>
              </a:ext>
            </a:extLst>
          </p:cNvPr>
          <p:cNvSpPr>
            <a:spLocks noGrp="1"/>
          </p:cNvSpPr>
          <p:nvPr>
            <p:ph type="dt" sz="half" idx="10"/>
          </p:nvPr>
        </p:nvSpPr>
        <p:spPr/>
        <p:txBody>
          <a:bodyPr/>
          <a:lstStyle/>
          <a:p>
            <a:fld id="{8DE63E62-5D27-9347-A5FB-33DE06FF3F85}" type="datetimeFigureOut">
              <a:rPr lang="fr-FR" smtClean="0"/>
              <a:t>25/03/2021</a:t>
            </a:fld>
            <a:endParaRPr lang="fr-FR"/>
          </a:p>
        </p:txBody>
      </p:sp>
      <p:sp>
        <p:nvSpPr>
          <p:cNvPr id="4" name="Espace réservé du pied de page 3">
            <a:extLst>
              <a:ext uri="{FF2B5EF4-FFF2-40B4-BE49-F238E27FC236}">
                <a16:creationId xmlns:a16="http://schemas.microsoft.com/office/drawing/2014/main" id="{38F71C67-948D-1F48-B95E-0A6E91E6C62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36D65DE-50BB-2641-9F3C-3597FF0E0B04}"/>
              </a:ext>
            </a:extLst>
          </p:cNvPr>
          <p:cNvSpPr>
            <a:spLocks noGrp="1"/>
          </p:cNvSpPr>
          <p:nvPr>
            <p:ph type="sldNum" sz="quarter" idx="12"/>
          </p:nvPr>
        </p:nvSpPr>
        <p:spPr/>
        <p:txBody>
          <a:bodyPr/>
          <a:lstStyle/>
          <a:p>
            <a:fld id="{8BA49B6B-170B-5E45-B41E-981B1F8AB987}" type="slidenum">
              <a:rPr lang="fr-FR" smtClean="0"/>
              <a:t>‹N°›</a:t>
            </a:fld>
            <a:endParaRPr lang="fr-FR"/>
          </a:p>
        </p:txBody>
      </p:sp>
    </p:spTree>
    <p:extLst>
      <p:ext uri="{BB962C8B-B14F-4D97-AF65-F5344CB8AC3E}">
        <p14:creationId xmlns:p14="http://schemas.microsoft.com/office/powerpoint/2010/main" val="1620303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9922D3F-370C-DC43-A3F6-E8A47FDD4992}"/>
              </a:ext>
            </a:extLst>
          </p:cNvPr>
          <p:cNvSpPr>
            <a:spLocks noGrp="1"/>
          </p:cNvSpPr>
          <p:nvPr>
            <p:ph type="dt" sz="half" idx="10"/>
          </p:nvPr>
        </p:nvSpPr>
        <p:spPr/>
        <p:txBody>
          <a:bodyPr/>
          <a:lstStyle/>
          <a:p>
            <a:fld id="{8DE63E62-5D27-9347-A5FB-33DE06FF3F85}" type="datetimeFigureOut">
              <a:rPr lang="fr-FR" smtClean="0"/>
              <a:t>25/03/2021</a:t>
            </a:fld>
            <a:endParaRPr lang="fr-FR"/>
          </a:p>
        </p:txBody>
      </p:sp>
      <p:sp>
        <p:nvSpPr>
          <p:cNvPr id="3" name="Espace réservé du pied de page 2">
            <a:extLst>
              <a:ext uri="{FF2B5EF4-FFF2-40B4-BE49-F238E27FC236}">
                <a16:creationId xmlns:a16="http://schemas.microsoft.com/office/drawing/2014/main" id="{2C4939B4-D075-D646-8B1C-AC61444EFED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B5C3E37-5834-2143-A663-9F15E435A889}"/>
              </a:ext>
            </a:extLst>
          </p:cNvPr>
          <p:cNvSpPr>
            <a:spLocks noGrp="1"/>
          </p:cNvSpPr>
          <p:nvPr>
            <p:ph type="sldNum" sz="quarter" idx="12"/>
          </p:nvPr>
        </p:nvSpPr>
        <p:spPr/>
        <p:txBody>
          <a:bodyPr/>
          <a:lstStyle/>
          <a:p>
            <a:fld id="{8BA49B6B-170B-5E45-B41E-981B1F8AB987}" type="slidenum">
              <a:rPr lang="fr-FR" smtClean="0"/>
              <a:t>‹N°›</a:t>
            </a:fld>
            <a:endParaRPr lang="fr-FR"/>
          </a:p>
        </p:txBody>
      </p:sp>
    </p:spTree>
    <p:extLst>
      <p:ext uri="{BB962C8B-B14F-4D97-AF65-F5344CB8AC3E}">
        <p14:creationId xmlns:p14="http://schemas.microsoft.com/office/powerpoint/2010/main" val="348485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17D187-9BDE-A546-8B97-2114D09FDDA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683F044-84FA-F348-94C7-FF415564B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DF29C599-AB73-B54B-8065-F7C6EE1C4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B065C6C1-E06A-0F44-9838-93C3FEA21CBF}"/>
              </a:ext>
            </a:extLst>
          </p:cNvPr>
          <p:cNvSpPr>
            <a:spLocks noGrp="1"/>
          </p:cNvSpPr>
          <p:nvPr>
            <p:ph type="dt" sz="half" idx="10"/>
          </p:nvPr>
        </p:nvSpPr>
        <p:spPr/>
        <p:txBody>
          <a:bodyPr/>
          <a:lstStyle/>
          <a:p>
            <a:fld id="{8DE63E62-5D27-9347-A5FB-33DE06FF3F85}" type="datetimeFigureOut">
              <a:rPr lang="fr-FR" smtClean="0"/>
              <a:t>25/03/2021</a:t>
            </a:fld>
            <a:endParaRPr lang="fr-FR"/>
          </a:p>
        </p:txBody>
      </p:sp>
      <p:sp>
        <p:nvSpPr>
          <p:cNvPr id="6" name="Espace réservé du pied de page 5">
            <a:extLst>
              <a:ext uri="{FF2B5EF4-FFF2-40B4-BE49-F238E27FC236}">
                <a16:creationId xmlns:a16="http://schemas.microsoft.com/office/drawing/2014/main" id="{962D6009-8CEC-E945-837C-A5C13B0B50E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9B4F8D4-E49B-9843-8052-79A60BFB03C1}"/>
              </a:ext>
            </a:extLst>
          </p:cNvPr>
          <p:cNvSpPr>
            <a:spLocks noGrp="1"/>
          </p:cNvSpPr>
          <p:nvPr>
            <p:ph type="sldNum" sz="quarter" idx="12"/>
          </p:nvPr>
        </p:nvSpPr>
        <p:spPr/>
        <p:txBody>
          <a:bodyPr/>
          <a:lstStyle/>
          <a:p>
            <a:fld id="{8BA49B6B-170B-5E45-B41E-981B1F8AB987}" type="slidenum">
              <a:rPr lang="fr-FR" smtClean="0"/>
              <a:t>‹N°›</a:t>
            </a:fld>
            <a:endParaRPr lang="fr-FR"/>
          </a:p>
        </p:txBody>
      </p:sp>
    </p:spTree>
    <p:extLst>
      <p:ext uri="{BB962C8B-B14F-4D97-AF65-F5344CB8AC3E}">
        <p14:creationId xmlns:p14="http://schemas.microsoft.com/office/powerpoint/2010/main" val="889806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7BDB1-811A-594B-827B-9309DA7D834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9AF37E1-421B-1042-B4CA-35BDE5EB4F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56A6862-9EE9-6147-9950-1DADAF601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7A728E26-467F-8A41-A7F2-FB25E56BC7DB}"/>
              </a:ext>
            </a:extLst>
          </p:cNvPr>
          <p:cNvSpPr>
            <a:spLocks noGrp="1"/>
          </p:cNvSpPr>
          <p:nvPr>
            <p:ph type="dt" sz="half" idx="10"/>
          </p:nvPr>
        </p:nvSpPr>
        <p:spPr/>
        <p:txBody>
          <a:bodyPr/>
          <a:lstStyle/>
          <a:p>
            <a:fld id="{8DE63E62-5D27-9347-A5FB-33DE06FF3F85}" type="datetimeFigureOut">
              <a:rPr lang="fr-FR" smtClean="0"/>
              <a:t>25/03/2021</a:t>
            </a:fld>
            <a:endParaRPr lang="fr-FR"/>
          </a:p>
        </p:txBody>
      </p:sp>
      <p:sp>
        <p:nvSpPr>
          <p:cNvPr id="6" name="Espace réservé du pied de page 5">
            <a:extLst>
              <a:ext uri="{FF2B5EF4-FFF2-40B4-BE49-F238E27FC236}">
                <a16:creationId xmlns:a16="http://schemas.microsoft.com/office/drawing/2014/main" id="{9BD13CD4-D94C-0A4F-AABB-997DFB6BE1C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9DDCDC3-F0FA-3C47-9E1E-8FFDD7D25907}"/>
              </a:ext>
            </a:extLst>
          </p:cNvPr>
          <p:cNvSpPr>
            <a:spLocks noGrp="1"/>
          </p:cNvSpPr>
          <p:nvPr>
            <p:ph type="sldNum" sz="quarter" idx="12"/>
          </p:nvPr>
        </p:nvSpPr>
        <p:spPr/>
        <p:txBody>
          <a:bodyPr/>
          <a:lstStyle/>
          <a:p>
            <a:fld id="{8BA49B6B-170B-5E45-B41E-981B1F8AB987}" type="slidenum">
              <a:rPr lang="fr-FR" smtClean="0"/>
              <a:t>‹N°›</a:t>
            </a:fld>
            <a:endParaRPr lang="fr-FR"/>
          </a:p>
        </p:txBody>
      </p:sp>
    </p:spTree>
    <p:extLst>
      <p:ext uri="{BB962C8B-B14F-4D97-AF65-F5344CB8AC3E}">
        <p14:creationId xmlns:p14="http://schemas.microsoft.com/office/powerpoint/2010/main" val="343641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C1EC3BD-286E-854F-B8AA-4B90CC10C1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193441E-04A2-E547-8C0E-B2C086191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1D66388-91D0-EC48-BBB8-B1AB68FD96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63E62-5D27-9347-A5FB-33DE06FF3F85}" type="datetimeFigureOut">
              <a:rPr lang="fr-FR" smtClean="0"/>
              <a:t>25/03/2021</a:t>
            </a:fld>
            <a:endParaRPr lang="fr-FR"/>
          </a:p>
        </p:txBody>
      </p:sp>
      <p:sp>
        <p:nvSpPr>
          <p:cNvPr id="5" name="Espace réservé du pied de page 4">
            <a:extLst>
              <a:ext uri="{FF2B5EF4-FFF2-40B4-BE49-F238E27FC236}">
                <a16:creationId xmlns:a16="http://schemas.microsoft.com/office/drawing/2014/main" id="{C355BB14-FCAD-8042-8C09-AF4537FA97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B213659-D248-104A-B3FE-F3807BBA4D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49B6B-170B-5E45-B41E-981B1F8AB987}" type="slidenum">
              <a:rPr lang="fr-FR" smtClean="0"/>
              <a:t>‹N°›</a:t>
            </a:fld>
            <a:endParaRPr lang="fr-FR"/>
          </a:p>
        </p:txBody>
      </p:sp>
    </p:spTree>
    <p:extLst>
      <p:ext uri="{BB962C8B-B14F-4D97-AF65-F5344CB8AC3E}">
        <p14:creationId xmlns:p14="http://schemas.microsoft.com/office/powerpoint/2010/main" val="1531590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genial.ly/"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rimabord.eduscol.education.fr/qu-est-ce-qu-un-web-documentair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915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èche vers la droite 5">
            <a:extLst>
              <a:ext uri="{FF2B5EF4-FFF2-40B4-BE49-F238E27FC236}">
                <a16:creationId xmlns:a16="http://schemas.microsoft.com/office/drawing/2014/main" id="{A105721D-83CC-384E-A8E9-3C54AB4A2F58}"/>
              </a:ext>
            </a:extLst>
          </p:cNvPr>
          <p:cNvSpPr/>
          <p:nvPr/>
        </p:nvSpPr>
        <p:spPr>
          <a:xfrm>
            <a:off x="143077" y="3110491"/>
            <a:ext cx="11727542" cy="152400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PF"/>
          </a:p>
        </p:txBody>
      </p:sp>
      <p:sp>
        <p:nvSpPr>
          <p:cNvPr id="7" name="ZoneTexte 6">
            <a:extLst>
              <a:ext uri="{FF2B5EF4-FFF2-40B4-BE49-F238E27FC236}">
                <a16:creationId xmlns:a16="http://schemas.microsoft.com/office/drawing/2014/main" id="{15DF2884-1F50-604A-9251-6DE533501DB0}"/>
              </a:ext>
            </a:extLst>
          </p:cNvPr>
          <p:cNvSpPr txBox="1"/>
          <p:nvPr/>
        </p:nvSpPr>
        <p:spPr>
          <a:xfrm>
            <a:off x="-32839" y="4454311"/>
            <a:ext cx="3140694" cy="1384995"/>
          </a:xfrm>
          <a:prstGeom prst="rect">
            <a:avLst/>
          </a:prstGeom>
          <a:noFill/>
        </p:spPr>
        <p:txBody>
          <a:bodyPr wrap="square" rtlCol="0">
            <a:spAutoFit/>
          </a:bodyPr>
          <a:lstStyle/>
          <a:p>
            <a:pPr algn="ctr"/>
            <a:r>
              <a:rPr lang="fr-FR" sz="2800" dirty="0">
                <a:latin typeface="Arial" panose="020B0604020202020204" pitchFamily="34" charset="0"/>
                <a:cs typeface="Arial" panose="020B0604020202020204" pitchFamily="34" charset="0"/>
              </a:rPr>
              <a:t>1) L’histoire de son </a:t>
            </a:r>
            <a:r>
              <a:rPr lang="fr-FR" sz="2800" dirty="0" err="1">
                <a:latin typeface="Arial" panose="020B0604020202020204" pitchFamily="34" charset="0"/>
                <a:cs typeface="Arial" panose="020B0604020202020204" pitchFamily="34" charset="0"/>
              </a:rPr>
              <a:t>webdocumentaire</a:t>
            </a:r>
            <a:endParaRPr lang="fr-FR" sz="280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DAC64013-A53C-D948-9E47-F0F3919CF312}"/>
              </a:ext>
            </a:extLst>
          </p:cNvPr>
          <p:cNvSpPr txBox="1"/>
          <p:nvPr/>
        </p:nvSpPr>
        <p:spPr>
          <a:xfrm>
            <a:off x="512551" y="2332160"/>
            <a:ext cx="3654411" cy="954107"/>
          </a:xfrm>
          <a:prstGeom prst="rect">
            <a:avLst/>
          </a:prstGeom>
          <a:noFill/>
        </p:spPr>
        <p:txBody>
          <a:bodyPr wrap="square" rtlCol="0">
            <a:spAutoFit/>
          </a:bodyPr>
          <a:lstStyle/>
          <a:p>
            <a:pPr algn="ctr"/>
            <a:r>
              <a:rPr lang="fr-FR" sz="2800" dirty="0">
                <a:latin typeface="Arial" panose="020B0604020202020204" pitchFamily="34" charset="0"/>
                <a:cs typeface="Arial" panose="020B0604020202020204" pitchFamily="34" charset="0"/>
              </a:rPr>
              <a:t>2) Recenser les productions possibles</a:t>
            </a:r>
          </a:p>
        </p:txBody>
      </p:sp>
      <p:sp>
        <p:nvSpPr>
          <p:cNvPr id="9" name="ZoneTexte 8">
            <a:extLst>
              <a:ext uri="{FF2B5EF4-FFF2-40B4-BE49-F238E27FC236}">
                <a16:creationId xmlns:a16="http://schemas.microsoft.com/office/drawing/2014/main" id="{EE3DAE70-0865-8046-BAF1-4F3914B4441A}"/>
              </a:ext>
            </a:extLst>
          </p:cNvPr>
          <p:cNvSpPr txBox="1"/>
          <p:nvPr/>
        </p:nvSpPr>
        <p:spPr>
          <a:xfrm>
            <a:off x="3390151" y="3633004"/>
            <a:ext cx="4435250" cy="523220"/>
          </a:xfrm>
          <a:prstGeom prst="rect">
            <a:avLst/>
          </a:prstGeom>
          <a:noFill/>
        </p:spPr>
        <p:txBody>
          <a:bodyPr wrap="square" rtlCol="0">
            <a:spAutoFit/>
          </a:bodyPr>
          <a:lstStyle/>
          <a:p>
            <a:pPr algn="ctr"/>
            <a:r>
              <a:rPr lang="fr-FR" sz="2800" dirty="0">
                <a:solidFill>
                  <a:schemeClr val="bg1"/>
                </a:solidFill>
                <a:latin typeface="Arial" panose="020B0604020202020204" pitchFamily="34" charset="0"/>
                <a:cs typeface="Arial" panose="020B0604020202020204" pitchFamily="34" charset="0"/>
              </a:rPr>
              <a:t>3) Produire des contenus</a:t>
            </a:r>
          </a:p>
        </p:txBody>
      </p:sp>
      <p:sp>
        <p:nvSpPr>
          <p:cNvPr id="10" name="ZoneTexte 9">
            <a:extLst>
              <a:ext uri="{FF2B5EF4-FFF2-40B4-BE49-F238E27FC236}">
                <a16:creationId xmlns:a16="http://schemas.microsoft.com/office/drawing/2014/main" id="{82AAC7D4-F119-BF48-A450-1C9D68BFC9CE}"/>
              </a:ext>
            </a:extLst>
          </p:cNvPr>
          <p:cNvSpPr txBox="1"/>
          <p:nvPr/>
        </p:nvSpPr>
        <p:spPr>
          <a:xfrm>
            <a:off x="6842284" y="2186713"/>
            <a:ext cx="4204258" cy="954107"/>
          </a:xfrm>
          <a:prstGeom prst="rect">
            <a:avLst/>
          </a:prstGeom>
          <a:noFill/>
        </p:spPr>
        <p:txBody>
          <a:bodyPr wrap="square" rtlCol="0">
            <a:spAutoFit/>
          </a:bodyPr>
          <a:lstStyle/>
          <a:p>
            <a:pPr algn="ctr"/>
            <a:r>
              <a:rPr lang="fr-FR" sz="2800" dirty="0">
                <a:latin typeface="Arial" panose="020B0604020202020204" pitchFamily="34" charset="0"/>
                <a:cs typeface="Arial" panose="020B0604020202020204" pitchFamily="34" charset="0"/>
              </a:rPr>
              <a:t>4) Intégration des contenus dans le logiciel</a:t>
            </a:r>
          </a:p>
        </p:txBody>
      </p:sp>
      <p:sp>
        <p:nvSpPr>
          <p:cNvPr id="12" name="Espace réservé du contenu 2">
            <a:extLst>
              <a:ext uri="{FF2B5EF4-FFF2-40B4-BE49-F238E27FC236}">
                <a16:creationId xmlns:a16="http://schemas.microsoft.com/office/drawing/2014/main" id="{797825C0-B3AA-F143-9816-DF78AD171A1C}"/>
              </a:ext>
            </a:extLst>
          </p:cNvPr>
          <p:cNvSpPr>
            <a:spLocks noGrp="1"/>
          </p:cNvSpPr>
          <p:nvPr>
            <p:ph idx="1"/>
          </p:nvPr>
        </p:nvSpPr>
        <p:spPr>
          <a:xfrm>
            <a:off x="611430" y="1200060"/>
            <a:ext cx="10876155" cy="654966"/>
          </a:xfrm>
        </p:spPr>
        <p:txBody>
          <a:bodyPr>
            <a:normAutofit/>
          </a:bodyPr>
          <a:lstStyle/>
          <a:p>
            <a:pPr marL="0" indent="0">
              <a:buNone/>
            </a:pPr>
            <a:r>
              <a:rPr lang="fr-FR" b="1" u="sng" dirty="0">
                <a:latin typeface="Arial" panose="020B0604020202020204" pitchFamily="34" charset="0"/>
                <a:cs typeface="Arial" panose="020B0604020202020204" pitchFamily="34" charset="0"/>
              </a:rPr>
              <a:t>Quelles sont les étapes de la création ? </a:t>
            </a:r>
          </a:p>
        </p:txBody>
      </p:sp>
      <p:sp>
        <p:nvSpPr>
          <p:cNvPr id="13" name="Titre 1">
            <a:extLst>
              <a:ext uri="{FF2B5EF4-FFF2-40B4-BE49-F238E27FC236}">
                <a16:creationId xmlns:a16="http://schemas.microsoft.com/office/drawing/2014/main" id="{48F10BFD-AB94-734E-A05E-7EBA48F692C2}"/>
              </a:ext>
            </a:extLst>
          </p:cNvPr>
          <p:cNvSpPr>
            <a:spLocks noGrp="1"/>
          </p:cNvSpPr>
          <p:nvPr>
            <p:ph type="title"/>
          </p:nvPr>
        </p:nvSpPr>
        <p:spPr>
          <a:xfrm>
            <a:off x="593125" y="195358"/>
            <a:ext cx="6973535" cy="976658"/>
          </a:xfrm>
          <a:noFill/>
        </p:spPr>
        <p:txBody>
          <a:bodyPr>
            <a:normAutofit fontScale="90000"/>
          </a:bodyPr>
          <a:lstStyle/>
          <a:p>
            <a:r>
              <a:rPr lang="fr-FR" sz="3600" dirty="0">
                <a:solidFill>
                  <a:srgbClr val="B82ECB"/>
                </a:solidFill>
                <a:latin typeface="Arial" panose="020B0604020202020204" pitchFamily="34" charset="0"/>
                <a:cs typeface="Arial" panose="020B0604020202020204" pitchFamily="34" charset="0"/>
              </a:rPr>
              <a:t>Comment mettre en place un projet de </a:t>
            </a:r>
            <a:r>
              <a:rPr lang="fr-FR" sz="3600" dirty="0" err="1">
                <a:solidFill>
                  <a:srgbClr val="B82ECB"/>
                </a:solidFill>
                <a:latin typeface="Arial" panose="020B0604020202020204" pitchFamily="34" charset="0"/>
                <a:cs typeface="Arial" panose="020B0604020202020204" pitchFamily="34" charset="0"/>
              </a:rPr>
              <a:t>webdocumentaire</a:t>
            </a:r>
            <a:r>
              <a:rPr lang="fr-FR" sz="3600" dirty="0">
                <a:solidFill>
                  <a:srgbClr val="B82ECB"/>
                </a:solidFill>
                <a:latin typeface="Arial" panose="020B0604020202020204" pitchFamily="34" charset="0"/>
                <a:cs typeface="Arial" panose="020B0604020202020204" pitchFamily="34" charset="0"/>
              </a:rPr>
              <a:t> ?</a:t>
            </a:r>
          </a:p>
        </p:txBody>
      </p:sp>
      <p:pic>
        <p:nvPicPr>
          <p:cNvPr id="3" name="Image 2">
            <a:extLst>
              <a:ext uri="{FF2B5EF4-FFF2-40B4-BE49-F238E27FC236}">
                <a16:creationId xmlns:a16="http://schemas.microsoft.com/office/drawing/2014/main" id="{4272E814-0DEF-3449-AC18-226C8B38F4C2}"/>
              </a:ext>
            </a:extLst>
          </p:cNvPr>
          <p:cNvPicPr>
            <a:picLocks noChangeAspect="1"/>
          </p:cNvPicPr>
          <p:nvPr/>
        </p:nvPicPr>
        <p:blipFill>
          <a:blip r:embed="rId3"/>
          <a:stretch>
            <a:fillRect/>
          </a:stretch>
        </p:blipFill>
        <p:spPr>
          <a:xfrm>
            <a:off x="10639747" y="4446761"/>
            <a:ext cx="1406788" cy="1406788"/>
          </a:xfrm>
          <a:prstGeom prst="rect">
            <a:avLst/>
          </a:prstGeom>
        </p:spPr>
      </p:pic>
      <p:pic>
        <p:nvPicPr>
          <p:cNvPr id="5" name="Image 4">
            <a:extLst>
              <a:ext uri="{FF2B5EF4-FFF2-40B4-BE49-F238E27FC236}">
                <a16:creationId xmlns:a16="http://schemas.microsoft.com/office/drawing/2014/main" id="{539B6203-E875-6C41-9DE9-FEA9DBC21ACC}"/>
              </a:ext>
            </a:extLst>
          </p:cNvPr>
          <p:cNvPicPr>
            <a:picLocks noChangeAspect="1"/>
          </p:cNvPicPr>
          <p:nvPr/>
        </p:nvPicPr>
        <p:blipFill>
          <a:blip r:embed="rId4"/>
          <a:stretch>
            <a:fillRect/>
          </a:stretch>
        </p:blipFill>
        <p:spPr>
          <a:xfrm>
            <a:off x="4785654" y="4359878"/>
            <a:ext cx="1180337" cy="1180337"/>
          </a:xfrm>
          <a:prstGeom prst="rect">
            <a:avLst/>
          </a:prstGeom>
        </p:spPr>
      </p:pic>
      <p:sp>
        <p:nvSpPr>
          <p:cNvPr id="11" name="ZoneTexte 10">
            <a:extLst>
              <a:ext uri="{FF2B5EF4-FFF2-40B4-BE49-F238E27FC236}">
                <a16:creationId xmlns:a16="http://schemas.microsoft.com/office/drawing/2014/main" id="{A21AE673-BE7E-924B-8EA4-37517DFE581A}"/>
              </a:ext>
            </a:extLst>
          </p:cNvPr>
          <p:cNvSpPr txBox="1"/>
          <p:nvPr/>
        </p:nvSpPr>
        <p:spPr>
          <a:xfrm>
            <a:off x="7096997" y="4359878"/>
            <a:ext cx="3514011" cy="1384995"/>
          </a:xfrm>
          <a:prstGeom prst="rect">
            <a:avLst/>
          </a:prstGeom>
          <a:noFill/>
        </p:spPr>
        <p:txBody>
          <a:bodyPr wrap="square" rtlCol="0">
            <a:spAutoFit/>
          </a:bodyPr>
          <a:lstStyle/>
          <a:p>
            <a:pPr algn="r"/>
            <a:r>
              <a:rPr lang="fr-FR" sz="2800" dirty="0">
                <a:latin typeface="Arial" panose="020B0604020202020204" pitchFamily="34" charset="0"/>
                <a:cs typeface="Arial" panose="020B0604020202020204" pitchFamily="34" charset="0"/>
              </a:rPr>
              <a:t>5) Publication, diffusion </a:t>
            </a:r>
          </a:p>
          <a:p>
            <a:pPr algn="r"/>
            <a:r>
              <a:rPr lang="fr-FR" sz="2800" dirty="0">
                <a:latin typeface="Arial" panose="020B0604020202020204" pitchFamily="34" charset="0"/>
                <a:cs typeface="Arial" panose="020B0604020202020204" pitchFamily="34" charset="0"/>
              </a:rPr>
              <a:t>sur Internet</a:t>
            </a:r>
          </a:p>
        </p:txBody>
      </p:sp>
      <p:pic>
        <p:nvPicPr>
          <p:cNvPr id="17" name="Image 16">
            <a:extLst>
              <a:ext uri="{FF2B5EF4-FFF2-40B4-BE49-F238E27FC236}">
                <a16:creationId xmlns:a16="http://schemas.microsoft.com/office/drawing/2014/main" id="{1CDCC8B1-9000-2B46-B6F7-3468B750F18E}"/>
              </a:ext>
            </a:extLst>
          </p:cNvPr>
          <p:cNvPicPr>
            <a:picLocks noChangeAspect="1"/>
          </p:cNvPicPr>
          <p:nvPr/>
        </p:nvPicPr>
        <p:blipFill rotWithShape="1">
          <a:blip r:embed="rId5"/>
          <a:srcRect r="67375"/>
          <a:stretch/>
        </p:blipFill>
        <p:spPr>
          <a:xfrm>
            <a:off x="8944413" y="1384134"/>
            <a:ext cx="848045" cy="811818"/>
          </a:xfrm>
          <a:prstGeom prst="rect">
            <a:avLst/>
          </a:prstGeom>
          <a:effectLst/>
        </p:spPr>
      </p:pic>
    </p:spTree>
    <p:extLst>
      <p:ext uri="{BB962C8B-B14F-4D97-AF65-F5344CB8AC3E}">
        <p14:creationId xmlns:p14="http://schemas.microsoft.com/office/powerpoint/2010/main" val="230314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par>
                          <p:cTn id="23" fill="hold">
                            <p:stCondLst>
                              <p:cond delay="500"/>
                            </p:stCondLst>
                            <p:childTnLst>
                              <p:par>
                                <p:cTn id="24" presetID="45"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ppt_w</p:attrName>
                                        </p:attrNameLst>
                                      </p:cBhvr>
                                      <p:tavLst>
                                        <p:tav tm="0" fmla="#ppt_w*sin(2.5*pi*$)">
                                          <p:val>
                                            <p:fltVal val="0"/>
                                          </p:val>
                                        </p:tav>
                                        <p:tav tm="100000">
                                          <p:val>
                                            <p:fltVal val="1"/>
                                          </p:val>
                                        </p:tav>
                                      </p:tavLst>
                                    </p:anim>
                                    <p:anim calcmode="lin" valueType="num">
                                      <p:cBhvr>
                                        <p:cTn id="28"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par>
                          <p:cTn id="34" fill="hold">
                            <p:stCondLst>
                              <p:cond delay="500"/>
                            </p:stCondLst>
                            <p:childTnLst>
                              <p:par>
                                <p:cTn id="35" presetID="45"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000"/>
                                        <p:tgtEl>
                                          <p:spTgt spid="17"/>
                                        </p:tgtEl>
                                      </p:cBhvr>
                                    </p:animEffect>
                                    <p:anim calcmode="lin" valueType="num">
                                      <p:cBhvr>
                                        <p:cTn id="38" dur="2000" fill="hold"/>
                                        <p:tgtEl>
                                          <p:spTgt spid="17"/>
                                        </p:tgtEl>
                                        <p:attrNameLst>
                                          <p:attrName>ppt_w</p:attrName>
                                        </p:attrNameLst>
                                      </p:cBhvr>
                                      <p:tavLst>
                                        <p:tav tm="0" fmla="#ppt_w*sin(2.5*pi*$)">
                                          <p:val>
                                            <p:fltVal val="0"/>
                                          </p:val>
                                        </p:tav>
                                        <p:tav tm="100000">
                                          <p:val>
                                            <p:fltVal val="1"/>
                                          </p:val>
                                        </p:tav>
                                      </p:tavLst>
                                    </p:anim>
                                    <p:anim calcmode="lin" valueType="num">
                                      <p:cBhvr>
                                        <p:cTn id="3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tgtEl>
                                          <p:spTgt spid="11"/>
                                        </p:tgtEl>
                                      </p:cBhvr>
                                    </p:animEffect>
                                  </p:childTnLst>
                                </p:cTn>
                              </p:par>
                            </p:childTnLst>
                          </p:cTn>
                        </p:par>
                        <p:par>
                          <p:cTn id="45" fill="hold">
                            <p:stCondLst>
                              <p:cond delay="500"/>
                            </p:stCondLst>
                            <p:childTnLst>
                              <p:par>
                                <p:cTn id="46" presetID="45"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2000"/>
                                        <p:tgtEl>
                                          <p:spTgt spid="3"/>
                                        </p:tgtEl>
                                      </p:cBhvr>
                                    </p:animEffect>
                                    <p:anim calcmode="lin" valueType="num">
                                      <p:cBhvr>
                                        <p:cTn id="49" dur="2000" fill="hold"/>
                                        <p:tgtEl>
                                          <p:spTgt spid="3"/>
                                        </p:tgtEl>
                                        <p:attrNameLst>
                                          <p:attrName>ppt_w</p:attrName>
                                        </p:attrNameLst>
                                      </p:cBhvr>
                                      <p:tavLst>
                                        <p:tav tm="0" fmla="#ppt_w*sin(2.5*pi*$)">
                                          <p:val>
                                            <p:fltVal val="0"/>
                                          </p:val>
                                        </p:tav>
                                        <p:tav tm="100000">
                                          <p:val>
                                            <p:fltVal val="1"/>
                                          </p:val>
                                        </p:tav>
                                      </p:tavLst>
                                    </p:anim>
                                    <p:anim calcmode="lin" valueType="num">
                                      <p:cBhvr>
                                        <p:cTn id="50"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a:extLst>
              <a:ext uri="{FF2B5EF4-FFF2-40B4-BE49-F238E27FC236}">
                <a16:creationId xmlns:a16="http://schemas.microsoft.com/office/drawing/2014/main" id="{2832A75C-F300-2B40-BF5D-AF78FFE392A9}"/>
              </a:ext>
            </a:extLst>
          </p:cNvPr>
          <p:cNvGrpSpPr/>
          <p:nvPr/>
        </p:nvGrpSpPr>
        <p:grpSpPr>
          <a:xfrm>
            <a:off x="560991" y="2102720"/>
            <a:ext cx="2413416" cy="2378918"/>
            <a:chOff x="434715" y="1533094"/>
            <a:chExt cx="2413416" cy="2378918"/>
          </a:xfrm>
        </p:grpSpPr>
        <p:sp>
          <p:nvSpPr>
            <p:cNvPr id="14" name="Rectangle : avec coins arrondis en diagonale 13">
              <a:extLst>
                <a:ext uri="{FF2B5EF4-FFF2-40B4-BE49-F238E27FC236}">
                  <a16:creationId xmlns:a16="http://schemas.microsoft.com/office/drawing/2014/main" id="{7B0054F8-04A4-9D48-B17C-2DCE65D96768}"/>
                </a:ext>
              </a:extLst>
            </p:cNvPr>
            <p:cNvSpPr/>
            <p:nvPr/>
          </p:nvSpPr>
          <p:spPr>
            <a:xfrm>
              <a:off x="434715" y="1533094"/>
              <a:ext cx="2413416" cy="2378918"/>
            </a:xfrm>
            <a:prstGeom prst="round2Diag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pic>
          <p:nvPicPr>
            <p:cNvPr id="11" name="Image 10">
              <a:extLst>
                <a:ext uri="{FF2B5EF4-FFF2-40B4-BE49-F238E27FC236}">
                  <a16:creationId xmlns:a16="http://schemas.microsoft.com/office/drawing/2014/main" id="{8328A7F7-2114-2942-B314-E364695B6B2E}"/>
                </a:ext>
              </a:extLst>
            </p:cNvPr>
            <p:cNvPicPr>
              <a:picLocks noChangeAspect="1"/>
            </p:cNvPicPr>
            <p:nvPr/>
          </p:nvPicPr>
          <p:blipFill>
            <a:blip r:embed="rId3"/>
            <a:stretch>
              <a:fillRect/>
            </a:stretch>
          </p:blipFill>
          <p:spPr>
            <a:xfrm>
              <a:off x="615386" y="1690787"/>
              <a:ext cx="2052074" cy="2052074"/>
            </a:xfrm>
            <a:prstGeom prst="rect">
              <a:avLst/>
            </a:prstGeom>
          </p:spPr>
        </p:pic>
      </p:grpSp>
      <p:grpSp>
        <p:nvGrpSpPr>
          <p:cNvPr id="22" name="Groupe 21">
            <a:extLst>
              <a:ext uri="{FF2B5EF4-FFF2-40B4-BE49-F238E27FC236}">
                <a16:creationId xmlns:a16="http://schemas.microsoft.com/office/drawing/2014/main" id="{D281F453-D759-5548-A8B2-B339E6CBB3DC}"/>
              </a:ext>
            </a:extLst>
          </p:cNvPr>
          <p:cNvGrpSpPr/>
          <p:nvPr/>
        </p:nvGrpSpPr>
        <p:grpSpPr>
          <a:xfrm>
            <a:off x="3589837" y="2102720"/>
            <a:ext cx="2413416" cy="2378918"/>
            <a:chOff x="3463561" y="1533094"/>
            <a:chExt cx="2413416" cy="2378918"/>
          </a:xfrm>
        </p:grpSpPr>
        <p:sp>
          <p:nvSpPr>
            <p:cNvPr id="16" name="Rectangle : avec coins arrondis en diagonale 15">
              <a:extLst>
                <a:ext uri="{FF2B5EF4-FFF2-40B4-BE49-F238E27FC236}">
                  <a16:creationId xmlns:a16="http://schemas.microsoft.com/office/drawing/2014/main" id="{BC93C40A-5064-1242-8F87-1C3FCD852434}"/>
                </a:ext>
              </a:extLst>
            </p:cNvPr>
            <p:cNvSpPr/>
            <p:nvPr/>
          </p:nvSpPr>
          <p:spPr>
            <a:xfrm>
              <a:off x="3463561" y="1533094"/>
              <a:ext cx="2413416" cy="2378918"/>
            </a:xfrm>
            <a:prstGeom prst="round2Diag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pic>
          <p:nvPicPr>
            <p:cNvPr id="13" name="Image 12">
              <a:extLst>
                <a:ext uri="{FF2B5EF4-FFF2-40B4-BE49-F238E27FC236}">
                  <a16:creationId xmlns:a16="http://schemas.microsoft.com/office/drawing/2014/main" id="{CC8C9F80-81FB-BA4F-A803-90EFB42FC93F}"/>
                </a:ext>
              </a:extLst>
            </p:cNvPr>
            <p:cNvPicPr>
              <a:picLocks noChangeAspect="1"/>
            </p:cNvPicPr>
            <p:nvPr/>
          </p:nvPicPr>
          <p:blipFill>
            <a:blip r:embed="rId4"/>
            <a:stretch>
              <a:fillRect/>
            </a:stretch>
          </p:blipFill>
          <p:spPr>
            <a:xfrm>
              <a:off x="3696612" y="1774573"/>
              <a:ext cx="1884501" cy="1884501"/>
            </a:xfrm>
            <a:prstGeom prst="rect">
              <a:avLst/>
            </a:prstGeom>
          </p:spPr>
        </p:pic>
      </p:grpSp>
      <p:grpSp>
        <p:nvGrpSpPr>
          <p:cNvPr id="21" name="Groupe 20">
            <a:extLst>
              <a:ext uri="{FF2B5EF4-FFF2-40B4-BE49-F238E27FC236}">
                <a16:creationId xmlns:a16="http://schemas.microsoft.com/office/drawing/2014/main" id="{26761AB4-CDBD-164E-99C3-C9E0A0E5FE6C}"/>
              </a:ext>
            </a:extLst>
          </p:cNvPr>
          <p:cNvGrpSpPr/>
          <p:nvPr/>
        </p:nvGrpSpPr>
        <p:grpSpPr>
          <a:xfrm>
            <a:off x="6618683" y="2051559"/>
            <a:ext cx="2413416" cy="2378918"/>
            <a:chOff x="6492407" y="1481933"/>
            <a:chExt cx="2413416" cy="2378918"/>
          </a:xfrm>
        </p:grpSpPr>
        <p:sp>
          <p:nvSpPr>
            <p:cNvPr id="17" name="Rectangle : avec coins arrondis en diagonale 16">
              <a:extLst>
                <a:ext uri="{FF2B5EF4-FFF2-40B4-BE49-F238E27FC236}">
                  <a16:creationId xmlns:a16="http://schemas.microsoft.com/office/drawing/2014/main" id="{F9BBB53C-F1BC-804C-95D0-1690A11BA7C2}"/>
                </a:ext>
              </a:extLst>
            </p:cNvPr>
            <p:cNvSpPr/>
            <p:nvPr/>
          </p:nvSpPr>
          <p:spPr>
            <a:xfrm>
              <a:off x="6492407" y="1481933"/>
              <a:ext cx="2413416" cy="2378918"/>
            </a:xfrm>
            <a:prstGeom prst="round2Diag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pic>
          <p:nvPicPr>
            <p:cNvPr id="15" name="Image 14">
              <a:extLst>
                <a:ext uri="{FF2B5EF4-FFF2-40B4-BE49-F238E27FC236}">
                  <a16:creationId xmlns:a16="http://schemas.microsoft.com/office/drawing/2014/main" id="{733E6F3B-E325-F044-B986-45767729EA13}"/>
                </a:ext>
              </a:extLst>
            </p:cNvPr>
            <p:cNvPicPr>
              <a:picLocks noChangeAspect="1"/>
            </p:cNvPicPr>
            <p:nvPr/>
          </p:nvPicPr>
          <p:blipFill>
            <a:blip r:embed="rId5"/>
            <a:stretch>
              <a:fillRect/>
            </a:stretch>
          </p:blipFill>
          <p:spPr>
            <a:xfrm>
              <a:off x="6866834" y="1794273"/>
              <a:ext cx="1743023" cy="1743023"/>
            </a:xfrm>
            <a:prstGeom prst="rect">
              <a:avLst/>
            </a:prstGeom>
          </p:spPr>
        </p:pic>
      </p:grpSp>
      <p:grpSp>
        <p:nvGrpSpPr>
          <p:cNvPr id="20" name="Groupe 19">
            <a:extLst>
              <a:ext uri="{FF2B5EF4-FFF2-40B4-BE49-F238E27FC236}">
                <a16:creationId xmlns:a16="http://schemas.microsoft.com/office/drawing/2014/main" id="{C79DA52C-18B5-4B46-A6F0-24A091ACA07A}"/>
              </a:ext>
            </a:extLst>
          </p:cNvPr>
          <p:cNvGrpSpPr/>
          <p:nvPr/>
        </p:nvGrpSpPr>
        <p:grpSpPr>
          <a:xfrm>
            <a:off x="9647529" y="1994314"/>
            <a:ext cx="2413416" cy="2378918"/>
            <a:chOff x="9521253" y="1424688"/>
            <a:chExt cx="2413416" cy="2378918"/>
          </a:xfrm>
        </p:grpSpPr>
        <p:sp>
          <p:nvSpPr>
            <p:cNvPr id="18" name="Rectangle : avec coins arrondis en diagonale 17">
              <a:extLst>
                <a:ext uri="{FF2B5EF4-FFF2-40B4-BE49-F238E27FC236}">
                  <a16:creationId xmlns:a16="http://schemas.microsoft.com/office/drawing/2014/main" id="{B820EE39-B6FC-9D40-8FC1-3C2C1ACDAFFF}"/>
                </a:ext>
              </a:extLst>
            </p:cNvPr>
            <p:cNvSpPr/>
            <p:nvPr/>
          </p:nvSpPr>
          <p:spPr>
            <a:xfrm>
              <a:off x="9521253" y="1424688"/>
              <a:ext cx="2413416" cy="2378918"/>
            </a:xfrm>
            <a:prstGeom prst="round2Diag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pic>
          <p:nvPicPr>
            <p:cNvPr id="5" name="Image 4">
              <a:extLst>
                <a:ext uri="{FF2B5EF4-FFF2-40B4-BE49-F238E27FC236}">
                  <a16:creationId xmlns:a16="http://schemas.microsoft.com/office/drawing/2014/main" id="{A164E208-81DC-D746-9ED4-D8E6503DC2AE}"/>
                </a:ext>
              </a:extLst>
            </p:cNvPr>
            <p:cNvPicPr>
              <a:picLocks noChangeAspect="1"/>
            </p:cNvPicPr>
            <p:nvPr/>
          </p:nvPicPr>
          <p:blipFill rotWithShape="1">
            <a:blip r:embed="rId6"/>
            <a:srcRect r="67951"/>
            <a:stretch/>
          </p:blipFill>
          <p:spPr>
            <a:xfrm>
              <a:off x="10197521" y="1682997"/>
              <a:ext cx="1060880" cy="1033826"/>
            </a:xfrm>
            <a:prstGeom prst="rect">
              <a:avLst/>
            </a:prstGeom>
            <a:effectLst>
              <a:outerShdw blurRad="76200" dist="12700" dir="8100000" sy="-23000" kx="800400" algn="br" rotWithShape="0">
                <a:prstClr val="black">
                  <a:alpha val="20000"/>
                </a:prstClr>
              </a:outerShdw>
            </a:effectLst>
          </p:spPr>
        </p:pic>
        <p:pic>
          <p:nvPicPr>
            <p:cNvPr id="19" name="Image 18">
              <a:extLst>
                <a:ext uri="{FF2B5EF4-FFF2-40B4-BE49-F238E27FC236}">
                  <a16:creationId xmlns:a16="http://schemas.microsoft.com/office/drawing/2014/main" id="{46C65CDA-8D0D-8643-94A2-D7C4038DC57B}"/>
                </a:ext>
              </a:extLst>
            </p:cNvPr>
            <p:cNvPicPr>
              <a:picLocks noChangeAspect="1"/>
            </p:cNvPicPr>
            <p:nvPr/>
          </p:nvPicPr>
          <p:blipFill rotWithShape="1">
            <a:blip r:embed="rId6"/>
            <a:srcRect l="37457" t="16030" b="15492"/>
            <a:stretch/>
          </p:blipFill>
          <p:spPr>
            <a:xfrm>
              <a:off x="9692806" y="2936161"/>
              <a:ext cx="2070309" cy="707936"/>
            </a:xfrm>
            <a:prstGeom prst="rect">
              <a:avLst/>
            </a:prstGeom>
            <a:effectLst/>
          </p:spPr>
        </p:pic>
      </p:grpSp>
      <p:pic>
        <p:nvPicPr>
          <p:cNvPr id="6146" name="Picture 2" descr="Play PNG Icon">
            <a:extLst>
              <a:ext uri="{FF2B5EF4-FFF2-40B4-BE49-F238E27FC236}">
                <a16:creationId xmlns:a16="http://schemas.microsoft.com/office/drawing/2014/main" id="{346E6D07-F1BD-2340-BABD-99E77FA0FE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5254" y="4645028"/>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ictaphone | Android Wear Center">
            <a:extLst>
              <a:ext uri="{FF2B5EF4-FFF2-40B4-BE49-F238E27FC236}">
                <a16:creationId xmlns:a16="http://schemas.microsoft.com/office/drawing/2014/main" id="{C44750A5-E5B9-2B4D-9AA3-86D8A28736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7410" y="4619598"/>
            <a:ext cx="690956" cy="69095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hoto Camera PNG Icon">
            <a:extLst>
              <a:ext uri="{FF2B5EF4-FFF2-40B4-BE49-F238E27FC236}">
                <a16:creationId xmlns:a16="http://schemas.microsoft.com/office/drawing/2014/main" id="{0FC98B3D-6233-F24F-A060-3435783DF8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4810" y="4626554"/>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oupe PNG Icon">
            <a:extLst>
              <a:ext uri="{FF2B5EF4-FFF2-40B4-BE49-F238E27FC236}">
                <a16:creationId xmlns:a16="http://schemas.microsoft.com/office/drawing/2014/main" id="{CA5C9CED-20A0-A044-9F1C-F7389A4173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6653" y="4531308"/>
            <a:ext cx="873966" cy="87396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Définition Traitement de texte — Dictionnaire informatique — Xyoos">
            <a:extLst>
              <a:ext uri="{FF2B5EF4-FFF2-40B4-BE49-F238E27FC236}">
                <a16:creationId xmlns:a16="http://schemas.microsoft.com/office/drawing/2014/main" id="{8C2D32DA-556F-E14E-B77F-FCA4FE5E80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6689" y="4604764"/>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bokehlicia - Icônes gratuites télécharger - Part 7">
            <a:extLst>
              <a:ext uri="{FF2B5EF4-FFF2-40B4-BE49-F238E27FC236}">
                <a16:creationId xmlns:a16="http://schemas.microsoft.com/office/drawing/2014/main" id="{AFEC3427-C59A-9045-8ED0-E8E3B4795B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0011" y="4636799"/>
            <a:ext cx="690956" cy="690956"/>
          </a:xfrm>
          <a:prstGeom prst="rect">
            <a:avLst/>
          </a:prstGeom>
          <a:noFill/>
          <a:extLst>
            <a:ext uri="{909E8E84-426E-40DD-AFC4-6F175D3DCCD1}">
              <a14:hiddenFill xmlns:a14="http://schemas.microsoft.com/office/drawing/2010/main">
                <a:solidFill>
                  <a:srgbClr val="FFFFFF"/>
                </a:solidFill>
              </a14:hiddenFill>
            </a:ext>
          </a:extLst>
        </p:spPr>
      </p:pic>
      <p:sp>
        <p:nvSpPr>
          <p:cNvPr id="27" name="Titre 1">
            <a:extLst>
              <a:ext uri="{FF2B5EF4-FFF2-40B4-BE49-F238E27FC236}">
                <a16:creationId xmlns:a16="http://schemas.microsoft.com/office/drawing/2014/main" id="{B35F68E1-C879-A945-B06C-2EFEA6559BA2}"/>
              </a:ext>
            </a:extLst>
          </p:cNvPr>
          <p:cNvSpPr>
            <a:spLocks noGrp="1"/>
          </p:cNvSpPr>
          <p:nvPr>
            <p:ph type="title"/>
          </p:nvPr>
        </p:nvSpPr>
        <p:spPr>
          <a:xfrm>
            <a:off x="593125" y="195358"/>
            <a:ext cx="6973535" cy="976658"/>
          </a:xfrm>
          <a:noFill/>
        </p:spPr>
        <p:txBody>
          <a:bodyPr>
            <a:normAutofit fontScale="90000"/>
          </a:bodyPr>
          <a:lstStyle/>
          <a:p>
            <a:r>
              <a:rPr lang="fr-FR" sz="3600" dirty="0">
                <a:solidFill>
                  <a:srgbClr val="B82ECB"/>
                </a:solidFill>
                <a:latin typeface="Arial" panose="020B0604020202020204" pitchFamily="34" charset="0"/>
                <a:cs typeface="Arial" panose="020B0604020202020204" pitchFamily="34" charset="0"/>
              </a:rPr>
              <a:t>Comment mettre en place un projet de </a:t>
            </a:r>
            <a:r>
              <a:rPr lang="fr-FR" sz="3600" dirty="0" err="1">
                <a:solidFill>
                  <a:srgbClr val="B82ECB"/>
                </a:solidFill>
                <a:latin typeface="Arial" panose="020B0604020202020204" pitchFamily="34" charset="0"/>
                <a:cs typeface="Arial" panose="020B0604020202020204" pitchFamily="34" charset="0"/>
              </a:rPr>
              <a:t>webdocumentaire</a:t>
            </a:r>
            <a:r>
              <a:rPr lang="fr-FR" sz="3600" dirty="0">
                <a:solidFill>
                  <a:srgbClr val="B82ECB"/>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5489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ppt_w</p:attrName>
                                        </p:attrNameLst>
                                      </p:cBhvr>
                                      <p:tavLst>
                                        <p:tav tm="0" fmla="#ppt_w*sin(2.5*pi*$)">
                                          <p:val>
                                            <p:fltVal val="0"/>
                                          </p:val>
                                        </p:tav>
                                        <p:tav tm="100000">
                                          <p:val>
                                            <p:fltVal val="1"/>
                                          </p:val>
                                        </p:tav>
                                      </p:tavLst>
                                    </p:anim>
                                    <p:anim calcmode="lin" valueType="num">
                                      <p:cBhvr>
                                        <p:cTn id="9" dur="500" fill="hold"/>
                                        <p:tgtEl>
                                          <p:spTgt spid="23"/>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6154"/>
                                        </p:tgtEl>
                                        <p:attrNameLst>
                                          <p:attrName>style.visibility</p:attrName>
                                        </p:attrNameLst>
                                      </p:cBhvr>
                                      <p:to>
                                        <p:strVal val="visible"/>
                                      </p:to>
                                    </p:set>
                                    <p:animEffect transition="in" filter="fade">
                                      <p:cBhvr>
                                        <p:cTn id="13" dur="500"/>
                                        <p:tgtEl>
                                          <p:spTgt spid="6154"/>
                                        </p:tgtEl>
                                      </p:cBhvr>
                                    </p:animEffect>
                                    <p:anim calcmode="lin" valueType="num">
                                      <p:cBhvr>
                                        <p:cTn id="14" dur="500" fill="hold"/>
                                        <p:tgtEl>
                                          <p:spTgt spid="6154"/>
                                        </p:tgtEl>
                                        <p:attrNameLst>
                                          <p:attrName>ppt_w</p:attrName>
                                        </p:attrNameLst>
                                      </p:cBhvr>
                                      <p:tavLst>
                                        <p:tav tm="0" fmla="#ppt_w*sin(2.5*pi*$)">
                                          <p:val>
                                            <p:fltVal val="0"/>
                                          </p:val>
                                        </p:tav>
                                        <p:tav tm="100000">
                                          <p:val>
                                            <p:fltVal val="1"/>
                                          </p:val>
                                        </p:tav>
                                      </p:tavLst>
                                    </p:anim>
                                    <p:anim calcmode="lin" valueType="num">
                                      <p:cBhvr>
                                        <p:cTn id="15" dur="500" fill="hold"/>
                                        <p:tgtEl>
                                          <p:spTgt spid="6154"/>
                                        </p:tgtEl>
                                        <p:attrNameLst>
                                          <p:attrName>ppt_h</p:attrName>
                                        </p:attrNameLst>
                                      </p:cBhvr>
                                      <p:tavLst>
                                        <p:tav tm="0">
                                          <p:val>
                                            <p:strVal val="#ppt_h"/>
                                          </p:val>
                                        </p:tav>
                                        <p:tav tm="100000">
                                          <p:val>
                                            <p:strVal val="#ppt_h"/>
                                          </p:val>
                                        </p:tav>
                                      </p:tavLst>
                                    </p:anim>
                                  </p:childTnLst>
                                </p:cTn>
                              </p:par>
                              <p:par>
                                <p:cTn id="16" presetID="45" presetClass="entr" presetSubtype="0" fill="hold" nodeType="withEffect">
                                  <p:stCondLst>
                                    <p:cond delay="0"/>
                                  </p:stCondLst>
                                  <p:childTnLst>
                                    <p:set>
                                      <p:cBhvr>
                                        <p:cTn id="17" dur="1" fill="hold">
                                          <p:stCondLst>
                                            <p:cond delay="0"/>
                                          </p:stCondLst>
                                        </p:cTn>
                                        <p:tgtEl>
                                          <p:spTgt spid="6156"/>
                                        </p:tgtEl>
                                        <p:attrNameLst>
                                          <p:attrName>style.visibility</p:attrName>
                                        </p:attrNameLst>
                                      </p:cBhvr>
                                      <p:to>
                                        <p:strVal val="visible"/>
                                      </p:to>
                                    </p:set>
                                    <p:animEffect transition="in" filter="fade">
                                      <p:cBhvr>
                                        <p:cTn id="18" dur="500"/>
                                        <p:tgtEl>
                                          <p:spTgt spid="6156"/>
                                        </p:tgtEl>
                                      </p:cBhvr>
                                    </p:animEffect>
                                    <p:anim calcmode="lin" valueType="num">
                                      <p:cBhvr>
                                        <p:cTn id="19" dur="500" fill="hold"/>
                                        <p:tgtEl>
                                          <p:spTgt spid="6156"/>
                                        </p:tgtEl>
                                        <p:attrNameLst>
                                          <p:attrName>ppt_w</p:attrName>
                                        </p:attrNameLst>
                                      </p:cBhvr>
                                      <p:tavLst>
                                        <p:tav tm="0" fmla="#ppt_w*sin(2.5*pi*$)">
                                          <p:val>
                                            <p:fltVal val="0"/>
                                          </p:val>
                                        </p:tav>
                                        <p:tav tm="100000">
                                          <p:val>
                                            <p:fltVal val="1"/>
                                          </p:val>
                                        </p:tav>
                                      </p:tavLst>
                                    </p:anim>
                                    <p:anim calcmode="lin" valueType="num">
                                      <p:cBhvr>
                                        <p:cTn id="20" dur="500" fill="hold"/>
                                        <p:tgtEl>
                                          <p:spTgt spid="615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ppt_w</p:attrName>
                                        </p:attrNameLst>
                                      </p:cBhvr>
                                      <p:tavLst>
                                        <p:tav tm="0" fmla="#ppt_w*sin(2.5*pi*$)">
                                          <p:val>
                                            <p:fltVal val="0"/>
                                          </p:val>
                                        </p:tav>
                                        <p:tav tm="100000">
                                          <p:val>
                                            <p:fltVal val="1"/>
                                          </p:val>
                                        </p:tav>
                                      </p:tavLst>
                                    </p:anim>
                                    <p:anim calcmode="lin" valueType="num">
                                      <p:cBhvr>
                                        <p:cTn id="27" dur="500" fill="hold"/>
                                        <p:tgtEl>
                                          <p:spTgt spid="22"/>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45" presetClass="entr" presetSubtype="0" fill="hold" nodeType="afterEffect">
                                  <p:stCondLst>
                                    <p:cond delay="0"/>
                                  </p:stCondLst>
                                  <p:childTnLst>
                                    <p:set>
                                      <p:cBhvr>
                                        <p:cTn id="30" dur="1" fill="hold">
                                          <p:stCondLst>
                                            <p:cond delay="0"/>
                                          </p:stCondLst>
                                        </p:cTn>
                                        <p:tgtEl>
                                          <p:spTgt spid="6148"/>
                                        </p:tgtEl>
                                        <p:attrNameLst>
                                          <p:attrName>style.visibility</p:attrName>
                                        </p:attrNameLst>
                                      </p:cBhvr>
                                      <p:to>
                                        <p:strVal val="visible"/>
                                      </p:to>
                                    </p:set>
                                    <p:animEffect transition="in" filter="fade">
                                      <p:cBhvr>
                                        <p:cTn id="31" dur="500"/>
                                        <p:tgtEl>
                                          <p:spTgt spid="6148"/>
                                        </p:tgtEl>
                                      </p:cBhvr>
                                    </p:animEffect>
                                    <p:anim calcmode="lin" valueType="num">
                                      <p:cBhvr>
                                        <p:cTn id="32" dur="500" fill="hold"/>
                                        <p:tgtEl>
                                          <p:spTgt spid="6148"/>
                                        </p:tgtEl>
                                        <p:attrNameLst>
                                          <p:attrName>ppt_w</p:attrName>
                                        </p:attrNameLst>
                                      </p:cBhvr>
                                      <p:tavLst>
                                        <p:tav tm="0" fmla="#ppt_w*sin(2.5*pi*$)">
                                          <p:val>
                                            <p:fltVal val="0"/>
                                          </p:val>
                                        </p:tav>
                                        <p:tav tm="100000">
                                          <p:val>
                                            <p:fltVal val="1"/>
                                          </p:val>
                                        </p:tav>
                                      </p:tavLst>
                                    </p:anim>
                                    <p:anim calcmode="lin" valueType="num">
                                      <p:cBhvr>
                                        <p:cTn id="33" dur="500" fill="hold"/>
                                        <p:tgtEl>
                                          <p:spTgt spid="6148"/>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6150"/>
                                        </p:tgtEl>
                                        <p:attrNameLst>
                                          <p:attrName>style.visibility</p:attrName>
                                        </p:attrNameLst>
                                      </p:cBhvr>
                                      <p:to>
                                        <p:strVal val="visible"/>
                                      </p:to>
                                    </p:set>
                                    <p:animEffect transition="in" filter="fade">
                                      <p:cBhvr>
                                        <p:cTn id="36" dur="500"/>
                                        <p:tgtEl>
                                          <p:spTgt spid="6150"/>
                                        </p:tgtEl>
                                      </p:cBhvr>
                                    </p:animEffect>
                                    <p:anim calcmode="lin" valueType="num">
                                      <p:cBhvr>
                                        <p:cTn id="37" dur="500" fill="hold"/>
                                        <p:tgtEl>
                                          <p:spTgt spid="6150"/>
                                        </p:tgtEl>
                                        <p:attrNameLst>
                                          <p:attrName>ppt_w</p:attrName>
                                        </p:attrNameLst>
                                      </p:cBhvr>
                                      <p:tavLst>
                                        <p:tav tm="0" fmla="#ppt_w*sin(2.5*pi*$)">
                                          <p:val>
                                            <p:fltVal val="0"/>
                                          </p:val>
                                        </p:tav>
                                        <p:tav tm="100000">
                                          <p:val>
                                            <p:fltVal val="1"/>
                                          </p:val>
                                        </p:tav>
                                      </p:tavLst>
                                    </p:anim>
                                    <p:anim calcmode="lin" valueType="num">
                                      <p:cBhvr>
                                        <p:cTn id="38" dur="500" fill="hold"/>
                                        <p:tgtEl>
                                          <p:spTgt spid="6150"/>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6146"/>
                                        </p:tgtEl>
                                        <p:attrNameLst>
                                          <p:attrName>style.visibility</p:attrName>
                                        </p:attrNameLst>
                                      </p:cBhvr>
                                      <p:to>
                                        <p:strVal val="visible"/>
                                      </p:to>
                                    </p:set>
                                    <p:animEffect transition="in" filter="fade">
                                      <p:cBhvr>
                                        <p:cTn id="41" dur="500"/>
                                        <p:tgtEl>
                                          <p:spTgt spid="6146"/>
                                        </p:tgtEl>
                                      </p:cBhvr>
                                    </p:animEffect>
                                    <p:anim calcmode="lin" valueType="num">
                                      <p:cBhvr>
                                        <p:cTn id="42" dur="500" fill="hold"/>
                                        <p:tgtEl>
                                          <p:spTgt spid="6146"/>
                                        </p:tgtEl>
                                        <p:attrNameLst>
                                          <p:attrName>ppt_w</p:attrName>
                                        </p:attrNameLst>
                                      </p:cBhvr>
                                      <p:tavLst>
                                        <p:tav tm="0" fmla="#ppt_w*sin(2.5*pi*$)">
                                          <p:val>
                                            <p:fltVal val="0"/>
                                          </p:val>
                                        </p:tav>
                                        <p:tav tm="100000">
                                          <p:val>
                                            <p:fltVal val="1"/>
                                          </p:val>
                                        </p:tav>
                                      </p:tavLst>
                                    </p:anim>
                                    <p:anim calcmode="lin" valueType="num">
                                      <p:cBhvr>
                                        <p:cTn id="43" dur="500" fill="hold"/>
                                        <p:tgtEl>
                                          <p:spTgt spid="6146"/>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ppt_w</p:attrName>
                                        </p:attrNameLst>
                                      </p:cBhvr>
                                      <p:tavLst>
                                        <p:tav tm="0" fmla="#ppt_w*sin(2.5*pi*$)">
                                          <p:val>
                                            <p:fltVal val="0"/>
                                          </p:val>
                                        </p:tav>
                                        <p:tav tm="100000">
                                          <p:val>
                                            <p:fltVal val="1"/>
                                          </p:val>
                                        </p:tav>
                                      </p:tavLst>
                                    </p:anim>
                                    <p:anim calcmode="lin" valueType="num">
                                      <p:cBhvr>
                                        <p:cTn id="50" dur="500" fill="hold"/>
                                        <p:tgtEl>
                                          <p:spTgt spid="21"/>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45" presetClass="entr" presetSubtype="0" fill="hold" nodeType="afterEffect">
                                  <p:stCondLst>
                                    <p:cond delay="0"/>
                                  </p:stCondLst>
                                  <p:childTnLst>
                                    <p:set>
                                      <p:cBhvr>
                                        <p:cTn id="53" dur="1" fill="hold">
                                          <p:stCondLst>
                                            <p:cond delay="0"/>
                                          </p:stCondLst>
                                        </p:cTn>
                                        <p:tgtEl>
                                          <p:spTgt spid="6152"/>
                                        </p:tgtEl>
                                        <p:attrNameLst>
                                          <p:attrName>style.visibility</p:attrName>
                                        </p:attrNameLst>
                                      </p:cBhvr>
                                      <p:to>
                                        <p:strVal val="visible"/>
                                      </p:to>
                                    </p:set>
                                    <p:animEffect transition="in" filter="fade">
                                      <p:cBhvr>
                                        <p:cTn id="54" dur="500"/>
                                        <p:tgtEl>
                                          <p:spTgt spid="6152"/>
                                        </p:tgtEl>
                                      </p:cBhvr>
                                    </p:animEffect>
                                    <p:anim calcmode="lin" valueType="num">
                                      <p:cBhvr>
                                        <p:cTn id="55" dur="500" fill="hold"/>
                                        <p:tgtEl>
                                          <p:spTgt spid="6152"/>
                                        </p:tgtEl>
                                        <p:attrNameLst>
                                          <p:attrName>ppt_w</p:attrName>
                                        </p:attrNameLst>
                                      </p:cBhvr>
                                      <p:tavLst>
                                        <p:tav tm="0" fmla="#ppt_w*sin(2.5*pi*$)">
                                          <p:val>
                                            <p:fltVal val="0"/>
                                          </p:val>
                                        </p:tav>
                                        <p:tav tm="100000">
                                          <p:val>
                                            <p:fltVal val="1"/>
                                          </p:val>
                                        </p:tav>
                                      </p:tavLst>
                                    </p:anim>
                                    <p:anim calcmode="lin" valueType="num">
                                      <p:cBhvr>
                                        <p:cTn id="56" dur="500" fill="hold"/>
                                        <p:tgtEl>
                                          <p:spTgt spid="6152"/>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anim calcmode="lin" valueType="num">
                                      <p:cBhvr>
                                        <p:cTn id="62" dur="500" fill="hold"/>
                                        <p:tgtEl>
                                          <p:spTgt spid="20"/>
                                        </p:tgtEl>
                                        <p:attrNameLst>
                                          <p:attrName>ppt_w</p:attrName>
                                        </p:attrNameLst>
                                      </p:cBhvr>
                                      <p:tavLst>
                                        <p:tav tm="0" fmla="#ppt_w*sin(2.5*pi*$)">
                                          <p:val>
                                            <p:fltVal val="0"/>
                                          </p:val>
                                        </p:tav>
                                        <p:tav tm="100000">
                                          <p:val>
                                            <p:fltVal val="1"/>
                                          </p:val>
                                        </p:tav>
                                      </p:tavLst>
                                    </p:anim>
                                    <p:anim calcmode="lin" valueType="num">
                                      <p:cBhvr>
                                        <p:cTn id="63"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176F445-11D6-D843-981F-242C52023CB5}"/>
              </a:ext>
            </a:extLst>
          </p:cNvPr>
          <p:cNvPicPr>
            <a:picLocks noChangeAspect="1"/>
          </p:cNvPicPr>
          <p:nvPr/>
        </p:nvPicPr>
        <p:blipFill>
          <a:blip r:embed="rId3"/>
          <a:stretch>
            <a:fillRect/>
          </a:stretch>
        </p:blipFill>
        <p:spPr>
          <a:xfrm>
            <a:off x="8603695" y="4301121"/>
            <a:ext cx="3310232" cy="1033826"/>
          </a:xfrm>
          <a:prstGeom prst="rect">
            <a:avLst/>
          </a:prstGeom>
          <a:effectLst>
            <a:outerShdw blurRad="76200" dist="12700" dir="8100000" sy="-23000" kx="800400" algn="br" rotWithShape="0">
              <a:prstClr val="black">
                <a:alpha val="20000"/>
              </a:prstClr>
            </a:outerShdw>
          </a:effectLst>
        </p:spPr>
      </p:pic>
      <p:pic>
        <p:nvPicPr>
          <p:cNvPr id="9" name="Image 8">
            <a:extLst>
              <a:ext uri="{FF2B5EF4-FFF2-40B4-BE49-F238E27FC236}">
                <a16:creationId xmlns:a16="http://schemas.microsoft.com/office/drawing/2014/main" id="{E46D8189-3A8F-2A4B-ABA2-8C057C9492BC}"/>
              </a:ext>
            </a:extLst>
          </p:cNvPr>
          <p:cNvPicPr>
            <a:picLocks noChangeAspect="1"/>
          </p:cNvPicPr>
          <p:nvPr/>
        </p:nvPicPr>
        <p:blipFill>
          <a:blip r:embed="rId4"/>
          <a:stretch>
            <a:fillRect/>
          </a:stretch>
        </p:blipFill>
        <p:spPr>
          <a:xfrm>
            <a:off x="278073" y="1209237"/>
            <a:ext cx="7779406" cy="4737500"/>
          </a:xfrm>
          <a:prstGeom prst="rect">
            <a:avLst/>
          </a:prstGeom>
        </p:spPr>
      </p:pic>
      <p:sp>
        <p:nvSpPr>
          <p:cNvPr id="3" name="Rectangle 2">
            <a:extLst>
              <a:ext uri="{FF2B5EF4-FFF2-40B4-BE49-F238E27FC236}">
                <a16:creationId xmlns:a16="http://schemas.microsoft.com/office/drawing/2014/main" id="{308C5DD0-68C6-FC4C-B629-A709A2B1F528}"/>
              </a:ext>
            </a:extLst>
          </p:cNvPr>
          <p:cNvSpPr/>
          <p:nvPr/>
        </p:nvSpPr>
        <p:spPr>
          <a:xfrm>
            <a:off x="9050966" y="5485072"/>
            <a:ext cx="3059492" cy="461665"/>
          </a:xfrm>
          <a:prstGeom prst="rect">
            <a:avLst/>
          </a:prstGeom>
        </p:spPr>
        <p:txBody>
          <a:bodyPr wrap="none">
            <a:spAutoFit/>
          </a:bodyPr>
          <a:lstStyle/>
          <a:p>
            <a:r>
              <a:rPr lang="fr-PF" sz="2400" dirty="0">
                <a:latin typeface="Arial" panose="020B0604020202020204" pitchFamily="34" charset="0"/>
                <a:cs typeface="Arial" panose="020B0604020202020204" pitchFamily="34" charset="0"/>
                <a:hlinkClick r:id="rId5"/>
              </a:rPr>
              <a:t>https://www.genial.ly</a:t>
            </a:r>
            <a:r>
              <a:rPr lang="fr-PF" sz="2400" dirty="0">
                <a:latin typeface="Arial" panose="020B0604020202020204" pitchFamily="34" charset="0"/>
                <a:cs typeface="Arial" panose="020B0604020202020204" pitchFamily="34" charset="0"/>
              </a:rPr>
              <a:t> </a:t>
            </a:r>
          </a:p>
        </p:txBody>
      </p:sp>
      <p:sp>
        <p:nvSpPr>
          <p:cNvPr id="12" name="Titre 1">
            <a:extLst>
              <a:ext uri="{FF2B5EF4-FFF2-40B4-BE49-F238E27FC236}">
                <a16:creationId xmlns:a16="http://schemas.microsoft.com/office/drawing/2014/main" id="{34465F02-3088-C849-9CA1-BA5254ED5C72}"/>
              </a:ext>
            </a:extLst>
          </p:cNvPr>
          <p:cNvSpPr>
            <a:spLocks noGrp="1"/>
          </p:cNvSpPr>
          <p:nvPr>
            <p:ph type="title"/>
          </p:nvPr>
        </p:nvSpPr>
        <p:spPr>
          <a:xfrm>
            <a:off x="593125" y="195358"/>
            <a:ext cx="6973535" cy="976658"/>
          </a:xfrm>
          <a:noFill/>
        </p:spPr>
        <p:txBody>
          <a:bodyPr>
            <a:normAutofit fontScale="90000"/>
          </a:bodyPr>
          <a:lstStyle/>
          <a:p>
            <a:r>
              <a:rPr lang="fr-FR" sz="3600" dirty="0">
                <a:solidFill>
                  <a:srgbClr val="B82ECB"/>
                </a:solidFill>
                <a:latin typeface="Arial" panose="020B0604020202020204" pitchFamily="34" charset="0"/>
                <a:cs typeface="Arial" panose="020B0604020202020204" pitchFamily="34" charset="0"/>
              </a:rPr>
              <a:t>Comment mettre en place un projet de </a:t>
            </a:r>
            <a:r>
              <a:rPr lang="fr-FR" sz="3600" dirty="0" err="1">
                <a:solidFill>
                  <a:srgbClr val="B82ECB"/>
                </a:solidFill>
                <a:latin typeface="Arial" panose="020B0604020202020204" pitchFamily="34" charset="0"/>
                <a:cs typeface="Arial" panose="020B0604020202020204" pitchFamily="34" charset="0"/>
              </a:rPr>
              <a:t>webdocumentaire</a:t>
            </a:r>
            <a:r>
              <a:rPr lang="fr-FR" sz="3600" dirty="0">
                <a:solidFill>
                  <a:srgbClr val="B82ECB"/>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96962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1948688" y="3546701"/>
            <a:ext cx="8566451" cy="976658"/>
          </a:xfrm>
          <a:noFill/>
        </p:spPr>
        <p:txBody>
          <a:bodyPr>
            <a:normAutofit fontScale="90000"/>
          </a:bodyPr>
          <a:lstStyle/>
          <a:p>
            <a:r>
              <a:rPr lang="fr-FR" sz="3600" b="1" dirty="0">
                <a:solidFill>
                  <a:srgbClr val="B82ECB"/>
                </a:solidFill>
                <a:latin typeface="Arial" panose="020B0604020202020204" pitchFamily="34" charset="0"/>
                <a:cs typeface="Arial" panose="020B0604020202020204" pitchFamily="34" charset="0"/>
              </a:rPr>
              <a:t>3) Quels sont les enjeux d’un tel projet ?</a:t>
            </a:r>
          </a:p>
        </p:txBody>
      </p:sp>
      <p:grpSp>
        <p:nvGrpSpPr>
          <p:cNvPr id="3" name="Groupe 2">
            <a:extLst>
              <a:ext uri="{FF2B5EF4-FFF2-40B4-BE49-F238E27FC236}">
                <a16:creationId xmlns:a16="http://schemas.microsoft.com/office/drawing/2014/main" id="{814FCEDB-90C7-7448-ADBD-23A356541311}"/>
              </a:ext>
            </a:extLst>
          </p:cNvPr>
          <p:cNvGrpSpPr/>
          <p:nvPr/>
        </p:nvGrpSpPr>
        <p:grpSpPr>
          <a:xfrm>
            <a:off x="4836000" y="1026701"/>
            <a:ext cx="2520000" cy="2520000"/>
            <a:chOff x="6980693" y="2571966"/>
            <a:chExt cx="2880000" cy="2880000"/>
          </a:xfrm>
        </p:grpSpPr>
        <p:sp>
          <p:nvSpPr>
            <p:cNvPr id="4" name="Ellipse 3">
              <a:extLst>
                <a:ext uri="{FF2B5EF4-FFF2-40B4-BE49-F238E27FC236}">
                  <a16:creationId xmlns:a16="http://schemas.microsoft.com/office/drawing/2014/main" id="{B5802039-2E7F-6945-B802-773369ABE6FA}"/>
                </a:ext>
              </a:extLst>
            </p:cNvPr>
            <p:cNvSpPr/>
            <p:nvPr/>
          </p:nvSpPr>
          <p:spPr>
            <a:xfrm>
              <a:off x="6980693" y="2571966"/>
              <a:ext cx="2880000" cy="2880000"/>
            </a:xfrm>
            <a:prstGeom prst="ellipse">
              <a:avLst/>
            </a:prstGeom>
            <a:solidFill>
              <a:srgbClr val="91D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pic>
          <p:nvPicPr>
            <p:cNvPr id="5" name="Image 4">
              <a:extLst>
                <a:ext uri="{FF2B5EF4-FFF2-40B4-BE49-F238E27FC236}">
                  <a16:creationId xmlns:a16="http://schemas.microsoft.com/office/drawing/2014/main" id="{57ABB4C2-12CA-9346-9EAF-6658C31B319C}"/>
                </a:ext>
              </a:extLst>
            </p:cNvPr>
            <p:cNvPicPr>
              <a:picLocks noChangeAspect="1"/>
            </p:cNvPicPr>
            <p:nvPr/>
          </p:nvPicPr>
          <p:blipFill>
            <a:blip r:embed="rId2"/>
            <a:stretch>
              <a:fillRect/>
            </a:stretch>
          </p:blipFill>
          <p:spPr>
            <a:xfrm>
              <a:off x="7328779" y="3020749"/>
              <a:ext cx="1982434" cy="1982434"/>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838086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593125" y="335307"/>
            <a:ext cx="9267568" cy="976658"/>
          </a:xfrm>
          <a:noFill/>
        </p:spPr>
        <p:txBody>
          <a:bodyPr>
            <a:normAutofit/>
          </a:bodyPr>
          <a:lstStyle/>
          <a:p>
            <a:r>
              <a:rPr lang="fr-FR" sz="3600" dirty="0">
                <a:solidFill>
                  <a:srgbClr val="B82ECB"/>
                </a:solidFill>
                <a:latin typeface="Arial" panose="020B0604020202020204" pitchFamily="34" charset="0"/>
                <a:cs typeface="Arial" panose="020B0604020202020204" pitchFamily="34" charset="0"/>
              </a:rPr>
              <a:t>Quels sont les enjeux d’un tel projet ? </a:t>
            </a:r>
          </a:p>
        </p:txBody>
      </p:sp>
      <p:sp>
        <p:nvSpPr>
          <p:cNvPr id="7" name="Rectangle 6">
            <a:extLst>
              <a:ext uri="{FF2B5EF4-FFF2-40B4-BE49-F238E27FC236}">
                <a16:creationId xmlns:a16="http://schemas.microsoft.com/office/drawing/2014/main" id="{FD648887-C92A-074F-9EE7-130ACF508206}"/>
              </a:ext>
            </a:extLst>
          </p:cNvPr>
          <p:cNvSpPr/>
          <p:nvPr/>
        </p:nvSpPr>
        <p:spPr>
          <a:xfrm>
            <a:off x="687298" y="1543636"/>
            <a:ext cx="10133610" cy="954107"/>
          </a:xfrm>
          <a:prstGeom prst="rect">
            <a:avLst/>
          </a:prstGeom>
        </p:spPr>
        <p:txBody>
          <a:bodyPr wrap="square">
            <a:spAutoFit/>
          </a:bodyPr>
          <a:lstStyle/>
          <a:p>
            <a:pPr algn="just"/>
            <a:r>
              <a:rPr lang="fr-PF" sz="2800" dirty="0">
                <a:latin typeface="Arial" panose="020B0604020202020204" pitchFamily="34" charset="0"/>
                <a:cs typeface="Arial" panose="020B0604020202020204" pitchFamily="34" charset="0"/>
              </a:rPr>
              <a:t>La formation du cybercitoyen actif, éclairé et responsable de demain.</a:t>
            </a:r>
          </a:p>
        </p:txBody>
      </p:sp>
      <p:cxnSp>
        <p:nvCxnSpPr>
          <p:cNvPr id="9" name="Connecteur droit 8">
            <a:extLst>
              <a:ext uri="{FF2B5EF4-FFF2-40B4-BE49-F238E27FC236}">
                <a16:creationId xmlns:a16="http://schemas.microsoft.com/office/drawing/2014/main" id="{99F801E5-0587-0A48-94BA-53E059ABA541}"/>
              </a:ext>
            </a:extLst>
          </p:cNvPr>
          <p:cNvCxnSpPr>
            <a:cxnSpLocks/>
          </p:cNvCxnSpPr>
          <p:nvPr/>
        </p:nvCxnSpPr>
        <p:spPr>
          <a:xfrm>
            <a:off x="5607749" y="2072879"/>
            <a:ext cx="790113" cy="0"/>
          </a:xfrm>
          <a:prstGeom prst="line">
            <a:avLst/>
          </a:prstGeom>
          <a:ln w="57150">
            <a:solidFill>
              <a:srgbClr val="B82ECB"/>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F56689C4-8323-F94B-BFD4-22BFB3A596A4}"/>
              </a:ext>
            </a:extLst>
          </p:cNvPr>
          <p:cNvCxnSpPr>
            <a:cxnSpLocks/>
          </p:cNvCxnSpPr>
          <p:nvPr/>
        </p:nvCxnSpPr>
        <p:spPr>
          <a:xfrm>
            <a:off x="6571311" y="2072879"/>
            <a:ext cx="1050667" cy="0"/>
          </a:xfrm>
          <a:prstGeom prst="line">
            <a:avLst/>
          </a:prstGeom>
          <a:ln w="57150">
            <a:solidFill>
              <a:srgbClr val="B82ECB"/>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B36CA419-6BB6-324A-9C62-7110DFD3027C}"/>
              </a:ext>
            </a:extLst>
          </p:cNvPr>
          <p:cNvCxnSpPr>
            <a:cxnSpLocks/>
          </p:cNvCxnSpPr>
          <p:nvPr/>
        </p:nvCxnSpPr>
        <p:spPr>
          <a:xfrm>
            <a:off x="8242795" y="2072879"/>
            <a:ext cx="1974900" cy="0"/>
          </a:xfrm>
          <a:prstGeom prst="line">
            <a:avLst/>
          </a:prstGeom>
          <a:ln w="57150">
            <a:solidFill>
              <a:srgbClr val="B82ECB"/>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2EB46454-9989-C542-A612-99B872258080}"/>
              </a:ext>
            </a:extLst>
          </p:cNvPr>
          <p:cNvPicPr>
            <a:picLocks noChangeAspect="1"/>
          </p:cNvPicPr>
          <p:nvPr/>
        </p:nvPicPr>
        <p:blipFill>
          <a:blip r:embed="rId3"/>
          <a:stretch>
            <a:fillRect/>
          </a:stretch>
        </p:blipFill>
        <p:spPr>
          <a:xfrm>
            <a:off x="964058" y="2671592"/>
            <a:ext cx="2508972" cy="2508972"/>
          </a:xfrm>
          <a:prstGeom prst="rect">
            <a:avLst/>
          </a:prstGeom>
        </p:spPr>
      </p:pic>
      <p:pic>
        <p:nvPicPr>
          <p:cNvPr id="14" name="Image 13">
            <a:extLst>
              <a:ext uri="{FF2B5EF4-FFF2-40B4-BE49-F238E27FC236}">
                <a16:creationId xmlns:a16="http://schemas.microsoft.com/office/drawing/2014/main" id="{C2654862-E6DD-B244-9DFA-06591BEFBE3A}"/>
              </a:ext>
            </a:extLst>
          </p:cNvPr>
          <p:cNvPicPr>
            <a:picLocks noChangeAspect="1"/>
          </p:cNvPicPr>
          <p:nvPr/>
        </p:nvPicPr>
        <p:blipFill>
          <a:blip r:embed="rId4"/>
          <a:stretch>
            <a:fillRect/>
          </a:stretch>
        </p:blipFill>
        <p:spPr>
          <a:xfrm>
            <a:off x="4727516" y="2696788"/>
            <a:ext cx="2508972" cy="2508972"/>
          </a:xfrm>
          <a:prstGeom prst="rect">
            <a:avLst/>
          </a:prstGeom>
        </p:spPr>
      </p:pic>
      <p:grpSp>
        <p:nvGrpSpPr>
          <p:cNvPr id="18" name="Groupe 17">
            <a:extLst>
              <a:ext uri="{FF2B5EF4-FFF2-40B4-BE49-F238E27FC236}">
                <a16:creationId xmlns:a16="http://schemas.microsoft.com/office/drawing/2014/main" id="{15928269-288D-B948-B24B-8E7D2A02DD3F}"/>
              </a:ext>
            </a:extLst>
          </p:cNvPr>
          <p:cNvGrpSpPr/>
          <p:nvPr/>
        </p:nvGrpSpPr>
        <p:grpSpPr>
          <a:xfrm>
            <a:off x="8261074" y="2696788"/>
            <a:ext cx="2559834" cy="2508972"/>
            <a:chOff x="8242795" y="2602123"/>
            <a:chExt cx="3139919" cy="3251200"/>
          </a:xfrm>
        </p:grpSpPr>
        <p:sp>
          <p:nvSpPr>
            <p:cNvPr id="17" name="Ellipse 16">
              <a:extLst>
                <a:ext uri="{FF2B5EF4-FFF2-40B4-BE49-F238E27FC236}">
                  <a16:creationId xmlns:a16="http://schemas.microsoft.com/office/drawing/2014/main" id="{39289288-1C00-874E-B057-F88C2C9241FD}"/>
                </a:ext>
              </a:extLst>
            </p:cNvPr>
            <p:cNvSpPr/>
            <p:nvPr/>
          </p:nvSpPr>
          <p:spPr>
            <a:xfrm>
              <a:off x="8242795" y="2602123"/>
              <a:ext cx="3139919" cy="32512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pic>
          <p:nvPicPr>
            <p:cNvPr id="16" name="Image 15">
              <a:extLst>
                <a:ext uri="{FF2B5EF4-FFF2-40B4-BE49-F238E27FC236}">
                  <a16:creationId xmlns:a16="http://schemas.microsoft.com/office/drawing/2014/main" id="{84C7F5CB-8AB5-8245-942F-DB2208D5E646}"/>
                </a:ext>
              </a:extLst>
            </p:cNvPr>
            <p:cNvPicPr>
              <a:picLocks noChangeAspect="1"/>
            </p:cNvPicPr>
            <p:nvPr/>
          </p:nvPicPr>
          <p:blipFill>
            <a:blip r:embed="rId5"/>
            <a:stretch>
              <a:fillRect/>
            </a:stretch>
          </p:blipFill>
          <p:spPr>
            <a:xfrm>
              <a:off x="8549314" y="3069705"/>
              <a:ext cx="2526879" cy="2526879"/>
            </a:xfrm>
            <a:prstGeom prst="rect">
              <a:avLst/>
            </a:prstGeom>
          </p:spPr>
        </p:pic>
      </p:grpSp>
    </p:spTree>
    <p:extLst>
      <p:ext uri="{BB962C8B-B14F-4D97-AF65-F5344CB8AC3E}">
        <p14:creationId xmlns:p14="http://schemas.microsoft.com/office/powerpoint/2010/main" val="51186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4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ppt_w</p:attrName>
                                        </p:attrNameLst>
                                      </p:cBhvr>
                                      <p:tavLst>
                                        <p:tav tm="0" fmla="#ppt_w*sin(2.5*pi*$)">
                                          <p:val>
                                            <p:fltVal val="0"/>
                                          </p:val>
                                        </p:tav>
                                        <p:tav tm="100000">
                                          <p:val>
                                            <p:fltVal val="1"/>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
                            </p:stCondLst>
                            <p:childTnLst>
                              <p:par>
                                <p:cTn id="25" presetID="45"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ppt_w</p:attrName>
                                        </p:attrNameLst>
                                      </p:cBhvr>
                                      <p:tavLst>
                                        <p:tav tm="0" fmla="#ppt_w*sin(2.5*pi*$)">
                                          <p:val>
                                            <p:fltVal val="0"/>
                                          </p:val>
                                        </p:tav>
                                        <p:tav tm="100000">
                                          <p:val>
                                            <p:fltVal val="1"/>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45"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ppt_w</p:attrName>
                                        </p:attrNameLst>
                                      </p:cBhvr>
                                      <p:tavLst>
                                        <p:tav tm="0" fmla="#ppt_w*sin(2.5*pi*$)">
                                          <p:val>
                                            <p:fltVal val="0"/>
                                          </p:val>
                                        </p:tav>
                                        <p:tav tm="100000">
                                          <p:val>
                                            <p:fltVal val="1"/>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159E3ED-C23E-074A-AD64-53A15E090F9A}"/>
              </a:ext>
            </a:extLst>
          </p:cNvPr>
          <p:cNvPicPr>
            <a:picLocks noChangeAspect="1"/>
          </p:cNvPicPr>
          <p:nvPr/>
        </p:nvPicPr>
        <p:blipFill rotWithShape="1">
          <a:blip r:embed="rId3"/>
          <a:srcRect t="25656" b="3516"/>
          <a:stretch/>
        </p:blipFill>
        <p:spPr>
          <a:xfrm>
            <a:off x="891540" y="377190"/>
            <a:ext cx="10572750" cy="5739902"/>
          </a:xfrm>
          <a:prstGeom prst="rect">
            <a:avLst/>
          </a:prstGeom>
        </p:spPr>
      </p:pic>
      <p:sp>
        <p:nvSpPr>
          <p:cNvPr id="4" name="ZoneTexte 3">
            <a:extLst>
              <a:ext uri="{FF2B5EF4-FFF2-40B4-BE49-F238E27FC236}">
                <a16:creationId xmlns:a16="http://schemas.microsoft.com/office/drawing/2014/main" id="{A7EC92B6-1133-4742-9D55-87CDEB9229CD}"/>
              </a:ext>
            </a:extLst>
          </p:cNvPr>
          <p:cNvSpPr txBox="1"/>
          <p:nvPr/>
        </p:nvSpPr>
        <p:spPr>
          <a:xfrm>
            <a:off x="9329980" y="5641705"/>
            <a:ext cx="1813317" cy="369332"/>
          </a:xfrm>
          <a:prstGeom prst="rect">
            <a:avLst/>
          </a:prstGeom>
          <a:noFill/>
        </p:spPr>
        <p:txBody>
          <a:bodyPr wrap="none" rtlCol="0">
            <a:spAutoFit/>
          </a:bodyPr>
          <a:lstStyle/>
          <a:p>
            <a:r>
              <a:rPr lang="fr-PF" i="1" u="sng" dirty="0">
                <a:latin typeface="Arial" panose="020B0604020202020204" pitchFamily="34" charset="0"/>
                <a:cs typeface="Arial" panose="020B0604020202020204" pitchFamily="34" charset="0"/>
              </a:rPr>
              <a:t>Source</a:t>
            </a:r>
            <a:r>
              <a:rPr lang="fr-PF" i="1" dirty="0">
                <a:latin typeface="Arial" panose="020B0604020202020204" pitchFamily="34" charset="0"/>
                <a:cs typeface="Arial" panose="020B0604020202020204" pitchFamily="34" charset="0"/>
              </a:rPr>
              <a:t> : CLEMI</a:t>
            </a:r>
          </a:p>
        </p:txBody>
      </p:sp>
      <p:pic>
        <p:nvPicPr>
          <p:cNvPr id="1026" name="Picture 2" descr="Loupe PNG Icon">
            <a:extLst>
              <a:ext uri="{FF2B5EF4-FFF2-40B4-BE49-F238E27FC236}">
                <a16:creationId xmlns:a16="http://schemas.microsoft.com/office/drawing/2014/main" id="{887DB675-40EB-7143-B930-1E600EE85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27" y="2005835"/>
            <a:ext cx="718875" cy="718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n PNG Icon">
            <a:extLst>
              <a:ext uri="{FF2B5EF4-FFF2-40B4-BE49-F238E27FC236}">
                <a16:creationId xmlns:a16="http://schemas.microsoft.com/office/drawing/2014/main" id="{47865D82-E762-C04C-9A2C-6E6ADB1F4A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665" y="2820266"/>
            <a:ext cx="718875" cy="718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Electronic PNG Icon">
            <a:extLst>
              <a:ext uri="{FF2B5EF4-FFF2-40B4-BE49-F238E27FC236}">
                <a16:creationId xmlns:a16="http://schemas.microsoft.com/office/drawing/2014/main" id="{70334A00-5FC0-BB4A-82DF-3D8030A8AE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30" y="4762665"/>
            <a:ext cx="1030946" cy="10309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uman Rights PNG Icon">
            <a:extLst>
              <a:ext uri="{FF2B5EF4-FFF2-40B4-BE49-F238E27FC236}">
                <a16:creationId xmlns:a16="http://schemas.microsoft.com/office/drawing/2014/main" id="{F8EF8B28-A949-1648-9E8F-627D3C2418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30" y="3634697"/>
            <a:ext cx="865062" cy="86506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78D8C1D-DC68-F946-B6CD-9F692C79A521}"/>
              </a:ext>
            </a:extLst>
          </p:cNvPr>
          <p:cNvSpPr/>
          <p:nvPr/>
        </p:nvSpPr>
        <p:spPr>
          <a:xfrm>
            <a:off x="891540" y="2157413"/>
            <a:ext cx="10572750" cy="662853"/>
          </a:xfrm>
          <a:prstGeom prst="rect">
            <a:avLst/>
          </a:prstGeom>
          <a:noFill/>
          <a:ln w="57150">
            <a:solidFill>
              <a:srgbClr val="B82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sp>
        <p:nvSpPr>
          <p:cNvPr id="18" name="Rectangle 17">
            <a:extLst>
              <a:ext uri="{FF2B5EF4-FFF2-40B4-BE49-F238E27FC236}">
                <a16:creationId xmlns:a16="http://schemas.microsoft.com/office/drawing/2014/main" id="{456A1D6B-E992-AB40-8C26-94BC5C01E516}"/>
              </a:ext>
            </a:extLst>
          </p:cNvPr>
          <p:cNvSpPr/>
          <p:nvPr/>
        </p:nvSpPr>
        <p:spPr>
          <a:xfrm>
            <a:off x="879965" y="2827546"/>
            <a:ext cx="10584325" cy="662853"/>
          </a:xfrm>
          <a:prstGeom prst="rect">
            <a:avLst/>
          </a:prstGeom>
          <a:noFill/>
          <a:ln w="57150">
            <a:solidFill>
              <a:srgbClr val="B82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sp>
        <p:nvSpPr>
          <p:cNvPr id="19" name="Rectangle 18">
            <a:extLst>
              <a:ext uri="{FF2B5EF4-FFF2-40B4-BE49-F238E27FC236}">
                <a16:creationId xmlns:a16="http://schemas.microsoft.com/office/drawing/2014/main" id="{9B4AAFFF-5219-264C-9A48-71AA067FB39D}"/>
              </a:ext>
            </a:extLst>
          </p:cNvPr>
          <p:cNvSpPr/>
          <p:nvPr/>
        </p:nvSpPr>
        <p:spPr>
          <a:xfrm>
            <a:off x="875905" y="3510386"/>
            <a:ext cx="10588385" cy="928798"/>
          </a:xfrm>
          <a:prstGeom prst="rect">
            <a:avLst/>
          </a:prstGeom>
          <a:noFill/>
          <a:ln w="57150">
            <a:solidFill>
              <a:srgbClr val="B82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sp>
        <p:nvSpPr>
          <p:cNvPr id="20" name="Rectangle 19">
            <a:extLst>
              <a:ext uri="{FF2B5EF4-FFF2-40B4-BE49-F238E27FC236}">
                <a16:creationId xmlns:a16="http://schemas.microsoft.com/office/drawing/2014/main" id="{8B0DD278-8695-BB48-9797-143BA5E5F1E8}"/>
              </a:ext>
            </a:extLst>
          </p:cNvPr>
          <p:cNvSpPr/>
          <p:nvPr/>
        </p:nvSpPr>
        <p:spPr>
          <a:xfrm>
            <a:off x="868680" y="4450554"/>
            <a:ext cx="10588385" cy="1666537"/>
          </a:xfrm>
          <a:prstGeom prst="rect">
            <a:avLst/>
          </a:prstGeom>
          <a:noFill/>
          <a:ln w="57150">
            <a:solidFill>
              <a:srgbClr val="B82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spTree>
    <p:extLst>
      <p:ext uri="{BB962C8B-B14F-4D97-AF65-F5344CB8AC3E}">
        <p14:creationId xmlns:p14="http://schemas.microsoft.com/office/powerpoint/2010/main" val="22134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anim calcmode="lin" valueType="num">
                                      <p:cBhvr>
                                        <p:cTn id="8" dur="500" fill="hold"/>
                                        <p:tgtEl>
                                          <p:spTgt spid="1026"/>
                                        </p:tgtEl>
                                        <p:attrNameLst>
                                          <p:attrName>ppt_w</p:attrName>
                                        </p:attrNameLst>
                                      </p:cBhvr>
                                      <p:tavLst>
                                        <p:tav tm="0" fmla="#ppt_w*sin(2.5*pi*$)">
                                          <p:val>
                                            <p:fltVal val="0"/>
                                          </p:val>
                                        </p:tav>
                                        <p:tav tm="100000">
                                          <p:val>
                                            <p:fltVal val="1"/>
                                          </p:val>
                                        </p:tav>
                                      </p:tavLst>
                                    </p:anim>
                                    <p:anim calcmode="lin" valueType="num">
                                      <p:cBhvr>
                                        <p:cTn id="9" dur="500" fill="hold"/>
                                        <p:tgtEl>
                                          <p:spTgt spid="1026"/>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anim calcmode="lin" valueType="num">
                                      <p:cBhvr>
                                        <p:cTn id="23" dur="500" fill="hold"/>
                                        <p:tgtEl>
                                          <p:spTgt spid="1028"/>
                                        </p:tgtEl>
                                        <p:attrNameLst>
                                          <p:attrName>ppt_w</p:attrName>
                                        </p:attrNameLst>
                                      </p:cBhvr>
                                      <p:tavLst>
                                        <p:tav tm="0" fmla="#ppt_w*sin(2.5*pi*$)">
                                          <p:val>
                                            <p:fltVal val="0"/>
                                          </p:val>
                                        </p:tav>
                                        <p:tav tm="100000">
                                          <p:val>
                                            <p:fltVal val="1"/>
                                          </p:val>
                                        </p:tav>
                                      </p:tavLst>
                                    </p:anim>
                                    <p:anim calcmode="lin" valueType="num">
                                      <p:cBhvr>
                                        <p:cTn id="24" dur="500" fill="hold"/>
                                        <p:tgtEl>
                                          <p:spTgt spid="1028"/>
                                        </p:tgtEl>
                                        <p:attrNameLst>
                                          <p:attrName>ppt_h</p:attrName>
                                        </p:attrNameLst>
                                      </p:cBhvr>
                                      <p:tavLst>
                                        <p:tav tm="0">
                                          <p:val>
                                            <p:strVal val="#ppt_h"/>
                                          </p:val>
                                        </p:tav>
                                        <p:tav tm="100000">
                                          <p:val>
                                            <p:strVal val="#ppt_h"/>
                                          </p:val>
                                        </p:tav>
                                      </p:tavLst>
                                    </p:anim>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ppt_w</p:attrName>
                                        </p:attrNameLst>
                                      </p:cBhvr>
                                      <p:tavLst>
                                        <p:tav tm="0" fmla="#ppt_w*sin(2.5*pi*$)">
                                          <p:val>
                                            <p:fltVal val="0"/>
                                          </p:val>
                                        </p:tav>
                                        <p:tav tm="100000">
                                          <p:val>
                                            <p:fltVal val="1"/>
                                          </p:val>
                                        </p:tav>
                                      </p:tavLst>
                                    </p:anim>
                                    <p:anim calcmode="lin" valueType="num">
                                      <p:cBhvr>
                                        <p:cTn id="39" dur="500" fill="hold"/>
                                        <p:tgtEl>
                                          <p:spTgt spid="14"/>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up)">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nodeType="clickEffect">
                                  <p:stCondLst>
                                    <p:cond delay="0"/>
                                  </p:stCondLst>
                                  <p:childTnLst>
                                    <p:set>
                                      <p:cBhvr>
                                        <p:cTn id="51" dur="1" fill="hold">
                                          <p:stCondLst>
                                            <p:cond delay="0"/>
                                          </p:stCondLst>
                                        </p:cTn>
                                        <p:tgtEl>
                                          <p:spTgt spid="1030"/>
                                        </p:tgtEl>
                                        <p:attrNameLst>
                                          <p:attrName>style.visibility</p:attrName>
                                        </p:attrNameLst>
                                      </p:cBhvr>
                                      <p:to>
                                        <p:strVal val="visible"/>
                                      </p:to>
                                    </p:set>
                                    <p:animEffect transition="in" filter="fade">
                                      <p:cBhvr>
                                        <p:cTn id="52" dur="500"/>
                                        <p:tgtEl>
                                          <p:spTgt spid="1030"/>
                                        </p:tgtEl>
                                      </p:cBhvr>
                                    </p:animEffect>
                                    <p:anim calcmode="lin" valueType="num">
                                      <p:cBhvr>
                                        <p:cTn id="53" dur="500" fill="hold"/>
                                        <p:tgtEl>
                                          <p:spTgt spid="1030"/>
                                        </p:tgtEl>
                                        <p:attrNameLst>
                                          <p:attrName>ppt_w</p:attrName>
                                        </p:attrNameLst>
                                      </p:cBhvr>
                                      <p:tavLst>
                                        <p:tav tm="0" fmla="#ppt_w*sin(2.5*pi*$)">
                                          <p:val>
                                            <p:fltVal val="0"/>
                                          </p:val>
                                        </p:tav>
                                        <p:tav tm="100000">
                                          <p:val>
                                            <p:fltVal val="1"/>
                                          </p:val>
                                        </p:tav>
                                      </p:tavLst>
                                    </p:anim>
                                    <p:anim calcmode="lin" valueType="num">
                                      <p:cBhvr>
                                        <p:cTn id="54" dur="500" fill="hold"/>
                                        <p:tgtEl>
                                          <p:spTgt spid="1030"/>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22" presetClass="entr" presetSubtype="1"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up)">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animBg="1"/>
      <p:bldP spid="18" grpId="1" animBg="1"/>
      <p:bldP spid="19" grpId="0" animBg="1"/>
      <p:bldP spid="19" grpId="1"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593125" y="335307"/>
            <a:ext cx="9267568" cy="976658"/>
          </a:xfrm>
          <a:noFill/>
        </p:spPr>
        <p:txBody>
          <a:bodyPr>
            <a:normAutofit/>
          </a:bodyPr>
          <a:lstStyle/>
          <a:p>
            <a:r>
              <a:rPr lang="fr-FR" sz="3600" dirty="0">
                <a:solidFill>
                  <a:srgbClr val="B82ECB"/>
                </a:solidFill>
                <a:latin typeface="Arial" panose="020B0604020202020204" pitchFamily="34" charset="0"/>
                <a:cs typeface="Arial" panose="020B0604020202020204" pitchFamily="34" charset="0"/>
              </a:rPr>
              <a:t>Quels sont les enjeux d’un tel projet ? </a:t>
            </a:r>
          </a:p>
        </p:txBody>
      </p:sp>
      <p:pic>
        <p:nvPicPr>
          <p:cNvPr id="13" name="Image 12" descr="Une image contenant texte, intérieur, personne&#10;&#10;Description générée automatiquement">
            <a:extLst>
              <a:ext uri="{FF2B5EF4-FFF2-40B4-BE49-F238E27FC236}">
                <a16:creationId xmlns:a16="http://schemas.microsoft.com/office/drawing/2014/main" id="{27EA3B99-93B2-744C-ACED-5315E3C2337C}"/>
              </a:ext>
            </a:extLst>
          </p:cNvPr>
          <p:cNvPicPr>
            <a:picLocks noChangeAspect="1"/>
          </p:cNvPicPr>
          <p:nvPr/>
        </p:nvPicPr>
        <p:blipFill>
          <a:blip r:embed="rId3"/>
          <a:stretch>
            <a:fillRect/>
          </a:stretch>
        </p:blipFill>
        <p:spPr>
          <a:xfrm>
            <a:off x="875976" y="1180264"/>
            <a:ext cx="6095167" cy="4571375"/>
          </a:xfrm>
          <a:prstGeom prst="rect">
            <a:avLst/>
          </a:prstGeom>
        </p:spPr>
      </p:pic>
      <p:pic>
        <p:nvPicPr>
          <p:cNvPr id="2050" name="Picture 2">
            <a:extLst>
              <a:ext uri="{FF2B5EF4-FFF2-40B4-BE49-F238E27FC236}">
                <a16:creationId xmlns:a16="http://schemas.microsoft.com/office/drawing/2014/main" id="{49915353-761C-BF4B-A38B-281C908E4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033" y="1042115"/>
            <a:ext cx="2423836" cy="24238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kidia">
            <a:extLst>
              <a:ext uri="{FF2B5EF4-FFF2-40B4-BE49-F238E27FC236}">
                <a16:creationId xmlns:a16="http://schemas.microsoft.com/office/drawing/2014/main" id="{1FBBF320-F425-9A40-A3C0-BECFBC727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1042" y="3794589"/>
            <a:ext cx="2179638" cy="1358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508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593125" y="335307"/>
            <a:ext cx="9267568" cy="976658"/>
          </a:xfrm>
          <a:noFill/>
        </p:spPr>
        <p:txBody>
          <a:bodyPr>
            <a:normAutofit/>
          </a:bodyPr>
          <a:lstStyle/>
          <a:p>
            <a:r>
              <a:rPr lang="fr-FR" sz="3600" dirty="0">
                <a:solidFill>
                  <a:srgbClr val="B82ECB"/>
                </a:solidFill>
                <a:latin typeface="Arial" panose="020B0604020202020204" pitchFamily="34" charset="0"/>
                <a:cs typeface="Arial" panose="020B0604020202020204" pitchFamily="34" charset="0"/>
              </a:rPr>
              <a:t>Quels sont les enjeux d’un tel projet ? </a:t>
            </a:r>
          </a:p>
        </p:txBody>
      </p:sp>
      <p:pic>
        <p:nvPicPr>
          <p:cNvPr id="7" name="Image 6" descr="Une image contenant herbe, extérieur, personne&#10;&#10;Description générée automatiquement">
            <a:extLst>
              <a:ext uri="{FF2B5EF4-FFF2-40B4-BE49-F238E27FC236}">
                <a16:creationId xmlns:a16="http://schemas.microsoft.com/office/drawing/2014/main" id="{A709B28A-8422-FA42-83BF-F682C59CD100}"/>
              </a:ext>
            </a:extLst>
          </p:cNvPr>
          <p:cNvPicPr>
            <a:picLocks noChangeAspect="1"/>
          </p:cNvPicPr>
          <p:nvPr/>
        </p:nvPicPr>
        <p:blipFill rotWithShape="1">
          <a:blip r:embed="rId3"/>
          <a:srcRect l="15977"/>
          <a:stretch/>
        </p:blipFill>
        <p:spPr>
          <a:xfrm>
            <a:off x="233687" y="1837629"/>
            <a:ext cx="6540885" cy="3688660"/>
          </a:xfrm>
          <a:prstGeom prst="rect">
            <a:avLst/>
          </a:prstGeom>
        </p:spPr>
      </p:pic>
      <p:pic>
        <p:nvPicPr>
          <p:cNvPr id="11" name="Image 10" descr="Une image contenant texte, intérieur, ouvrir, document&#10;&#10;Description générée automatiquement">
            <a:extLst>
              <a:ext uri="{FF2B5EF4-FFF2-40B4-BE49-F238E27FC236}">
                <a16:creationId xmlns:a16="http://schemas.microsoft.com/office/drawing/2014/main" id="{23FC5B4F-1756-6449-9725-9E3471AA1EFB}"/>
              </a:ext>
            </a:extLst>
          </p:cNvPr>
          <p:cNvPicPr>
            <a:picLocks noChangeAspect="1"/>
          </p:cNvPicPr>
          <p:nvPr/>
        </p:nvPicPr>
        <p:blipFill>
          <a:blip r:embed="rId4"/>
          <a:stretch>
            <a:fillRect/>
          </a:stretch>
        </p:blipFill>
        <p:spPr>
          <a:xfrm>
            <a:off x="7177804" y="1864763"/>
            <a:ext cx="4523334" cy="3688660"/>
          </a:xfrm>
          <a:prstGeom prst="rect">
            <a:avLst/>
          </a:prstGeom>
        </p:spPr>
      </p:pic>
      <p:pic>
        <p:nvPicPr>
          <p:cNvPr id="3074" name="Picture 2" descr="IMovie Pour IPhone Et IPad Est Mis à Jour Avec La Prise En Charge HDR Et 4K  60fps - Tech Tribune France">
            <a:extLst>
              <a:ext uri="{FF2B5EF4-FFF2-40B4-BE49-F238E27FC236}">
                <a16:creationId xmlns:a16="http://schemas.microsoft.com/office/drawing/2014/main" id="{232C42CB-E415-5142-A01D-3705580D78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40" t="7498" r="24355" b="11252"/>
          <a:stretch/>
        </p:blipFill>
        <p:spPr bwMode="auto">
          <a:xfrm>
            <a:off x="5505005" y="4846606"/>
            <a:ext cx="980789" cy="9782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58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593125" y="335307"/>
            <a:ext cx="9267568" cy="976658"/>
          </a:xfrm>
          <a:noFill/>
        </p:spPr>
        <p:txBody>
          <a:bodyPr>
            <a:normAutofit/>
          </a:bodyPr>
          <a:lstStyle/>
          <a:p>
            <a:r>
              <a:rPr lang="fr-FR" sz="3600" dirty="0">
                <a:solidFill>
                  <a:srgbClr val="B82ECB"/>
                </a:solidFill>
                <a:latin typeface="Arial" panose="020B0604020202020204" pitchFamily="34" charset="0"/>
                <a:cs typeface="Arial" panose="020B0604020202020204" pitchFamily="34" charset="0"/>
              </a:rPr>
              <a:t>Quels sont les enjeux d’un tel projet ? </a:t>
            </a:r>
          </a:p>
        </p:txBody>
      </p:sp>
      <p:pic>
        <p:nvPicPr>
          <p:cNvPr id="5" name="Image 4" descr="Une image contenant texte, portable, personne, ordinateur&#10;&#10;Description générée automatiquement">
            <a:extLst>
              <a:ext uri="{FF2B5EF4-FFF2-40B4-BE49-F238E27FC236}">
                <a16:creationId xmlns:a16="http://schemas.microsoft.com/office/drawing/2014/main" id="{2C8B8BEB-ECAC-224D-9B39-A2C8BF55435E}"/>
              </a:ext>
            </a:extLst>
          </p:cNvPr>
          <p:cNvPicPr>
            <a:picLocks noChangeAspect="1"/>
          </p:cNvPicPr>
          <p:nvPr/>
        </p:nvPicPr>
        <p:blipFill>
          <a:blip r:embed="rId3"/>
          <a:stretch>
            <a:fillRect/>
          </a:stretch>
        </p:blipFill>
        <p:spPr>
          <a:xfrm>
            <a:off x="492851" y="1812027"/>
            <a:ext cx="5051564" cy="3788673"/>
          </a:xfrm>
          <a:prstGeom prst="rect">
            <a:avLst/>
          </a:prstGeom>
        </p:spPr>
      </p:pic>
      <p:pic>
        <p:nvPicPr>
          <p:cNvPr id="4" name="Image 3">
            <a:extLst>
              <a:ext uri="{FF2B5EF4-FFF2-40B4-BE49-F238E27FC236}">
                <a16:creationId xmlns:a16="http://schemas.microsoft.com/office/drawing/2014/main" id="{D04F0CD9-6BCA-034B-8EFE-3199CBBA7E87}"/>
              </a:ext>
            </a:extLst>
          </p:cNvPr>
          <p:cNvPicPr>
            <a:picLocks noChangeAspect="1"/>
          </p:cNvPicPr>
          <p:nvPr/>
        </p:nvPicPr>
        <p:blipFill>
          <a:blip r:embed="rId4"/>
          <a:stretch>
            <a:fillRect/>
          </a:stretch>
        </p:blipFill>
        <p:spPr>
          <a:xfrm>
            <a:off x="5832723" y="1812028"/>
            <a:ext cx="5411540" cy="3729770"/>
          </a:xfrm>
          <a:prstGeom prst="rect">
            <a:avLst/>
          </a:prstGeom>
        </p:spPr>
      </p:pic>
    </p:spTree>
    <p:extLst>
      <p:ext uri="{BB962C8B-B14F-4D97-AF65-F5344CB8AC3E}">
        <p14:creationId xmlns:p14="http://schemas.microsoft.com/office/powerpoint/2010/main" val="344171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593125" y="335307"/>
            <a:ext cx="9267568" cy="976658"/>
          </a:xfrm>
          <a:noFill/>
        </p:spPr>
        <p:txBody>
          <a:bodyPr>
            <a:normAutofit/>
          </a:bodyPr>
          <a:lstStyle/>
          <a:p>
            <a:r>
              <a:rPr lang="fr-FR" sz="3600" dirty="0">
                <a:solidFill>
                  <a:srgbClr val="B82ECB"/>
                </a:solidFill>
                <a:latin typeface="Arial" panose="020B0604020202020204" pitchFamily="34" charset="0"/>
                <a:cs typeface="Arial" panose="020B0604020202020204" pitchFamily="34" charset="0"/>
              </a:rPr>
              <a:t>Quels sont les enjeux d’un tel projet ? </a:t>
            </a:r>
          </a:p>
        </p:txBody>
      </p:sp>
      <p:pic>
        <p:nvPicPr>
          <p:cNvPr id="9" name="Image 8">
            <a:extLst>
              <a:ext uri="{FF2B5EF4-FFF2-40B4-BE49-F238E27FC236}">
                <a16:creationId xmlns:a16="http://schemas.microsoft.com/office/drawing/2014/main" id="{6304C6A7-85D6-ED43-91D8-05910C047200}"/>
              </a:ext>
            </a:extLst>
          </p:cNvPr>
          <p:cNvPicPr>
            <a:picLocks noChangeAspect="1"/>
          </p:cNvPicPr>
          <p:nvPr/>
        </p:nvPicPr>
        <p:blipFill>
          <a:blip r:embed="rId3"/>
          <a:stretch>
            <a:fillRect/>
          </a:stretch>
        </p:blipFill>
        <p:spPr>
          <a:xfrm>
            <a:off x="5913160" y="1765705"/>
            <a:ext cx="5349853" cy="4012389"/>
          </a:xfrm>
          <a:prstGeom prst="rect">
            <a:avLst/>
          </a:prstGeom>
        </p:spPr>
      </p:pic>
      <p:pic>
        <p:nvPicPr>
          <p:cNvPr id="4" name="Image 3" descr="Une image contenant texte, plancher, intérieur, gens&#10;&#10;Description générée automatiquement">
            <a:extLst>
              <a:ext uri="{FF2B5EF4-FFF2-40B4-BE49-F238E27FC236}">
                <a16:creationId xmlns:a16="http://schemas.microsoft.com/office/drawing/2014/main" id="{D191BD88-B9A2-0C4C-97D5-45D0F9A6DABE}"/>
              </a:ext>
            </a:extLst>
          </p:cNvPr>
          <p:cNvPicPr>
            <a:picLocks noChangeAspect="1"/>
          </p:cNvPicPr>
          <p:nvPr/>
        </p:nvPicPr>
        <p:blipFill>
          <a:blip r:embed="rId4"/>
          <a:stretch>
            <a:fillRect/>
          </a:stretch>
        </p:blipFill>
        <p:spPr>
          <a:xfrm>
            <a:off x="306869" y="1765705"/>
            <a:ext cx="5349851" cy="4012389"/>
          </a:xfrm>
          <a:prstGeom prst="rect">
            <a:avLst/>
          </a:prstGeom>
        </p:spPr>
      </p:pic>
    </p:spTree>
    <p:extLst>
      <p:ext uri="{BB962C8B-B14F-4D97-AF65-F5344CB8AC3E}">
        <p14:creationId xmlns:p14="http://schemas.microsoft.com/office/powerpoint/2010/main" val="1009834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80EE89-D1C3-B545-93A4-431955D0C570}"/>
              </a:ext>
            </a:extLst>
          </p:cNvPr>
          <p:cNvSpPr>
            <a:spLocks noGrp="1"/>
          </p:cNvSpPr>
          <p:nvPr>
            <p:ph type="ctrTitle"/>
          </p:nvPr>
        </p:nvSpPr>
        <p:spPr>
          <a:xfrm>
            <a:off x="667555" y="993574"/>
            <a:ext cx="10856889" cy="1978646"/>
          </a:xfrm>
        </p:spPr>
        <p:txBody>
          <a:bodyPr anchor="ctr">
            <a:normAutofit/>
          </a:bodyPr>
          <a:lstStyle/>
          <a:p>
            <a:r>
              <a:rPr lang="fr-FR" sz="4000" dirty="0">
                <a:solidFill>
                  <a:schemeClr val="bg1"/>
                </a:solidFill>
                <a:latin typeface="Arial" panose="020B0604020202020204" pitchFamily="34" charset="0"/>
                <a:cs typeface="Arial" panose="020B0604020202020204" pitchFamily="34" charset="0"/>
              </a:rPr>
              <a:t>LE WEBDOCUMENTAIRE À L’ÉCOLE : ÉDUCATION AUX MÉDIAS</a:t>
            </a:r>
            <a:br>
              <a:rPr lang="fr-FR" sz="4000" dirty="0">
                <a:solidFill>
                  <a:schemeClr val="bg1"/>
                </a:solidFill>
                <a:latin typeface="Arial" panose="020B0604020202020204" pitchFamily="34" charset="0"/>
                <a:cs typeface="Arial" panose="020B0604020202020204" pitchFamily="34" charset="0"/>
              </a:rPr>
            </a:br>
            <a:r>
              <a:rPr lang="fr-FR" sz="4000" dirty="0">
                <a:solidFill>
                  <a:schemeClr val="bg1"/>
                </a:solidFill>
                <a:latin typeface="Arial" panose="020B0604020202020204" pitchFamily="34" charset="0"/>
                <a:cs typeface="Arial" panose="020B0604020202020204" pitchFamily="34" charset="0"/>
              </a:rPr>
              <a:t>ET À L’INFORMATION</a:t>
            </a:r>
          </a:p>
        </p:txBody>
      </p:sp>
      <p:sp>
        <p:nvSpPr>
          <p:cNvPr id="3" name="Sous-titre 2">
            <a:extLst>
              <a:ext uri="{FF2B5EF4-FFF2-40B4-BE49-F238E27FC236}">
                <a16:creationId xmlns:a16="http://schemas.microsoft.com/office/drawing/2014/main" id="{09AE9266-35D3-EF48-AE44-BDED79DBF9C4}"/>
              </a:ext>
            </a:extLst>
          </p:cNvPr>
          <p:cNvSpPr>
            <a:spLocks noGrp="1"/>
          </p:cNvSpPr>
          <p:nvPr>
            <p:ph type="subTitle" idx="1"/>
          </p:nvPr>
        </p:nvSpPr>
        <p:spPr>
          <a:xfrm>
            <a:off x="1703832" y="3429000"/>
            <a:ext cx="8784336" cy="655983"/>
          </a:xfrm>
        </p:spPr>
        <p:txBody>
          <a:bodyPr>
            <a:normAutofit/>
          </a:bodyPr>
          <a:lstStyle/>
          <a:p>
            <a:r>
              <a:rPr lang="fr-FR" sz="3200" dirty="0" err="1">
                <a:solidFill>
                  <a:srgbClr val="FFFF00"/>
                </a:solidFill>
                <a:latin typeface="Arial" panose="020B0604020202020204" pitchFamily="34" charset="0"/>
                <a:cs typeface="Arial" panose="020B0604020202020204" pitchFamily="34" charset="0"/>
              </a:rPr>
              <a:t>Tauhiti</a:t>
            </a:r>
            <a:r>
              <a:rPr lang="fr-FR" sz="3200" dirty="0">
                <a:solidFill>
                  <a:srgbClr val="FFFF00"/>
                </a:solidFill>
                <a:latin typeface="Arial" panose="020B0604020202020204" pitchFamily="34" charset="0"/>
                <a:cs typeface="Arial" panose="020B0604020202020204" pitchFamily="34" charset="0"/>
              </a:rPr>
              <a:t> TAMU</a:t>
            </a:r>
          </a:p>
        </p:txBody>
      </p:sp>
      <p:sp>
        <p:nvSpPr>
          <p:cNvPr id="4" name="Sous-titre 2">
            <a:extLst>
              <a:ext uri="{FF2B5EF4-FFF2-40B4-BE49-F238E27FC236}">
                <a16:creationId xmlns:a16="http://schemas.microsoft.com/office/drawing/2014/main" id="{63504C31-7320-1B43-B656-037D61A0EB44}"/>
              </a:ext>
            </a:extLst>
          </p:cNvPr>
          <p:cNvSpPr txBox="1">
            <a:spLocks/>
          </p:cNvSpPr>
          <p:nvPr/>
        </p:nvSpPr>
        <p:spPr>
          <a:xfrm>
            <a:off x="1703832" y="4084983"/>
            <a:ext cx="8784336" cy="655983"/>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solidFill>
                  <a:schemeClr val="bg1">
                    <a:lumMod val="85000"/>
                  </a:schemeClr>
                </a:solidFill>
                <a:latin typeface="Arial" panose="020B0604020202020204" pitchFamily="34" charset="0"/>
                <a:cs typeface="Arial" panose="020B0604020202020204" pitchFamily="34" charset="0"/>
              </a:rPr>
              <a:t>Enseignante référente aux usages du numérique</a:t>
            </a:r>
          </a:p>
          <a:p>
            <a:r>
              <a:rPr lang="fr-FR" dirty="0">
                <a:solidFill>
                  <a:schemeClr val="bg1">
                    <a:lumMod val="85000"/>
                  </a:schemeClr>
                </a:solidFill>
                <a:latin typeface="Arial" panose="020B0604020202020204" pitchFamily="34" charset="0"/>
                <a:cs typeface="Arial" panose="020B0604020202020204" pitchFamily="34" charset="0"/>
              </a:rPr>
              <a:t>Circonscription n°1 : </a:t>
            </a:r>
            <a:r>
              <a:rPr lang="fr-FR" dirty="0" err="1">
                <a:solidFill>
                  <a:schemeClr val="bg1">
                    <a:lumMod val="85000"/>
                  </a:schemeClr>
                </a:solidFill>
                <a:latin typeface="Arial" panose="020B0604020202020204" pitchFamily="34" charset="0"/>
                <a:cs typeface="Arial" panose="020B0604020202020204" pitchFamily="34" charset="0"/>
              </a:rPr>
              <a:t>Taiarapu</a:t>
            </a:r>
            <a:r>
              <a:rPr lang="fr-FR" dirty="0">
                <a:solidFill>
                  <a:schemeClr val="bg1">
                    <a:lumMod val="85000"/>
                  </a:schemeClr>
                </a:solidFill>
                <a:latin typeface="Arial" panose="020B0604020202020204" pitchFamily="34" charset="0"/>
                <a:cs typeface="Arial" panose="020B0604020202020204" pitchFamily="34" charset="0"/>
              </a:rPr>
              <a:t> - Australes</a:t>
            </a:r>
          </a:p>
        </p:txBody>
      </p:sp>
    </p:spTree>
    <p:extLst>
      <p:ext uri="{BB962C8B-B14F-4D97-AF65-F5344CB8AC3E}">
        <p14:creationId xmlns:p14="http://schemas.microsoft.com/office/powerpoint/2010/main" val="377192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80EE89-D1C3-B545-93A4-431955D0C570}"/>
              </a:ext>
            </a:extLst>
          </p:cNvPr>
          <p:cNvSpPr>
            <a:spLocks noGrp="1"/>
          </p:cNvSpPr>
          <p:nvPr>
            <p:ph type="ctrTitle"/>
          </p:nvPr>
        </p:nvSpPr>
        <p:spPr>
          <a:xfrm>
            <a:off x="1524000" y="1122363"/>
            <a:ext cx="9144000" cy="2306638"/>
          </a:xfrm>
        </p:spPr>
        <p:txBody>
          <a:bodyPr anchor="ctr">
            <a:normAutofit/>
          </a:bodyPr>
          <a:lstStyle/>
          <a:p>
            <a:r>
              <a:rPr lang="fr-FR" sz="4800" dirty="0" err="1">
                <a:solidFill>
                  <a:schemeClr val="bg1"/>
                </a:solidFill>
                <a:latin typeface="Arial" panose="020B0604020202020204" pitchFamily="34" charset="0"/>
                <a:cs typeface="Arial" panose="020B0604020202020204" pitchFamily="34" charset="0"/>
              </a:rPr>
              <a:t>Māuruuru</a:t>
            </a:r>
            <a:endParaRPr lang="fr-FR" sz="4800" dirty="0">
              <a:solidFill>
                <a:schemeClr val="bg1"/>
              </a:solidFill>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09AE9266-35D3-EF48-AE44-BDED79DBF9C4}"/>
              </a:ext>
            </a:extLst>
          </p:cNvPr>
          <p:cNvSpPr>
            <a:spLocks noGrp="1"/>
          </p:cNvSpPr>
          <p:nvPr>
            <p:ph type="subTitle" idx="1"/>
          </p:nvPr>
        </p:nvSpPr>
        <p:spPr>
          <a:xfrm>
            <a:off x="1524000" y="3429000"/>
            <a:ext cx="9144000" cy="667215"/>
          </a:xfrm>
        </p:spPr>
        <p:txBody>
          <a:bodyPr>
            <a:normAutofit/>
          </a:bodyPr>
          <a:lstStyle/>
          <a:p>
            <a:r>
              <a:rPr lang="fr-FR" sz="2800" i="1" dirty="0">
                <a:solidFill>
                  <a:schemeClr val="bg1"/>
                </a:solidFill>
                <a:latin typeface="Arial" panose="020B0604020202020204" pitchFamily="34" charset="0"/>
                <a:cs typeface="Arial" panose="020B0604020202020204" pitchFamily="34" charset="0"/>
              </a:rPr>
              <a:t>Suivez-nous sur </a:t>
            </a:r>
            <a:r>
              <a:rPr lang="fr-FR" sz="3600" dirty="0">
                <a:solidFill>
                  <a:srgbClr val="FFFF00"/>
                </a:solidFill>
                <a:latin typeface="Arial" panose="020B0604020202020204" pitchFamily="34" charset="0"/>
                <a:cs typeface="Arial" panose="020B0604020202020204" pitchFamily="34" charset="0"/>
              </a:rPr>
              <a:t>#</a:t>
            </a:r>
            <a:r>
              <a:rPr lang="fr-FR" sz="3600" dirty="0" err="1">
                <a:solidFill>
                  <a:schemeClr val="bg1"/>
                </a:solidFill>
                <a:latin typeface="Arial" panose="020B0604020202020204" pitchFamily="34" charset="0"/>
                <a:cs typeface="Arial" panose="020B0604020202020204" pitchFamily="34" charset="0"/>
              </a:rPr>
              <a:t>ADNE</a:t>
            </a:r>
            <a:r>
              <a:rPr lang="fr-FR" sz="3600" dirty="0" err="1">
                <a:solidFill>
                  <a:srgbClr val="FFFF00"/>
                </a:solidFill>
                <a:latin typeface="Arial" panose="020B0604020202020204" pitchFamily="34" charset="0"/>
                <a:cs typeface="Arial" panose="020B0604020202020204" pitchFamily="34" charset="0"/>
              </a:rPr>
              <a:t>pf</a:t>
            </a:r>
            <a:endParaRPr lang="fr-FR"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158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193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593125" y="335307"/>
            <a:ext cx="9267568" cy="976658"/>
          </a:xfrm>
          <a:noFill/>
        </p:spPr>
        <p:txBody>
          <a:bodyPr>
            <a:normAutofit/>
          </a:bodyPr>
          <a:lstStyle/>
          <a:p>
            <a:r>
              <a:rPr lang="fr-FR" sz="3600" dirty="0">
                <a:solidFill>
                  <a:srgbClr val="B82ECB"/>
                </a:solidFill>
                <a:latin typeface="Arial" panose="020B0604020202020204" pitchFamily="34" charset="0"/>
                <a:cs typeface="Arial" panose="020B0604020202020204" pitchFamily="34" charset="0"/>
              </a:rPr>
              <a:t>Plan</a:t>
            </a:r>
          </a:p>
        </p:txBody>
      </p:sp>
      <p:sp>
        <p:nvSpPr>
          <p:cNvPr id="11" name="Espace réservé du contenu 2">
            <a:extLst>
              <a:ext uri="{FF2B5EF4-FFF2-40B4-BE49-F238E27FC236}">
                <a16:creationId xmlns:a16="http://schemas.microsoft.com/office/drawing/2014/main" id="{D3DED818-648D-F944-A729-428B9722AF86}"/>
              </a:ext>
            </a:extLst>
          </p:cNvPr>
          <p:cNvSpPr>
            <a:spLocks noGrp="1"/>
          </p:cNvSpPr>
          <p:nvPr>
            <p:ph idx="1"/>
          </p:nvPr>
        </p:nvSpPr>
        <p:spPr>
          <a:xfrm>
            <a:off x="180831" y="4411811"/>
            <a:ext cx="3359671" cy="1531790"/>
          </a:xfrm>
        </p:spPr>
        <p:txBody>
          <a:bodyPr>
            <a:normAutofit/>
          </a:bodyPr>
          <a:lstStyle/>
          <a:p>
            <a:pPr marL="0" indent="0" algn="ctr">
              <a:buNone/>
            </a:pPr>
            <a:r>
              <a:rPr lang="fr-FR" dirty="0">
                <a:latin typeface="Arial" panose="020B0604020202020204" pitchFamily="34" charset="0"/>
                <a:cs typeface="Arial" panose="020B0604020202020204" pitchFamily="34" charset="0"/>
              </a:rPr>
              <a:t>Qu’est-ce qu’un </a:t>
            </a:r>
            <a:r>
              <a:rPr lang="fr-FR" dirty="0" err="1">
                <a:latin typeface="Arial" panose="020B0604020202020204" pitchFamily="34" charset="0"/>
                <a:cs typeface="Arial" panose="020B0604020202020204" pitchFamily="34" charset="0"/>
              </a:rPr>
              <a:t>webdocumentaire</a:t>
            </a:r>
            <a:r>
              <a:rPr lang="fr-FR" dirty="0">
                <a:latin typeface="Arial" panose="020B0604020202020204" pitchFamily="34" charset="0"/>
                <a:cs typeface="Arial" panose="020B0604020202020204" pitchFamily="34" charset="0"/>
              </a:rPr>
              <a:t> ? </a:t>
            </a:r>
          </a:p>
        </p:txBody>
      </p:sp>
      <p:pic>
        <p:nvPicPr>
          <p:cNvPr id="8" name="Image 7">
            <a:extLst>
              <a:ext uri="{FF2B5EF4-FFF2-40B4-BE49-F238E27FC236}">
                <a16:creationId xmlns:a16="http://schemas.microsoft.com/office/drawing/2014/main" id="{BE2A13C7-5148-CF4E-B55A-497A544633BA}"/>
              </a:ext>
            </a:extLst>
          </p:cNvPr>
          <p:cNvPicPr>
            <a:picLocks noChangeAspect="1"/>
          </p:cNvPicPr>
          <p:nvPr/>
        </p:nvPicPr>
        <p:blipFill>
          <a:blip r:embed="rId3"/>
          <a:stretch>
            <a:fillRect/>
          </a:stretch>
        </p:blipFill>
        <p:spPr>
          <a:xfrm>
            <a:off x="542011" y="1581765"/>
            <a:ext cx="2535084" cy="2535084"/>
          </a:xfrm>
          <a:prstGeom prst="rect">
            <a:avLst/>
          </a:prstGeom>
        </p:spPr>
      </p:pic>
      <p:grpSp>
        <p:nvGrpSpPr>
          <p:cNvPr id="13" name="Groupe 12">
            <a:extLst>
              <a:ext uri="{FF2B5EF4-FFF2-40B4-BE49-F238E27FC236}">
                <a16:creationId xmlns:a16="http://schemas.microsoft.com/office/drawing/2014/main" id="{C33B9EDF-2201-9646-B1AC-14A7A7998D73}"/>
              </a:ext>
            </a:extLst>
          </p:cNvPr>
          <p:cNvGrpSpPr/>
          <p:nvPr/>
        </p:nvGrpSpPr>
        <p:grpSpPr>
          <a:xfrm>
            <a:off x="4460172" y="1601888"/>
            <a:ext cx="2520000" cy="2520000"/>
            <a:chOff x="3766414" y="1476882"/>
            <a:chExt cx="2880000" cy="2880000"/>
          </a:xfrm>
        </p:grpSpPr>
        <p:sp>
          <p:nvSpPr>
            <p:cNvPr id="9" name="Ellipse 8">
              <a:extLst>
                <a:ext uri="{FF2B5EF4-FFF2-40B4-BE49-F238E27FC236}">
                  <a16:creationId xmlns:a16="http://schemas.microsoft.com/office/drawing/2014/main" id="{41CEB36A-BC7D-FB44-AC6A-43A35C679BFC}"/>
                </a:ext>
              </a:extLst>
            </p:cNvPr>
            <p:cNvSpPr/>
            <p:nvPr/>
          </p:nvSpPr>
          <p:spPr>
            <a:xfrm>
              <a:off x="3766414" y="1476882"/>
              <a:ext cx="2880000" cy="2880000"/>
            </a:xfrm>
            <a:prstGeom prst="ellipse">
              <a:avLst/>
            </a:prstGeom>
            <a:solidFill>
              <a:srgbClr val="91D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pic>
          <p:nvPicPr>
            <p:cNvPr id="6" name="Image 5">
              <a:extLst>
                <a:ext uri="{FF2B5EF4-FFF2-40B4-BE49-F238E27FC236}">
                  <a16:creationId xmlns:a16="http://schemas.microsoft.com/office/drawing/2014/main" id="{4B51AE6D-1303-6042-9133-B93FA8F28787}"/>
                </a:ext>
              </a:extLst>
            </p:cNvPr>
            <p:cNvPicPr>
              <a:picLocks noChangeAspect="1"/>
            </p:cNvPicPr>
            <p:nvPr/>
          </p:nvPicPr>
          <p:blipFill>
            <a:blip r:embed="rId4"/>
            <a:stretch>
              <a:fillRect/>
            </a:stretch>
          </p:blipFill>
          <p:spPr>
            <a:xfrm>
              <a:off x="4274993" y="1966425"/>
              <a:ext cx="1907610" cy="1907610"/>
            </a:xfrm>
            <a:prstGeom prst="rect">
              <a:avLst/>
            </a:prstGeom>
            <a:effectLst>
              <a:outerShdw blurRad="50800" dist="38100" dir="8100000" algn="tr" rotWithShape="0">
                <a:prstClr val="black">
                  <a:alpha val="40000"/>
                </a:prstClr>
              </a:outerShdw>
            </a:effectLst>
          </p:spPr>
        </p:pic>
      </p:grpSp>
      <p:grpSp>
        <p:nvGrpSpPr>
          <p:cNvPr id="10" name="Groupe 9">
            <a:extLst>
              <a:ext uri="{FF2B5EF4-FFF2-40B4-BE49-F238E27FC236}">
                <a16:creationId xmlns:a16="http://schemas.microsoft.com/office/drawing/2014/main" id="{EAA77061-A632-FB45-A167-D010DD77D022}"/>
              </a:ext>
            </a:extLst>
          </p:cNvPr>
          <p:cNvGrpSpPr/>
          <p:nvPr/>
        </p:nvGrpSpPr>
        <p:grpSpPr>
          <a:xfrm>
            <a:off x="8600693" y="1601888"/>
            <a:ext cx="2520000" cy="2520000"/>
            <a:chOff x="6980693" y="2571966"/>
            <a:chExt cx="2880000" cy="2880000"/>
          </a:xfrm>
        </p:grpSpPr>
        <p:sp>
          <p:nvSpPr>
            <p:cNvPr id="12" name="Ellipse 11">
              <a:extLst>
                <a:ext uri="{FF2B5EF4-FFF2-40B4-BE49-F238E27FC236}">
                  <a16:creationId xmlns:a16="http://schemas.microsoft.com/office/drawing/2014/main" id="{65E2174A-AD7C-334E-BB02-E89DF6E8B0FA}"/>
                </a:ext>
              </a:extLst>
            </p:cNvPr>
            <p:cNvSpPr/>
            <p:nvPr/>
          </p:nvSpPr>
          <p:spPr>
            <a:xfrm>
              <a:off x="6980693" y="2571966"/>
              <a:ext cx="2880000" cy="2880000"/>
            </a:xfrm>
            <a:prstGeom prst="ellipse">
              <a:avLst/>
            </a:prstGeom>
            <a:solidFill>
              <a:srgbClr val="91D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pic>
          <p:nvPicPr>
            <p:cNvPr id="4" name="Image 3">
              <a:extLst>
                <a:ext uri="{FF2B5EF4-FFF2-40B4-BE49-F238E27FC236}">
                  <a16:creationId xmlns:a16="http://schemas.microsoft.com/office/drawing/2014/main" id="{0D920FC9-B002-2641-AA99-0F33C2EA1BC1}"/>
                </a:ext>
              </a:extLst>
            </p:cNvPr>
            <p:cNvPicPr>
              <a:picLocks noChangeAspect="1"/>
            </p:cNvPicPr>
            <p:nvPr/>
          </p:nvPicPr>
          <p:blipFill>
            <a:blip r:embed="rId5"/>
            <a:stretch>
              <a:fillRect/>
            </a:stretch>
          </p:blipFill>
          <p:spPr>
            <a:xfrm>
              <a:off x="7328779" y="3020749"/>
              <a:ext cx="1982434" cy="1982434"/>
            </a:xfrm>
            <a:prstGeom prst="rect">
              <a:avLst/>
            </a:prstGeom>
            <a:effectLst>
              <a:outerShdw blurRad="50800" dist="38100" dir="8100000" algn="tr" rotWithShape="0">
                <a:prstClr val="black">
                  <a:alpha val="40000"/>
                </a:prstClr>
              </a:outerShdw>
            </a:effectLst>
          </p:spPr>
        </p:pic>
      </p:grpSp>
      <p:sp>
        <p:nvSpPr>
          <p:cNvPr id="14" name="Espace réservé du contenu 2">
            <a:extLst>
              <a:ext uri="{FF2B5EF4-FFF2-40B4-BE49-F238E27FC236}">
                <a16:creationId xmlns:a16="http://schemas.microsoft.com/office/drawing/2014/main" id="{CAAB7E3D-AC68-D946-AB4B-847F996C83D9}"/>
              </a:ext>
            </a:extLst>
          </p:cNvPr>
          <p:cNvSpPr txBox="1">
            <a:spLocks/>
          </p:cNvSpPr>
          <p:nvPr/>
        </p:nvSpPr>
        <p:spPr>
          <a:xfrm>
            <a:off x="3892853" y="4411812"/>
            <a:ext cx="3654638" cy="1119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dirty="0">
                <a:latin typeface="Arial" panose="020B0604020202020204" pitchFamily="34" charset="0"/>
                <a:cs typeface="Arial" panose="020B0604020202020204" pitchFamily="34" charset="0"/>
              </a:rPr>
              <a:t>Comment mettre en place ce projet ?</a:t>
            </a:r>
          </a:p>
        </p:txBody>
      </p:sp>
      <p:sp>
        <p:nvSpPr>
          <p:cNvPr id="16" name="Espace réservé du contenu 2">
            <a:extLst>
              <a:ext uri="{FF2B5EF4-FFF2-40B4-BE49-F238E27FC236}">
                <a16:creationId xmlns:a16="http://schemas.microsoft.com/office/drawing/2014/main" id="{0B6D4877-90FF-CD4E-BDF0-FDAD27A35D3B}"/>
              </a:ext>
            </a:extLst>
          </p:cNvPr>
          <p:cNvSpPr txBox="1">
            <a:spLocks/>
          </p:cNvSpPr>
          <p:nvPr/>
        </p:nvSpPr>
        <p:spPr>
          <a:xfrm>
            <a:off x="8154743" y="4411811"/>
            <a:ext cx="3654638" cy="976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dirty="0">
                <a:latin typeface="Arial" panose="020B0604020202020204" pitchFamily="34" charset="0"/>
                <a:cs typeface="Arial" panose="020B0604020202020204" pitchFamily="34" charset="0"/>
              </a:rPr>
              <a:t>Quels sont les enjeux de ce projet ? </a:t>
            </a:r>
          </a:p>
          <a:p>
            <a:pPr algn="ct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43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ppt_w</p:attrName>
                                        </p:attrNameLst>
                                      </p:cBhvr>
                                      <p:tavLst>
                                        <p:tav tm="0" fmla="#ppt_w*sin(2.5*pi*$)">
                                          <p:val>
                                            <p:fltVal val="0"/>
                                          </p:val>
                                        </p:tav>
                                        <p:tav tm="100000">
                                          <p:val>
                                            <p:fltVal val="1"/>
                                          </p:val>
                                        </p:tav>
                                      </p:tavLst>
                                    </p:anim>
                                    <p:anim calcmode="lin" valueType="num">
                                      <p:cBhvr>
                                        <p:cTn id="9" dur="5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ppt_w</p:attrName>
                                        </p:attrNameLst>
                                      </p:cBhvr>
                                      <p:tavLst>
                                        <p:tav tm="0" fmla="#ppt_w*sin(2.5*pi*$)">
                                          <p:val>
                                            <p:fltVal val="0"/>
                                          </p:val>
                                        </p:tav>
                                        <p:tav tm="100000">
                                          <p:val>
                                            <p:fltVal val="1"/>
                                          </p:val>
                                        </p:tav>
                                      </p:tavLst>
                                    </p:anim>
                                    <p:anim calcmode="lin" valueType="num">
                                      <p:cBhvr>
                                        <p:cTn id="21" dur="500" fill="hold"/>
                                        <p:tgtEl>
                                          <p:spTgt spid="13"/>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ppt_w</p:attrName>
                                        </p:attrNameLst>
                                      </p:cBhvr>
                                      <p:tavLst>
                                        <p:tav tm="0" fmla="#ppt_w*sin(2.5*pi*$)">
                                          <p:val>
                                            <p:fltVal val="0"/>
                                          </p:val>
                                        </p:tav>
                                        <p:tav tm="100000">
                                          <p:val>
                                            <p:fltVal val="1"/>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1500"/>
                            </p:stCondLst>
                            <p:childTnLst>
                              <p:par>
                                <p:cTn id="35" presetID="1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p:tgtEl>
                                          <p:spTgt spid="16"/>
                                        </p:tgtEl>
                                        <p:attrNameLst>
                                          <p:attrName>ppt_y</p:attrName>
                                        </p:attrNameLst>
                                      </p:cBhvr>
                                      <p:tavLst>
                                        <p:tav tm="0">
                                          <p:val>
                                            <p:strVal val="#ppt_y+#ppt_h*1.125000"/>
                                          </p:val>
                                        </p:tav>
                                        <p:tav tm="100000">
                                          <p:val>
                                            <p:strVal val="#ppt_y"/>
                                          </p:val>
                                        </p:tav>
                                      </p:tavLst>
                                    </p:anim>
                                    <p:animEffect transition="in" filter="wipe(up)">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420A833-073F-574E-BAC5-F79FEE5204C2}"/>
              </a:ext>
            </a:extLst>
          </p:cNvPr>
          <p:cNvPicPr>
            <a:picLocks noChangeAspect="1"/>
          </p:cNvPicPr>
          <p:nvPr/>
        </p:nvPicPr>
        <p:blipFill>
          <a:blip r:embed="rId2">
            <a:alphaModFix amt="50000"/>
          </a:blip>
          <a:stretch>
            <a:fillRect/>
          </a:stretch>
        </p:blipFill>
        <p:spPr>
          <a:xfrm>
            <a:off x="4538824" y="788225"/>
            <a:ext cx="2535084" cy="2535084"/>
          </a:xfrm>
          <a:prstGeom prst="rect">
            <a:avLst/>
          </a:prstGeom>
        </p:spPr>
      </p:pic>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1963437" y="3329391"/>
            <a:ext cx="8265125" cy="976658"/>
          </a:xfrm>
          <a:noFill/>
        </p:spPr>
        <p:txBody>
          <a:bodyPr>
            <a:normAutofit fontScale="90000"/>
          </a:bodyPr>
          <a:lstStyle/>
          <a:p>
            <a:r>
              <a:rPr lang="fr-FR" sz="3600" b="1" dirty="0">
                <a:solidFill>
                  <a:srgbClr val="B82ECB"/>
                </a:solidFill>
                <a:latin typeface="Arial" panose="020B0604020202020204" pitchFamily="34" charset="0"/>
                <a:cs typeface="Arial" panose="020B0604020202020204" pitchFamily="34" charset="0"/>
              </a:rPr>
              <a:t>1) Qu’est-ce qu’un </a:t>
            </a:r>
            <a:r>
              <a:rPr lang="fr-FR" sz="3600" b="1" dirty="0" err="1">
                <a:solidFill>
                  <a:srgbClr val="B82ECB"/>
                </a:solidFill>
                <a:latin typeface="Arial" panose="020B0604020202020204" pitchFamily="34" charset="0"/>
                <a:cs typeface="Arial" panose="020B0604020202020204" pitchFamily="34" charset="0"/>
              </a:rPr>
              <a:t>Webdocumentaire</a:t>
            </a:r>
            <a:r>
              <a:rPr lang="fr-FR" sz="3600" b="1" dirty="0">
                <a:solidFill>
                  <a:srgbClr val="B82ECB"/>
                </a:solidFill>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2368667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593125" y="335307"/>
            <a:ext cx="9267568" cy="976658"/>
          </a:xfrm>
          <a:noFill/>
        </p:spPr>
        <p:txBody>
          <a:bodyPr>
            <a:normAutofit/>
          </a:bodyPr>
          <a:lstStyle/>
          <a:p>
            <a:r>
              <a:rPr lang="fr-FR" sz="3600" dirty="0">
                <a:solidFill>
                  <a:srgbClr val="B82ECB"/>
                </a:solidFill>
                <a:latin typeface="Arial" panose="020B0604020202020204" pitchFamily="34" charset="0"/>
                <a:cs typeface="Arial" panose="020B0604020202020204" pitchFamily="34" charset="0"/>
              </a:rPr>
              <a:t>Qu’est-ce qu’un </a:t>
            </a:r>
            <a:r>
              <a:rPr lang="fr-FR" sz="3600" dirty="0" err="1">
                <a:solidFill>
                  <a:srgbClr val="B82ECB"/>
                </a:solidFill>
                <a:latin typeface="Arial" panose="020B0604020202020204" pitchFamily="34" charset="0"/>
                <a:cs typeface="Arial" panose="020B0604020202020204" pitchFamily="34" charset="0"/>
              </a:rPr>
              <a:t>webdocumentaire</a:t>
            </a:r>
            <a:r>
              <a:rPr lang="fr-FR" sz="3600" dirty="0">
                <a:solidFill>
                  <a:srgbClr val="B82ECB"/>
                </a:solidFill>
                <a:latin typeface="Arial" panose="020B0604020202020204" pitchFamily="34" charset="0"/>
                <a:cs typeface="Arial" panose="020B0604020202020204" pitchFamily="34" charset="0"/>
              </a:rPr>
              <a:t> ?</a:t>
            </a:r>
          </a:p>
        </p:txBody>
      </p:sp>
      <p:sp>
        <p:nvSpPr>
          <p:cNvPr id="3" name="ZoneTexte 2">
            <a:extLst>
              <a:ext uri="{FF2B5EF4-FFF2-40B4-BE49-F238E27FC236}">
                <a16:creationId xmlns:a16="http://schemas.microsoft.com/office/drawing/2014/main" id="{EF9C2D90-5F39-6F43-8F54-DCC74869540B}"/>
              </a:ext>
            </a:extLst>
          </p:cNvPr>
          <p:cNvSpPr txBox="1"/>
          <p:nvPr/>
        </p:nvSpPr>
        <p:spPr>
          <a:xfrm>
            <a:off x="2109019" y="1740310"/>
            <a:ext cx="1335045" cy="769441"/>
          </a:xfrm>
          <a:prstGeom prst="rect">
            <a:avLst/>
          </a:prstGeom>
          <a:noFill/>
        </p:spPr>
        <p:txBody>
          <a:bodyPr wrap="none" rtlCol="0">
            <a:spAutoFit/>
          </a:bodyPr>
          <a:lstStyle/>
          <a:p>
            <a:r>
              <a:rPr lang="fr-PF" sz="4400" dirty="0">
                <a:latin typeface="Arial" panose="020B0604020202020204" pitchFamily="34" charset="0"/>
                <a:cs typeface="Arial" panose="020B0604020202020204" pitchFamily="34" charset="0"/>
              </a:rPr>
              <a:t>Web</a:t>
            </a:r>
          </a:p>
        </p:txBody>
      </p:sp>
      <p:sp>
        <p:nvSpPr>
          <p:cNvPr id="14" name="ZoneTexte 13">
            <a:extLst>
              <a:ext uri="{FF2B5EF4-FFF2-40B4-BE49-F238E27FC236}">
                <a16:creationId xmlns:a16="http://schemas.microsoft.com/office/drawing/2014/main" id="{A8ACADE9-48C7-5B42-949A-616F04EC515F}"/>
              </a:ext>
            </a:extLst>
          </p:cNvPr>
          <p:cNvSpPr txBox="1"/>
          <p:nvPr/>
        </p:nvSpPr>
        <p:spPr>
          <a:xfrm>
            <a:off x="6803446" y="1740310"/>
            <a:ext cx="3698448" cy="769441"/>
          </a:xfrm>
          <a:prstGeom prst="rect">
            <a:avLst/>
          </a:prstGeom>
          <a:noFill/>
        </p:spPr>
        <p:txBody>
          <a:bodyPr wrap="none" rtlCol="0">
            <a:spAutoFit/>
          </a:bodyPr>
          <a:lstStyle/>
          <a:p>
            <a:r>
              <a:rPr lang="fr-PF" sz="4400" dirty="0">
                <a:latin typeface="Arial" panose="020B0604020202020204" pitchFamily="34" charset="0"/>
                <a:cs typeface="Arial" panose="020B0604020202020204" pitchFamily="34" charset="0"/>
              </a:rPr>
              <a:t>Documentaire</a:t>
            </a:r>
          </a:p>
        </p:txBody>
      </p:sp>
      <p:sp>
        <p:nvSpPr>
          <p:cNvPr id="5" name="Rectangle 4">
            <a:extLst>
              <a:ext uri="{FF2B5EF4-FFF2-40B4-BE49-F238E27FC236}">
                <a16:creationId xmlns:a16="http://schemas.microsoft.com/office/drawing/2014/main" id="{F1A5326D-7480-1E48-A5D4-1FE0FF7B5848}"/>
              </a:ext>
            </a:extLst>
          </p:cNvPr>
          <p:cNvSpPr/>
          <p:nvPr/>
        </p:nvSpPr>
        <p:spPr>
          <a:xfrm>
            <a:off x="1165893" y="2814986"/>
            <a:ext cx="3568891" cy="2246769"/>
          </a:xfrm>
          <a:prstGeom prst="rect">
            <a:avLst/>
          </a:prstGeom>
        </p:spPr>
        <p:txBody>
          <a:bodyPr wrap="square">
            <a:spAutoFit/>
          </a:bodyPr>
          <a:lstStyle/>
          <a:p>
            <a:pPr algn="ctr"/>
            <a:r>
              <a:rPr lang="fr-FR" sz="2800" dirty="0">
                <a:latin typeface="Arial" panose="020B0604020202020204" pitchFamily="34" charset="0"/>
                <a:cs typeface="Arial" panose="020B0604020202020204" pitchFamily="34" charset="0"/>
              </a:rPr>
              <a:t>= Un ensemble de données reliées par des liens hypertextes, sur Internet</a:t>
            </a:r>
          </a:p>
        </p:txBody>
      </p:sp>
      <p:sp>
        <p:nvSpPr>
          <p:cNvPr id="6" name="Rectangle 5">
            <a:extLst>
              <a:ext uri="{FF2B5EF4-FFF2-40B4-BE49-F238E27FC236}">
                <a16:creationId xmlns:a16="http://schemas.microsoft.com/office/drawing/2014/main" id="{35954AF9-9FC3-FE4C-B845-55CD4C8E655B}"/>
              </a:ext>
            </a:extLst>
          </p:cNvPr>
          <p:cNvSpPr/>
          <p:nvPr/>
        </p:nvSpPr>
        <p:spPr>
          <a:xfrm>
            <a:off x="5638030" y="2817585"/>
            <a:ext cx="5388077" cy="1384995"/>
          </a:xfrm>
          <a:prstGeom prst="rect">
            <a:avLst/>
          </a:prstGeom>
        </p:spPr>
        <p:txBody>
          <a:bodyPr wrap="square">
            <a:spAutoFit/>
          </a:bodyPr>
          <a:lstStyle/>
          <a:p>
            <a:pPr algn="ctr"/>
            <a:r>
              <a:rPr lang="fr-FR" sz="2800" dirty="0">
                <a:latin typeface="Arial" panose="020B0604020202020204" pitchFamily="34" charset="0"/>
                <a:cs typeface="Arial" panose="020B0604020202020204" pitchFamily="34" charset="0"/>
              </a:rPr>
              <a:t>= Un film qui s'appuie sur des documents pour décrire une certaine réalité</a:t>
            </a:r>
          </a:p>
        </p:txBody>
      </p:sp>
    </p:spTree>
    <p:extLst>
      <p:ext uri="{BB962C8B-B14F-4D97-AF65-F5344CB8AC3E}">
        <p14:creationId xmlns:p14="http://schemas.microsoft.com/office/powerpoint/2010/main" val="20000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593125" y="335307"/>
            <a:ext cx="9267568" cy="976658"/>
          </a:xfrm>
          <a:noFill/>
        </p:spPr>
        <p:txBody>
          <a:bodyPr>
            <a:normAutofit/>
          </a:bodyPr>
          <a:lstStyle/>
          <a:p>
            <a:r>
              <a:rPr lang="fr-FR" sz="3600" dirty="0">
                <a:solidFill>
                  <a:srgbClr val="B82ECB"/>
                </a:solidFill>
                <a:latin typeface="Arial" panose="020B0604020202020204" pitchFamily="34" charset="0"/>
                <a:cs typeface="Arial" panose="020B0604020202020204" pitchFamily="34" charset="0"/>
              </a:rPr>
              <a:t>Qu’est-ce qu’un </a:t>
            </a:r>
            <a:r>
              <a:rPr lang="fr-FR" sz="3600" dirty="0" err="1">
                <a:solidFill>
                  <a:srgbClr val="B82ECB"/>
                </a:solidFill>
                <a:latin typeface="Arial" panose="020B0604020202020204" pitchFamily="34" charset="0"/>
                <a:cs typeface="Arial" panose="020B0604020202020204" pitchFamily="34" charset="0"/>
              </a:rPr>
              <a:t>webdocumentaire</a:t>
            </a:r>
            <a:r>
              <a:rPr lang="fr-FR" sz="3600" dirty="0">
                <a:solidFill>
                  <a:srgbClr val="B82ECB"/>
                </a:solidFill>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05EAD3DD-D579-FA46-978A-5DBF0402BAA4}"/>
              </a:ext>
            </a:extLst>
          </p:cNvPr>
          <p:cNvSpPr/>
          <p:nvPr/>
        </p:nvSpPr>
        <p:spPr>
          <a:xfrm>
            <a:off x="609599" y="1370776"/>
            <a:ext cx="10734261" cy="1938992"/>
          </a:xfrm>
          <a:prstGeom prst="rect">
            <a:avLst/>
          </a:prstGeom>
        </p:spPr>
        <p:txBody>
          <a:bodyPr wrap="square">
            <a:spAutoFit/>
          </a:bodyPr>
          <a:lstStyle/>
          <a:p>
            <a:pPr algn="just"/>
            <a:r>
              <a:rPr lang="fr-PF" sz="2800" dirty="0">
                <a:latin typeface="Arial" panose="020B0604020202020204" pitchFamily="34" charset="0"/>
                <a:ea typeface="Calibri" panose="020F0502020204030204" pitchFamily="34" charset="0"/>
                <a:cs typeface="Arial" panose="020B0604020202020204" pitchFamily="34" charset="0"/>
              </a:rPr>
              <a:t>Le web-documentaire est un moyen d’expression récent issu du genre journalistique et adapté à internet. L’objectif est de produire une narration web qui mêle texte, image et son.</a:t>
            </a:r>
          </a:p>
          <a:p>
            <a:pPr algn="just"/>
            <a:endParaRPr lang="fr-PF" i="1" u="sng" dirty="0">
              <a:latin typeface="Arial" panose="020B0604020202020204" pitchFamily="34" charset="0"/>
              <a:ea typeface="Calibri" panose="020F0502020204030204" pitchFamily="34" charset="0"/>
              <a:cs typeface="Arial" panose="020B0604020202020204" pitchFamily="34" charset="0"/>
            </a:endParaRPr>
          </a:p>
          <a:p>
            <a:pPr algn="just"/>
            <a:r>
              <a:rPr lang="fr-FR" i="1" u="sng" dirty="0">
                <a:latin typeface="Arial" panose="020B0604020202020204" pitchFamily="34" charset="0"/>
                <a:ea typeface="Calibri" panose="020F0502020204030204" pitchFamily="34" charset="0"/>
                <a:cs typeface="Arial" panose="020B0604020202020204" pitchFamily="34" charset="0"/>
              </a:rPr>
              <a:t>Source</a:t>
            </a:r>
            <a:r>
              <a:rPr lang="fr-FR" i="1" dirty="0">
                <a:latin typeface="Arial" panose="020B0604020202020204" pitchFamily="34" charset="0"/>
                <a:ea typeface="Calibri" panose="020F0502020204030204" pitchFamily="34" charset="0"/>
                <a:cs typeface="Arial" panose="020B0604020202020204" pitchFamily="34" charset="0"/>
              </a:rPr>
              <a:t> : </a:t>
            </a:r>
            <a:r>
              <a:rPr lang="fr-FR" i="1"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https://primabord.eduscol.education.fr/qu-est-ce-qu-un-web-documentaire</a:t>
            </a:r>
            <a:r>
              <a:rPr lang="fr-FR" i="1" dirty="0">
                <a:latin typeface="Arial" panose="020B0604020202020204" pitchFamily="34" charset="0"/>
                <a:ea typeface="Calibri" panose="020F0502020204030204" pitchFamily="34" charset="0"/>
                <a:cs typeface="Arial" panose="020B0604020202020204" pitchFamily="34" charset="0"/>
              </a:rPr>
              <a:t> </a:t>
            </a:r>
            <a:endParaRPr lang="fr-PF" i="1" dirty="0">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724D218-F14A-A341-95D7-5A5DFDCE99FC}"/>
              </a:ext>
            </a:extLst>
          </p:cNvPr>
          <p:cNvSpPr/>
          <p:nvPr/>
        </p:nvSpPr>
        <p:spPr>
          <a:xfrm>
            <a:off x="609599" y="3630272"/>
            <a:ext cx="10734261" cy="2425921"/>
          </a:xfrm>
          <a:prstGeom prst="rect">
            <a:avLst/>
          </a:prstGeom>
        </p:spPr>
        <p:txBody>
          <a:bodyPr wrap="square">
            <a:spAutoFit/>
          </a:bodyPr>
          <a:lstStyle/>
          <a:p>
            <a:pPr algn="just"/>
            <a:r>
              <a:rPr lang="fr-FR" sz="2800" dirty="0">
                <a:latin typeface="Arial" panose="020B0604020202020204" pitchFamily="34" charset="0"/>
                <a:ea typeface="Calibri" panose="020F0502020204030204" pitchFamily="34" charset="0"/>
                <a:cs typeface="Arial" panose="020B0604020202020204" pitchFamily="34" charset="0"/>
              </a:rPr>
              <a:t>« Le web documentaire est une nouvelle forme de narration, utilisant comme support de diffusion internet et dont la fonction principale est de raconter une ou plusieurs histoires de façon interactive ».</a:t>
            </a:r>
            <a:endParaRPr lang="fr-PF" sz="28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endParaRPr lang="fr-FR" i="1"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fr-FR" i="1" dirty="0">
                <a:latin typeface="Arial" panose="020B0604020202020204" pitchFamily="34" charset="0"/>
                <a:ea typeface="Calibri" panose="020F0502020204030204" pitchFamily="34" charset="0"/>
                <a:cs typeface="Arial" panose="020B0604020202020204" pitchFamily="34" charset="0"/>
              </a:rPr>
              <a:t>Définition donnée par Franck </a:t>
            </a:r>
            <a:r>
              <a:rPr lang="fr-FR" i="1" dirty="0" err="1">
                <a:latin typeface="Arial" panose="020B0604020202020204" pitchFamily="34" charset="0"/>
                <a:ea typeface="Calibri" panose="020F0502020204030204" pitchFamily="34" charset="0"/>
                <a:cs typeface="Arial" panose="020B0604020202020204" pitchFamily="34" charset="0"/>
              </a:rPr>
              <a:t>Rondot</a:t>
            </a:r>
            <a:r>
              <a:rPr lang="fr-FR" i="1" dirty="0">
                <a:latin typeface="Arial" panose="020B0604020202020204" pitchFamily="34" charset="0"/>
                <a:ea typeface="Calibri" panose="020F0502020204030204" pitchFamily="34" charset="0"/>
                <a:cs typeface="Arial" panose="020B0604020202020204" pitchFamily="34" charset="0"/>
              </a:rPr>
              <a:t>, photographe et vidéographe. </a:t>
            </a:r>
            <a:endParaRPr lang="fr-PF" i="1"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4" name="Connecteur droit 3">
            <a:extLst>
              <a:ext uri="{FF2B5EF4-FFF2-40B4-BE49-F238E27FC236}">
                <a16:creationId xmlns:a16="http://schemas.microsoft.com/office/drawing/2014/main" id="{4430F9C0-6D2B-C748-8E50-7EE53BA708F2}"/>
              </a:ext>
            </a:extLst>
          </p:cNvPr>
          <p:cNvCxnSpPr/>
          <p:nvPr/>
        </p:nvCxnSpPr>
        <p:spPr>
          <a:xfrm>
            <a:off x="1414463" y="2714625"/>
            <a:ext cx="1328737" cy="0"/>
          </a:xfrm>
          <a:prstGeom prst="line">
            <a:avLst/>
          </a:prstGeom>
          <a:ln w="57150">
            <a:solidFill>
              <a:srgbClr val="B82ECB"/>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6DC8CECD-2A09-5C4F-B1AE-C39F8A41CAFD}"/>
              </a:ext>
            </a:extLst>
          </p:cNvPr>
          <p:cNvCxnSpPr>
            <a:cxnSpLocks/>
          </p:cNvCxnSpPr>
          <p:nvPr/>
        </p:nvCxnSpPr>
        <p:spPr>
          <a:xfrm>
            <a:off x="5900738" y="2281238"/>
            <a:ext cx="1223962" cy="0"/>
          </a:xfrm>
          <a:prstGeom prst="line">
            <a:avLst/>
          </a:prstGeom>
          <a:ln w="57150">
            <a:solidFill>
              <a:srgbClr val="B82ECB"/>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92EC454E-B244-6442-A627-0637629BB4FE}"/>
              </a:ext>
            </a:extLst>
          </p:cNvPr>
          <p:cNvCxnSpPr>
            <a:cxnSpLocks/>
          </p:cNvCxnSpPr>
          <p:nvPr/>
        </p:nvCxnSpPr>
        <p:spPr>
          <a:xfrm>
            <a:off x="723899" y="5419726"/>
            <a:ext cx="1590677" cy="0"/>
          </a:xfrm>
          <a:prstGeom prst="line">
            <a:avLst/>
          </a:prstGeom>
          <a:ln w="57150">
            <a:solidFill>
              <a:srgbClr val="B82ECB"/>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83C205F8-D7A2-F347-A511-755637F5D154}"/>
              </a:ext>
            </a:extLst>
          </p:cNvPr>
          <p:cNvCxnSpPr>
            <a:cxnSpLocks/>
          </p:cNvCxnSpPr>
          <p:nvPr/>
        </p:nvCxnSpPr>
        <p:spPr>
          <a:xfrm>
            <a:off x="5062535" y="2714625"/>
            <a:ext cx="3152776" cy="0"/>
          </a:xfrm>
          <a:prstGeom prst="line">
            <a:avLst/>
          </a:prstGeom>
          <a:ln w="57150">
            <a:solidFill>
              <a:srgbClr val="B82ECB"/>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6C10AA3D-181F-914E-8A29-E03388578ACE}"/>
              </a:ext>
            </a:extLst>
          </p:cNvPr>
          <p:cNvCxnSpPr>
            <a:cxnSpLocks/>
          </p:cNvCxnSpPr>
          <p:nvPr/>
        </p:nvCxnSpPr>
        <p:spPr>
          <a:xfrm>
            <a:off x="723899" y="2281238"/>
            <a:ext cx="3110682" cy="0"/>
          </a:xfrm>
          <a:prstGeom prst="line">
            <a:avLst/>
          </a:prstGeom>
          <a:ln w="57150">
            <a:solidFill>
              <a:srgbClr val="B82E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51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593124" y="335307"/>
            <a:ext cx="9811639" cy="976658"/>
          </a:xfrm>
          <a:noFill/>
        </p:spPr>
        <p:txBody>
          <a:bodyPr>
            <a:normAutofit/>
          </a:bodyPr>
          <a:lstStyle/>
          <a:p>
            <a:r>
              <a:rPr lang="fr-FR" sz="3600" dirty="0">
                <a:solidFill>
                  <a:srgbClr val="B82ECB"/>
                </a:solidFill>
                <a:latin typeface="Arial" panose="020B0604020202020204" pitchFamily="34" charset="0"/>
                <a:cs typeface="Arial" panose="020B0604020202020204" pitchFamily="34" charset="0"/>
              </a:rPr>
              <a:t>Qu’est-ce qu’un </a:t>
            </a:r>
            <a:r>
              <a:rPr lang="fr-FR" sz="3600" dirty="0" err="1">
                <a:solidFill>
                  <a:srgbClr val="B82ECB"/>
                </a:solidFill>
                <a:latin typeface="Arial" panose="020B0604020202020204" pitchFamily="34" charset="0"/>
                <a:cs typeface="Arial" panose="020B0604020202020204" pitchFamily="34" charset="0"/>
              </a:rPr>
              <a:t>webdocumentaire</a:t>
            </a:r>
            <a:r>
              <a:rPr lang="fr-FR" sz="3600" dirty="0">
                <a:solidFill>
                  <a:srgbClr val="B82ECB"/>
                </a:solidFill>
                <a:latin typeface="Arial" panose="020B0604020202020204" pitchFamily="34" charset="0"/>
                <a:cs typeface="Arial" panose="020B0604020202020204" pitchFamily="34" charset="0"/>
              </a:rPr>
              <a:t> à l’école ?</a:t>
            </a:r>
          </a:p>
        </p:txBody>
      </p:sp>
      <p:sp>
        <p:nvSpPr>
          <p:cNvPr id="5" name="Rectangle 4">
            <a:extLst>
              <a:ext uri="{FF2B5EF4-FFF2-40B4-BE49-F238E27FC236}">
                <a16:creationId xmlns:a16="http://schemas.microsoft.com/office/drawing/2014/main" id="{F1A5326D-7480-1E48-A5D4-1FE0FF7B5848}"/>
              </a:ext>
            </a:extLst>
          </p:cNvPr>
          <p:cNvSpPr/>
          <p:nvPr/>
        </p:nvSpPr>
        <p:spPr>
          <a:xfrm>
            <a:off x="221728" y="1050355"/>
            <a:ext cx="6719399" cy="523220"/>
          </a:xfrm>
          <a:prstGeom prst="rect">
            <a:avLst/>
          </a:prstGeom>
        </p:spPr>
        <p:txBody>
          <a:bodyPr wrap="square">
            <a:spAutoFit/>
          </a:bodyPr>
          <a:lstStyle/>
          <a:p>
            <a:pPr algn="ctr"/>
            <a:r>
              <a:rPr lang="fr-FR" sz="2800" dirty="0">
                <a:latin typeface="Arial" panose="020B0604020202020204" pitchFamily="34" charset="0"/>
                <a:cs typeface="Arial" panose="020B0604020202020204" pitchFamily="34" charset="0"/>
              </a:rPr>
              <a:t>-Une narration qui est mise en scène :</a:t>
            </a:r>
          </a:p>
        </p:txBody>
      </p:sp>
      <p:sp>
        <p:nvSpPr>
          <p:cNvPr id="9" name="Rectangle 8">
            <a:extLst>
              <a:ext uri="{FF2B5EF4-FFF2-40B4-BE49-F238E27FC236}">
                <a16:creationId xmlns:a16="http://schemas.microsoft.com/office/drawing/2014/main" id="{C95F4390-064D-394D-9011-30BB716782E7}"/>
              </a:ext>
            </a:extLst>
          </p:cNvPr>
          <p:cNvSpPr/>
          <p:nvPr/>
        </p:nvSpPr>
        <p:spPr>
          <a:xfrm>
            <a:off x="1080655" y="1491280"/>
            <a:ext cx="10196945" cy="1200329"/>
          </a:xfrm>
          <a:prstGeom prst="rect">
            <a:avLst/>
          </a:prstGeom>
        </p:spPr>
        <p:txBody>
          <a:bodyPr wrap="square">
            <a:spAutoFit/>
          </a:bodyPr>
          <a:lstStyle/>
          <a:p>
            <a:r>
              <a:rPr lang="fr-FR" sz="2400" i="1" dirty="0">
                <a:solidFill>
                  <a:schemeClr val="bg1">
                    <a:lumMod val="65000"/>
                  </a:schemeClr>
                </a:solidFill>
                <a:latin typeface="Arial" panose="020B0604020202020204" pitchFamily="34" charset="0"/>
                <a:cs typeface="Arial" panose="020B0604020202020204" pitchFamily="34" charset="0"/>
              </a:rPr>
              <a:t>Qui raconte ? Que souhaite-t-on raconter ? À qui souhaite-t-on raconter une histoire ? Sera-t-elle racontée de manière linéaire ou non ? </a:t>
            </a:r>
          </a:p>
          <a:p>
            <a:r>
              <a:rPr lang="fr-FR" sz="2400" i="1" dirty="0">
                <a:solidFill>
                  <a:schemeClr val="bg1">
                    <a:lumMod val="65000"/>
                  </a:schemeClr>
                </a:solidFill>
                <a:latin typeface="Arial" panose="020B0604020202020204" pitchFamily="34" charset="0"/>
                <a:cs typeface="Arial" panose="020B0604020202020204" pitchFamily="34" charset="0"/>
              </a:rPr>
              <a:t>La mise en scène : quelle interactivité avec les internautes souhaite-t-on ? </a:t>
            </a:r>
          </a:p>
        </p:txBody>
      </p:sp>
      <p:sp>
        <p:nvSpPr>
          <p:cNvPr id="10" name="Rectangle 9">
            <a:extLst>
              <a:ext uri="{FF2B5EF4-FFF2-40B4-BE49-F238E27FC236}">
                <a16:creationId xmlns:a16="http://schemas.microsoft.com/office/drawing/2014/main" id="{5B30E37C-BB5D-0142-8A16-5F952501505A}"/>
              </a:ext>
            </a:extLst>
          </p:cNvPr>
          <p:cNvSpPr/>
          <p:nvPr/>
        </p:nvSpPr>
        <p:spPr>
          <a:xfrm>
            <a:off x="593124" y="2640018"/>
            <a:ext cx="11210949" cy="523220"/>
          </a:xfrm>
          <a:prstGeom prst="rect">
            <a:avLst/>
          </a:prstGeom>
        </p:spPr>
        <p:txBody>
          <a:bodyPr wrap="square">
            <a:spAutoFit/>
          </a:bodyPr>
          <a:lstStyle/>
          <a:p>
            <a:pPr algn="just"/>
            <a:r>
              <a:rPr lang="fr-PF" sz="2800" dirty="0">
                <a:latin typeface="Arial" panose="020B0604020202020204" pitchFamily="34" charset="0"/>
                <a:cs typeface="Arial" panose="020B0604020202020204" pitchFamily="34" charset="0"/>
              </a:rPr>
              <a:t>-Le passage d’une production « papier » à une écriture numérique</a:t>
            </a:r>
          </a:p>
        </p:txBody>
      </p:sp>
      <p:sp>
        <p:nvSpPr>
          <p:cNvPr id="11" name="Rectangle 10">
            <a:extLst>
              <a:ext uri="{FF2B5EF4-FFF2-40B4-BE49-F238E27FC236}">
                <a16:creationId xmlns:a16="http://schemas.microsoft.com/office/drawing/2014/main" id="{115F14E5-8FBD-6F4A-961E-4228F0164C4A}"/>
              </a:ext>
            </a:extLst>
          </p:cNvPr>
          <p:cNvSpPr/>
          <p:nvPr/>
        </p:nvSpPr>
        <p:spPr>
          <a:xfrm>
            <a:off x="1080655" y="3115157"/>
            <a:ext cx="10196945" cy="1200329"/>
          </a:xfrm>
          <a:prstGeom prst="rect">
            <a:avLst/>
          </a:prstGeom>
        </p:spPr>
        <p:txBody>
          <a:bodyPr wrap="square">
            <a:spAutoFit/>
          </a:bodyPr>
          <a:lstStyle/>
          <a:p>
            <a:r>
              <a:rPr lang="fr-FR" sz="2400" i="1" dirty="0">
                <a:solidFill>
                  <a:schemeClr val="bg1">
                    <a:lumMod val="65000"/>
                  </a:schemeClr>
                </a:solidFill>
                <a:latin typeface="Arial" panose="020B0604020202020204" pitchFamily="34" charset="0"/>
                <a:cs typeface="Arial" panose="020B0604020202020204" pitchFamily="34" charset="0"/>
              </a:rPr>
              <a:t>Quelles productions réaliser (fiches d’identité, présentation, etc.) ? </a:t>
            </a:r>
          </a:p>
          <a:p>
            <a:r>
              <a:rPr lang="fr-FR" sz="2400" i="1" dirty="0">
                <a:solidFill>
                  <a:schemeClr val="bg1">
                    <a:lumMod val="65000"/>
                  </a:schemeClr>
                </a:solidFill>
                <a:latin typeface="Arial" panose="020B0604020202020204" pitchFamily="34" charset="0"/>
                <a:cs typeface="Arial" panose="020B0604020202020204" pitchFamily="34" charset="0"/>
              </a:rPr>
              <a:t>Quels documents visuels (images, vidéos) et/ou sonores souhaite-t-on ajouter ? </a:t>
            </a:r>
          </a:p>
        </p:txBody>
      </p:sp>
      <p:sp>
        <p:nvSpPr>
          <p:cNvPr id="12" name="Rectangle 11">
            <a:extLst>
              <a:ext uri="{FF2B5EF4-FFF2-40B4-BE49-F238E27FC236}">
                <a16:creationId xmlns:a16="http://schemas.microsoft.com/office/drawing/2014/main" id="{7BDF76AD-7E0C-DC45-AC0C-FA0178449A81}"/>
              </a:ext>
            </a:extLst>
          </p:cNvPr>
          <p:cNvSpPr/>
          <p:nvPr/>
        </p:nvSpPr>
        <p:spPr>
          <a:xfrm>
            <a:off x="593124" y="4190218"/>
            <a:ext cx="11210949" cy="523220"/>
          </a:xfrm>
          <a:prstGeom prst="rect">
            <a:avLst/>
          </a:prstGeom>
        </p:spPr>
        <p:txBody>
          <a:bodyPr wrap="square">
            <a:spAutoFit/>
          </a:bodyPr>
          <a:lstStyle/>
          <a:p>
            <a:pPr algn="just"/>
            <a:r>
              <a:rPr lang="fr-PF" sz="2800" dirty="0">
                <a:latin typeface="Arial" panose="020B0604020202020204" pitchFamily="34" charset="0"/>
                <a:cs typeface="Arial" panose="020B0604020202020204" pitchFamily="34" charset="0"/>
              </a:rPr>
              <a:t>-Une pédagogie de projet : </a:t>
            </a:r>
          </a:p>
        </p:txBody>
      </p:sp>
      <p:sp>
        <p:nvSpPr>
          <p:cNvPr id="15" name="Rectangle 14">
            <a:extLst>
              <a:ext uri="{FF2B5EF4-FFF2-40B4-BE49-F238E27FC236}">
                <a16:creationId xmlns:a16="http://schemas.microsoft.com/office/drawing/2014/main" id="{C003A47B-F45D-EB4E-A13E-D536EE80E962}"/>
              </a:ext>
            </a:extLst>
          </p:cNvPr>
          <p:cNvSpPr/>
          <p:nvPr/>
        </p:nvSpPr>
        <p:spPr>
          <a:xfrm>
            <a:off x="1080655" y="4665357"/>
            <a:ext cx="10723418" cy="1569660"/>
          </a:xfrm>
          <a:prstGeom prst="rect">
            <a:avLst/>
          </a:prstGeom>
        </p:spPr>
        <p:txBody>
          <a:bodyPr wrap="square">
            <a:spAutoFit/>
          </a:bodyPr>
          <a:lstStyle/>
          <a:p>
            <a:pPr algn="just"/>
            <a:r>
              <a:rPr lang="fr-FR" sz="2400" i="1" dirty="0">
                <a:solidFill>
                  <a:schemeClr val="bg1">
                    <a:lumMod val="65000"/>
                  </a:schemeClr>
                </a:solidFill>
                <a:latin typeface="Arial" panose="020B0604020202020204" pitchFamily="34" charset="0"/>
                <a:cs typeface="Arial" panose="020B0604020202020204" pitchFamily="34" charset="0"/>
              </a:rPr>
              <a:t>Un travail transdisciplinaire (maîtrise de la langue / histoire / sciences / éducation morale et civique...) et une éducation au numérique (importation de données dans un logiciel, traitement de texte, traitement des sons et images...)</a:t>
            </a:r>
          </a:p>
        </p:txBody>
      </p:sp>
    </p:spTree>
    <p:extLst>
      <p:ext uri="{BB962C8B-B14F-4D97-AF65-F5344CB8AC3E}">
        <p14:creationId xmlns:p14="http://schemas.microsoft.com/office/powerpoint/2010/main" val="34367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ppt_x</p:attrName>
                                        </p:attrNameLst>
                                      </p:cBhvr>
                                      <p:tavLst>
                                        <p:tav tm="0">
                                          <p:val>
                                            <p:strVal val="#ppt_x-#ppt_w*1.125000"/>
                                          </p:val>
                                        </p:tav>
                                        <p:tav tm="100000">
                                          <p:val>
                                            <p:strVal val="#ppt_x"/>
                                          </p:val>
                                        </p:tav>
                                      </p:tavLst>
                                    </p:anim>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ppt_x</p:attrName>
                                        </p:attrNameLst>
                                      </p:cBhvr>
                                      <p:tavLst>
                                        <p:tav tm="0">
                                          <p:val>
                                            <p:strVal val="#ppt_x-#ppt_w*1.125000"/>
                                          </p:val>
                                        </p:tav>
                                        <p:tav tm="100000">
                                          <p:val>
                                            <p:strVal val="#ppt_x"/>
                                          </p:val>
                                        </p:tav>
                                      </p:tavLst>
                                    </p:anim>
                                    <p:animEffect transition="in" filter="wipe(righ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9725-6CC4-6948-A0D4-E552D523B06F}"/>
              </a:ext>
            </a:extLst>
          </p:cNvPr>
          <p:cNvSpPr>
            <a:spLocks noGrp="1"/>
          </p:cNvSpPr>
          <p:nvPr>
            <p:ph type="title"/>
          </p:nvPr>
        </p:nvSpPr>
        <p:spPr>
          <a:xfrm>
            <a:off x="961951" y="3635305"/>
            <a:ext cx="9706049" cy="976658"/>
          </a:xfrm>
          <a:noFill/>
        </p:spPr>
        <p:txBody>
          <a:bodyPr>
            <a:normAutofit fontScale="90000"/>
          </a:bodyPr>
          <a:lstStyle/>
          <a:p>
            <a:pPr algn="ctr"/>
            <a:r>
              <a:rPr lang="fr-FR" sz="3600" b="1" dirty="0">
                <a:solidFill>
                  <a:srgbClr val="B82ECB"/>
                </a:solidFill>
                <a:latin typeface="Arial" panose="020B0604020202020204" pitchFamily="34" charset="0"/>
                <a:cs typeface="Arial" panose="020B0604020202020204" pitchFamily="34" charset="0"/>
              </a:rPr>
              <a:t>2) Comment mettre en place ce projet à l’école ? </a:t>
            </a:r>
          </a:p>
        </p:txBody>
      </p:sp>
      <p:grpSp>
        <p:nvGrpSpPr>
          <p:cNvPr id="3" name="Groupe 2">
            <a:extLst>
              <a:ext uri="{FF2B5EF4-FFF2-40B4-BE49-F238E27FC236}">
                <a16:creationId xmlns:a16="http://schemas.microsoft.com/office/drawing/2014/main" id="{53FB35BF-59BE-424D-98F8-15B03264F7BB}"/>
              </a:ext>
            </a:extLst>
          </p:cNvPr>
          <p:cNvGrpSpPr/>
          <p:nvPr/>
        </p:nvGrpSpPr>
        <p:grpSpPr>
          <a:xfrm>
            <a:off x="4415927" y="909000"/>
            <a:ext cx="2520000" cy="2520000"/>
            <a:chOff x="3766414" y="1476882"/>
            <a:chExt cx="2880000" cy="2880000"/>
          </a:xfrm>
        </p:grpSpPr>
        <p:sp>
          <p:nvSpPr>
            <p:cNvPr id="4" name="Ellipse 3">
              <a:extLst>
                <a:ext uri="{FF2B5EF4-FFF2-40B4-BE49-F238E27FC236}">
                  <a16:creationId xmlns:a16="http://schemas.microsoft.com/office/drawing/2014/main" id="{542C319B-EC15-4A4B-9A5C-3578847BA7F8}"/>
                </a:ext>
              </a:extLst>
            </p:cNvPr>
            <p:cNvSpPr/>
            <p:nvPr/>
          </p:nvSpPr>
          <p:spPr>
            <a:xfrm>
              <a:off x="3766414" y="1476882"/>
              <a:ext cx="2880000" cy="2880000"/>
            </a:xfrm>
            <a:prstGeom prst="ellipse">
              <a:avLst/>
            </a:prstGeom>
            <a:solidFill>
              <a:srgbClr val="91D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pic>
          <p:nvPicPr>
            <p:cNvPr id="5" name="Image 4">
              <a:extLst>
                <a:ext uri="{FF2B5EF4-FFF2-40B4-BE49-F238E27FC236}">
                  <a16:creationId xmlns:a16="http://schemas.microsoft.com/office/drawing/2014/main" id="{76830C5A-3507-C145-9AEE-3E99061AF9EA}"/>
                </a:ext>
              </a:extLst>
            </p:cNvPr>
            <p:cNvPicPr>
              <a:picLocks noChangeAspect="1"/>
            </p:cNvPicPr>
            <p:nvPr/>
          </p:nvPicPr>
          <p:blipFill>
            <a:blip r:embed="rId2"/>
            <a:stretch>
              <a:fillRect/>
            </a:stretch>
          </p:blipFill>
          <p:spPr>
            <a:xfrm>
              <a:off x="4274993" y="1966425"/>
              <a:ext cx="1907610" cy="1907610"/>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238136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ppt_w</p:attrName>
                                        </p:attrNameLst>
                                      </p:cBhvr>
                                      <p:tavLst>
                                        <p:tav tm="0" fmla="#ppt_w*sin(2.5*pi*$)">
                                          <p:val>
                                            <p:fltVal val="0"/>
                                          </p:val>
                                        </p:tav>
                                        <p:tav tm="100000">
                                          <p:val>
                                            <p:fltVal val="1"/>
                                          </p:val>
                                        </p:tav>
                                      </p:tavLst>
                                    </p:anim>
                                    <p:anim calcmode="lin" valueType="num">
                                      <p:cBhvr>
                                        <p:cTn id="9" dur="5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ppt_x</p:attrName>
                                        </p:attrNameLst>
                                      </p:cBhvr>
                                      <p:tavLst>
                                        <p:tav tm="0">
                                          <p:val>
                                            <p:strVal val="#ppt_x-#ppt_w*1.125000"/>
                                          </p:val>
                                        </p:tav>
                                        <p:tav tm="100000">
                                          <p:val>
                                            <p:strVal val="#ppt_x"/>
                                          </p:val>
                                        </p:tav>
                                      </p:tavLst>
                                    </p:anim>
                                    <p:animEffect transition="in" filter="wipe(righ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CA9C44B-7D21-F44E-8CEB-1B57F6FF6383}"/>
              </a:ext>
            </a:extLst>
          </p:cNvPr>
          <p:cNvSpPr>
            <a:spLocks noGrp="1"/>
          </p:cNvSpPr>
          <p:nvPr>
            <p:ph idx="1"/>
          </p:nvPr>
        </p:nvSpPr>
        <p:spPr>
          <a:xfrm>
            <a:off x="661639" y="1416788"/>
            <a:ext cx="10876155" cy="538545"/>
          </a:xfrm>
        </p:spPr>
        <p:txBody>
          <a:bodyPr>
            <a:normAutofit/>
          </a:bodyPr>
          <a:lstStyle/>
          <a:p>
            <a:pPr marL="0" indent="0">
              <a:buNone/>
            </a:pPr>
            <a:r>
              <a:rPr lang="fr-FR" b="1" u="sng" dirty="0">
                <a:latin typeface="Arial" panose="020B0604020202020204" pitchFamily="34" charset="0"/>
                <a:cs typeface="Arial" panose="020B0604020202020204" pitchFamily="34" charset="0"/>
              </a:rPr>
              <a:t>Avant de commencer, 3 questions à se poser : </a:t>
            </a:r>
          </a:p>
        </p:txBody>
      </p:sp>
      <p:sp>
        <p:nvSpPr>
          <p:cNvPr id="7" name="Titre 1">
            <a:extLst>
              <a:ext uri="{FF2B5EF4-FFF2-40B4-BE49-F238E27FC236}">
                <a16:creationId xmlns:a16="http://schemas.microsoft.com/office/drawing/2014/main" id="{0CF89C80-ACE7-8F4F-9D80-F2B6AD40F8F9}"/>
              </a:ext>
            </a:extLst>
          </p:cNvPr>
          <p:cNvSpPr>
            <a:spLocks noGrp="1"/>
          </p:cNvSpPr>
          <p:nvPr>
            <p:ph type="title"/>
          </p:nvPr>
        </p:nvSpPr>
        <p:spPr>
          <a:xfrm>
            <a:off x="593125" y="195358"/>
            <a:ext cx="7157087" cy="976658"/>
          </a:xfrm>
          <a:noFill/>
        </p:spPr>
        <p:txBody>
          <a:bodyPr>
            <a:normAutofit fontScale="90000"/>
          </a:bodyPr>
          <a:lstStyle/>
          <a:p>
            <a:r>
              <a:rPr lang="fr-FR" sz="3600" dirty="0">
                <a:solidFill>
                  <a:srgbClr val="B82ECB"/>
                </a:solidFill>
                <a:latin typeface="Arial" panose="020B0604020202020204" pitchFamily="34" charset="0"/>
                <a:cs typeface="Arial" panose="020B0604020202020204" pitchFamily="34" charset="0"/>
              </a:rPr>
              <a:t>Comment mettre en place un projet</a:t>
            </a:r>
            <a:br>
              <a:rPr lang="fr-FR" sz="3600" dirty="0">
                <a:solidFill>
                  <a:srgbClr val="B82ECB"/>
                </a:solidFill>
                <a:latin typeface="Arial" panose="020B0604020202020204" pitchFamily="34" charset="0"/>
                <a:cs typeface="Arial" panose="020B0604020202020204" pitchFamily="34" charset="0"/>
              </a:rPr>
            </a:br>
            <a:r>
              <a:rPr lang="fr-FR" sz="3600" dirty="0">
                <a:solidFill>
                  <a:srgbClr val="B82ECB"/>
                </a:solidFill>
                <a:latin typeface="Arial" panose="020B0604020202020204" pitchFamily="34" charset="0"/>
                <a:cs typeface="Arial" panose="020B0604020202020204" pitchFamily="34" charset="0"/>
              </a:rPr>
              <a:t>de </a:t>
            </a:r>
            <a:r>
              <a:rPr lang="fr-FR" sz="3600" dirty="0" err="1">
                <a:solidFill>
                  <a:srgbClr val="B82ECB"/>
                </a:solidFill>
                <a:latin typeface="Arial" panose="020B0604020202020204" pitchFamily="34" charset="0"/>
                <a:cs typeface="Arial" panose="020B0604020202020204" pitchFamily="34" charset="0"/>
              </a:rPr>
              <a:t>webdocumentaire</a:t>
            </a:r>
            <a:r>
              <a:rPr lang="fr-FR" sz="3600" dirty="0">
                <a:solidFill>
                  <a:srgbClr val="B82ECB"/>
                </a:solidFill>
                <a:latin typeface="Arial" panose="020B0604020202020204" pitchFamily="34" charset="0"/>
                <a:cs typeface="Arial" panose="020B0604020202020204" pitchFamily="34" charset="0"/>
              </a:rPr>
              <a:t> ?</a:t>
            </a:r>
          </a:p>
        </p:txBody>
      </p:sp>
      <p:pic>
        <p:nvPicPr>
          <p:cNvPr id="8" name="Image 7">
            <a:extLst>
              <a:ext uri="{FF2B5EF4-FFF2-40B4-BE49-F238E27FC236}">
                <a16:creationId xmlns:a16="http://schemas.microsoft.com/office/drawing/2014/main" id="{6B9BF408-9D52-124F-ABED-1FDB579E045D}"/>
              </a:ext>
            </a:extLst>
          </p:cNvPr>
          <p:cNvPicPr>
            <a:picLocks noChangeAspect="1"/>
          </p:cNvPicPr>
          <p:nvPr/>
        </p:nvPicPr>
        <p:blipFill>
          <a:blip r:embed="rId3"/>
          <a:stretch>
            <a:fillRect/>
          </a:stretch>
        </p:blipFill>
        <p:spPr>
          <a:xfrm>
            <a:off x="9147224" y="2287994"/>
            <a:ext cx="2160000" cy="2160000"/>
          </a:xfrm>
          <a:prstGeom prst="rect">
            <a:avLst/>
          </a:prstGeom>
        </p:spPr>
      </p:pic>
      <p:pic>
        <p:nvPicPr>
          <p:cNvPr id="10" name="Image 9">
            <a:extLst>
              <a:ext uri="{FF2B5EF4-FFF2-40B4-BE49-F238E27FC236}">
                <a16:creationId xmlns:a16="http://schemas.microsoft.com/office/drawing/2014/main" id="{502C1C34-C00D-F34E-847E-83391FD981EC}"/>
              </a:ext>
            </a:extLst>
          </p:cNvPr>
          <p:cNvPicPr>
            <a:picLocks noChangeAspect="1"/>
          </p:cNvPicPr>
          <p:nvPr/>
        </p:nvPicPr>
        <p:blipFill>
          <a:blip r:embed="rId4"/>
          <a:stretch>
            <a:fillRect/>
          </a:stretch>
        </p:blipFill>
        <p:spPr>
          <a:xfrm>
            <a:off x="884776" y="2248790"/>
            <a:ext cx="2160000" cy="2160000"/>
          </a:xfrm>
          <a:prstGeom prst="rect">
            <a:avLst/>
          </a:prstGeom>
        </p:spPr>
      </p:pic>
      <p:pic>
        <p:nvPicPr>
          <p:cNvPr id="12" name="Image 11">
            <a:extLst>
              <a:ext uri="{FF2B5EF4-FFF2-40B4-BE49-F238E27FC236}">
                <a16:creationId xmlns:a16="http://schemas.microsoft.com/office/drawing/2014/main" id="{F76C239A-15D2-CC45-81DA-AD1A5F4A5A6D}"/>
              </a:ext>
            </a:extLst>
          </p:cNvPr>
          <p:cNvPicPr>
            <a:picLocks noChangeAspect="1"/>
          </p:cNvPicPr>
          <p:nvPr/>
        </p:nvPicPr>
        <p:blipFill>
          <a:blip r:embed="rId5"/>
          <a:stretch>
            <a:fillRect/>
          </a:stretch>
        </p:blipFill>
        <p:spPr>
          <a:xfrm>
            <a:off x="5042261" y="2183839"/>
            <a:ext cx="2160000" cy="2160000"/>
          </a:xfrm>
          <a:prstGeom prst="rect">
            <a:avLst/>
          </a:prstGeom>
        </p:spPr>
      </p:pic>
      <p:sp>
        <p:nvSpPr>
          <p:cNvPr id="13" name="Espace réservé du contenu 2">
            <a:extLst>
              <a:ext uri="{FF2B5EF4-FFF2-40B4-BE49-F238E27FC236}">
                <a16:creationId xmlns:a16="http://schemas.microsoft.com/office/drawing/2014/main" id="{29AEBEF0-C445-6E4F-9EF6-48857613ABD5}"/>
              </a:ext>
            </a:extLst>
          </p:cNvPr>
          <p:cNvSpPr txBox="1">
            <a:spLocks/>
          </p:cNvSpPr>
          <p:nvPr/>
        </p:nvSpPr>
        <p:spPr>
          <a:xfrm>
            <a:off x="190515" y="4592828"/>
            <a:ext cx="3548522" cy="13830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dirty="0">
                <a:latin typeface="Arial" panose="020B0604020202020204" pitchFamily="34" charset="0"/>
                <a:cs typeface="Arial" panose="020B0604020202020204" pitchFamily="34" charset="0"/>
              </a:rPr>
              <a:t>1) Quelles sont mes compétences, mes limites ?</a:t>
            </a:r>
          </a:p>
        </p:txBody>
      </p:sp>
      <p:sp>
        <p:nvSpPr>
          <p:cNvPr id="14" name="Espace réservé du contenu 2">
            <a:extLst>
              <a:ext uri="{FF2B5EF4-FFF2-40B4-BE49-F238E27FC236}">
                <a16:creationId xmlns:a16="http://schemas.microsoft.com/office/drawing/2014/main" id="{A7CC05AE-978D-534E-940E-3B8AE23D8D14}"/>
              </a:ext>
            </a:extLst>
          </p:cNvPr>
          <p:cNvSpPr txBox="1">
            <a:spLocks/>
          </p:cNvSpPr>
          <p:nvPr/>
        </p:nvSpPr>
        <p:spPr>
          <a:xfrm>
            <a:off x="4380705" y="4408790"/>
            <a:ext cx="3369507" cy="1751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dirty="0">
                <a:latin typeface="Arial" panose="020B0604020202020204" pitchFamily="34" charset="0"/>
                <a:cs typeface="Arial" panose="020B0604020202020204" pitchFamily="34" charset="0"/>
              </a:rPr>
              <a:t>2) Quelle organisation en classe ?</a:t>
            </a:r>
          </a:p>
        </p:txBody>
      </p:sp>
      <p:sp>
        <p:nvSpPr>
          <p:cNvPr id="15" name="Espace réservé du contenu 2">
            <a:extLst>
              <a:ext uri="{FF2B5EF4-FFF2-40B4-BE49-F238E27FC236}">
                <a16:creationId xmlns:a16="http://schemas.microsoft.com/office/drawing/2014/main" id="{EFBB25DA-C92F-974E-B42C-631BF100BF8E}"/>
              </a:ext>
            </a:extLst>
          </p:cNvPr>
          <p:cNvSpPr txBox="1">
            <a:spLocks/>
          </p:cNvSpPr>
          <p:nvPr/>
        </p:nvSpPr>
        <p:spPr>
          <a:xfrm>
            <a:off x="8221692" y="4454074"/>
            <a:ext cx="3779793" cy="13830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dirty="0">
                <a:latin typeface="Arial" panose="020B0604020202020204" pitchFamily="34" charset="0"/>
                <a:cs typeface="Arial" panose="020B0604020202020204" pitchFamily="34" charset="0"/>
              </a:rPr>
              <a:t>3) Quelles sont les ressources matérielles dont je dispose ? </a:t>
            </a:r>
          </a:p>
        </p:txBody>
      </p:sp>
    </p:spTree>
    <p:extLst>
      <p:ext uri="{BB962C8B-B14F-4D97-AF65-F5344CB8AC3E}">
        <p14:creationId xmlns:p14="http://schemas.microsoft.com/office/powerpoint/2010/main" val="94232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ppt_w</p:attrName>
                                        </p:attrNameLst>
                                      </p:cBhvr>
                                      <p:tavLst>
                                        <p:tav tm="0" fmla="#ppt_w*sin(2.5*pi*$)">
                                          <p:val>
                                            <p:fltVal val="0"/>
                                          </p:val>
                                        </p:tav>
                                        <p:tav tm="100000">
                                          <p:val>
                                            <p:fltVal val="1"/>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ppt_w</p:attrName>
                                        </p:attrNameLst>
                                      </p:cBhvr>
                                      <p:tavLst>
                                        <p:tav tm="0" fmla="#ppt_w*sin(2.5*pi*$)">
                                          <p:val>
                                            <p:fltVal val="0"/>
                                          </p:val>
                                        </p:tav>
                                        <p:tav tm="100000">
                                          <p:val>
                                            <p:fltVal val="1"/>
                                          </p:val>
                                        </p:tav>
                                      </p:tavLst>
                                    </p:anim>
                                    <p:anim calcmode="lin" valueType="num">
                                      <p:cBhvr>
                                        <p:cTn id="25" dur="500" fill="hold"/>
                                        <p:tgtEl>
                                          <p:spTgt spid="12"/>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anim calcmode="lin" valueType="num">
                                      <p:cBhvr>
                                        <p:cTn id="35" dur="500" fill="hold"/>
                                        <p:tgtEl>
                                          <p:spTgt spid="8"/>
                                        </p:tgtEl>
                                        <p:attrNameLst>
                                          <p:attrName>ppt_w</p:attrName>
                                        </p:attrNameLst>
                                      </p:cBhvr>
                                      <p:tavLst>
                                        <p:tav tm="0" fmla="#ppt_w*sin(2.5*pi*$)">
                                          <p:val>
                                            <p:fltVal val="0"/>
                                          </p:val>
                                        </p:tav>
                                        <p:tav tm="100000">
                                          <p:val>
                                            <p:fltVal val="1"/>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9"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p:bldP spid="15"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43B41E42-7666-D043-AD0C-C58A50C4CBE9}" vid="{4471F79C-649C-094B-9816-E42B7DAEB3B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918</TotalTime>
  <Words>1493</Words>
  <Application>Microsoft Macintosh PowerPoint</Application>
  <PresentationFormat>Grand écran</PresentationFormat>
  <Paragraphs>132</Paragraphs>
  <Slides>21</Slides>
  <Notes>14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Arial</vt:lpstr>
      <vt:lpstr>Calibri</vt:lpstr>
      <vt:lpstr>Calibri Light</vt:lpstr>
      <vt:lpstr>Wingdings</vt:lpstr>
      <vt:lpstr>Thème Office</vt:lpstr>
      <vt:lpstr>Présentation PowerPoint</vt:lpstr>
      <vt:lpstr>LE WEBDOCUMENTAIRE À L’ÉCOLE : ÉDUCATION AUX MÉDIAS ET À L’INFORMATION</vt:lpstr>
      <vt:lpstr>Plan</vt:lpstr>
      <vt:lpstr>1) Qu’est-ce qu’un Webdocumentaire ? </vt:lpstr>
      <vt:lpstr>Qu’est-ce qu’un webdocumentaire ?</vt:lpstr>
      <vt:lpstr>Qu’est-ce qu’un webdocumentaire ?</vt:lpstr>
      <vt:lpstr>Qu’est-ce qu’un webdocumentaire à l’école ?</vt:lpstr>
      <vt:lpstr>2) Comment mettre en place ce projet à l’école ? </vt:lpstr>
      <vt:lpstr>Comment mettre en place un projet de webdocumentaire ?</vt:lpstr>
      <vt:lpstr>Comment mettre en place un projet de webdocumentaire ?</vt:lpstr>
      <vt:lpstr>Comment mettre en place un projet de webdocumentaire ?</vt:lpstr>
      <vt:lpstr>Comment mettre en place un projet de webdocumentaire ?</vt:lpstr>
      <vt:lpstr>3) Quels sont les enjeux d’un tel projet ?</vt:lpstr>
      <vt:lpstr>Quels sont les enjeux d’un tel projet ? </vt:lpstr>
      <vt:lpstr>Présentation PowerPoint</vt:lpstr>
      <vt:lpstr>Quels sont les enjeux d’un tel projet ? </vt:lpstr>
      <vt:lpstr>Quels sont les enjeux d’un tel projet ? </vt:lpstr>
      <vt:lpstr>Quels sont les enjeux d’un tel projet ? </vt:lpstr>
      <vt:lpstr>Quels sont les enjeux d’un tel projet ? </vt:lpstr>
      <vt:lpstr>Māuruuru</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ADNEpf Diaporama</dc:title>
  <dc:subject/>
  <dc:creator>DGEE</dc:creator>
  <cp:keywords/>
  <dc:description/>
  <cp:lastModifiedBy>Microsoft Office User</cp:lastModifiedBy>
  <cp:revision>109</cp:revision>
  <dcterms:created xsi:type="dcterms:W3CDTF">2020-08-12T21:33:43Z</dcterms:created>
  <dcterms:modified xsi:type="dcterms:W3CDTF">2021-03-26T03:37:02Z</dcterms:modified>
  <cp:category/>
</cp:coreProperties>
</file>