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07" r:id="rId4"/>
  </p:sldMasterIdLst>
  <p:notesMasterIdLst>
    <p:notesMasterId r:id="rId14"/>
  </p:notesMasterIdLst>
  <p:handoutMasterIdLst>
    <p:handoutMasterId r:id="rId15"/>
  </p:handoutMasterIdLst>
  <p:sldIdLst>
    <p:sldId id="299" r:id="rId5"/>
    <p:sldId id="285" r:id="rId6"/>
    <p:sldId id="310" r:id="rId7"/>
    <p:sldId id="309" r:id="rId8"/>
    <p:sldId id="314" r:id="rId9"/>
    <p:sldId id="312" r:id="rId10"/>
    <p:sldId id="308" r:id="rId11"/>
    <p:sldId id="313" r:id="rId12"/>
    <p:sldId id="311" r:id="rId13"/>
  </p:sldIdLst>
  <p:sldSz cx="12192000" cy="6858000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B7FE9D89-5644-4968-9132-C13203FE6A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Euphemia" panose="020B05030401020201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 2">
            <a:extLst>
              <a:ext uri="{FF2B5EF4-FFF2-40B4-BE49-F238E27FC236}">
                <a16:creationId xmlns:a16="http://schemas.microsoft.com/office/drawing/2014/main" id="{47240EA6-41E7-4D1A-AD57-D6E0EB120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anose="020B05030401020201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BE589F-E634-4E6B-A567-23BFD067F094}" type="datetimeFigureOut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4" name="Espace réservé du pied de page 3">
            <a:extLst>
              <a:ext uri="{FF2B5EF4-FFF2-40B4-BE49-F238E27FC236}">
                <a16:creationId xmlns:a16="http://schemas.microsoft.com/office/drawing/2014/main" id="{9779ACBF-4B4F-4A94-AB3F-1F72FD472C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Euphemia" panose="020B05030401020201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43E7D13E-3F0C-4EAC-BA4C-104E32BF7F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anose="020B05030401020201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B1E766-F56B-4060-BE88-8A0EEABE4B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EC857EA3-AEEB-4B45-A84C-5863850C06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Euphemia" panose="020B05030401020201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 2">
            <a:extLst>
              <a:ext uri="{FF2B5EF4-FFF2-40B4-BE49-F238E27FC236}">
                <a16:creationId xmlns:a16="http://schemas.microsoft.com/office/drawing/2014/main" id="{FBBE2D8F-056F-4EE6-94F5-54B69B7D90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anose="020B05030401020201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B2AA88-365C-4804-A2A6-400A9A089928}" type="datetimeFigureOut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4" name="Espace réservé de l’image des diapositives 3">
            <a:extLst>
              <a:ext uri="{FF2B5EF4-FFF2-40B4-BE49-F238E27FC236}">
                <a16:creationId xmlns:a16="http://schemas.microsoft.com/office/drawing/2014/main" id="{43C445A4-D42A-4068-9A49-F7E57323BF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 4">
            <a:extLst>
              <a:ext uri="{FF2B5EF4-FFF2-40B4-BE49-F238E27FC236}">
                <a16:creationId xmlns:a16="http://schemas.microsoft.com/office/drawing/2014/main" id="{11F0B64C-1DF1-4466-8E22-4009A9B45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Modifiez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 5">
            <a:extLst>
              <a:ext uri="{FF2B5EF4-FFF2-40B4-BE49-F238E27FC236}">
                <a16:creationId xmlns:a16="http://schemas.microsoft.com/office/drawing/2014/main" id="{D388E216-983B-4203-B878-548DF8AB49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Euphemia" panose="020B05030401020201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A2C22588-8E72-4382-8A08-3C26CDCE5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anose="020B05030401020201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A01A69-E8E7-4FB8-B64A-FDE45868B1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5257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>
            <a:extLst>
              <a:ext uri="{FF2B5EF4-FFF2-40B4-BE49-F238E27FC236}">
                <a16:creationId xmlns:a16="http://schemas.microsoft.com/office/drawing/2014/main" id="{6539900D-040D-457C-B9AF-23A8E9603B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Espace réservé des notes 2">
            <a:extLst>
              <a:ext uri="{FF2B5EF4-FFF2-40B4-BE49-F238E27FC236}">
                <a16:creationId xmlns:a16="http://schemas.microsoft.com/office/drawing/2014/main" id="{2FCB46CE-7A6F-4994-91AE-602E252289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fr-FR"/>
          </a:p>
        </p:txBody>
      </p:sp>
      <p:sp>
        <p:nvSpPr>
          <p:cNvPr id="22531" name="Espace réservé du numéro de diapositive 3">
            <a:extLst>
              <a:ext uri="{FF2B5EF4-FFF2-40B4-BE49-F238E27FC236}">
                <a16:creationId xmlns:a16="http://schemas.microsoft.com/office/drawing/2014/main" id="{E50A68E7-FF64-423A-840D-774FC4711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8051FC-305A-41FA-BA0A-D940745629A7}" type="slidenum">
              <a:rPr lang="fr-FR" altLang="fr-FR" smtClean="0">
                <a:latin typeface="Euphemia" panose="020B0503040102020104" pitchFamily="34" charset="0"/>
              </a:rPr>
              <a:pPr/>
              <a:t>3</a:t>
            </a:fld>
            <a:endParaRPr lang="fr-FR" altLang="fr-FR">
              <a:latin typeface="Euphemia" panose="020B05030401020201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>
            <a:extLst>
              <a:ext uri="{FF2B5EF4-FFF2-40B4-BE49-F238E27FC236}">
                <a16:creationId xmlns:a16="http://schemas.microsoft.com/office/drawing/2014/main" id="{0321EA68-4454-4E79-9F93-9A41A3862D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Espace réservé des commentaires 2">
            <a:extLst>
              <a:ext uri="{FF2B5EF4-FFF2-40B4-BE49-F238E27FC236}">
                <a16:creationId xmlns:a16="http://schemas.microsoft.com/office/drawing/2014/main" id="{B239651C-5200-485C-ACFE-4D72F9C27D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fr-FR"/>
          </a:p>
        </p:txBody>
      </p:sp>
      <p:sp>
        <p:nvSpPr>
          <p:cNvPr id="37891" name="Espace réservé du numéro de diapositive 3">
            <a:extLst>
              <a:ext uri="{FF2B5EF4-FFF2-40B4-BE49-F238E27FC236}">
                <a16:creationId xmlns:a16="http://schemas.microsoft.com/office/drawing/2014/main" id="{1C8812AB-8420-47BC-BAD6-25A52169B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87FE6CD-B58E-4604-98F5-B9EEC4F4F11A}" type="slidenum">
              <a:rPr lang="fr-FR" altLang="fr-FR" smtClean="0">
                <a:latin typeface="Euphemia" panose="020B0503040102020104" pitchFamily="34" charset="0"/>
              </a:rPr>
              <a:pPr/>
              <a:t>4</a:t>
            </a:fld>
            <a:endParaRPr lang="fr-FR" altLang="fr-FR">
              <a:latin typeface="Euphemia" panose="020B05030401020201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>
            <a:extLst>
              <a:ext uri="{FF2B5EF4-FFF2-40B4-BE49-F238E27FC236}">
                <a16:creationId xmlns:a16="http://schemas.microsoft.com/office/drawing/2014/main" id="{9C83DA2B-46D0-4CDC-99A1-E77BC782AE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Espace réservé des notes 2">
            <a:extLst>
              <a:ext uri="{FF2B5EF4-FFF2-40B4-BE49-F238E27FC236}">
                <a16:creationId xmlns:a16="http://schemas.microsoft.com/office/drawing/2014/main" id="{B1196820-FEB4-4687-B947-CC526F3C2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fr-FR"/>
          </a:p>
        </p:txBody>
      </p:sp>
      <p:sp>
        <p:nvSpPr>
          <p:cNvPr id="24579" name="Espace réservé du numéro de diapositive 3">
            <a:extLst>
              <a:ext uri="{FF2B5EF4-FFF2-40B4-BE49-F238E27FC236}">
                <a16:creationId xmlns:a16="http://schemas.microsoft.com/office/drawing/2014/main" id="{75CEF6A7-5F2B-4B71-B379-705339959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340762-A047-4C57-AC9F-B8FAE3312AF9}" type="slidenum">
              <a:rPr lang="fr-FR" altLang="fr-FR" smtClean="0">
                <a:latin typeface="Euphemia" panose="020B0503040102020104" pitchFamily="34" charset="0"/>
              </a:rPr>
              <a:pPr/>
              <a:t>5</a:t>
            </a:fld>
            <a:endParaRPr lang="fr-FR" altLang="fr-FR">
              <a:latin typeface="Euphemia" panose="020B05030401020201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10023E58-CA30-44BD-A9AA-D21F78677ACC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50C59C19-35D9-4A04-AB2E-64993429E9E0}"/>
                </a:ext>
              </a:extLst>
            </p:cNvPr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>
              <a:extLst>
                <a:ext uri="{FF2B5EF4-FFF2-40B4-BE49-F238E27FC236}">
                  <a16:creationId xmlns:a16="http://schemas.microsoft.com/office/drawing/2014/main" id="{E6B4897E-7C6C-48BE-BC4E-A5D4BAF70242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>
              <a:extLst>
                <a:ext uri="{FF2B5EF4-FFF2-40B4-BE49-F238E27FC236}">
                  <a16:creationId xmlns:a16="http://schemas.microsoft.com/office/drawing/2014/main" id="{497E0C50-760A-481A-A36B-806F84B95D8A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2508C2EE-27D8-45DF-9B02-8AE405A37164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1ADA89ED-FD93-4264-A267-06F4A9020129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>
              <a:extLst>
                <a:ext uri="{FF2B5EF4-FFF2-40B4-BE49-F238E27FC236}">
                  <a16:creationId xmlns:a16="http://schemas.microsoft.com/office/drawing/2014/main" id="{0157ED16-3105-458D-8B5E-812B3B0D11D3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79922593-0B0F-4C1E-88D5-B8DC1A2A5BF3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19E25098-890E-42A4-92DF-20C3D3373224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95A659D1-CB13-460F-9E75-D25E57907DBC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>
              <a:extLst>
                <a:ext uri="{FF2B5EF4-FFF2-40B4-BE49-F238E27FC236}">
                  <a16:creationId xmlns:a16="http://schemas.microsoft.com/office/drawing/2014/main" id="{77B1D123-A949-46D3-A784-3F4F2C118499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33B00EE-C270-4F70-8D0D-5689FEEC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3E25-8191-4DB4-9F9B-55195A0FA99A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87062C-2619-49C3-BE7F-0237C904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82677F-286F-4084-B69B-FE787E67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703C-6B10-43C7-8AC4-DB6D58CAF6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214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8ECF2-0955-483B-9515-CE56D352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4D02-A4BA-4CB8-BDFA-E181D920AA73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880D2-5F9E-4011-A1C7-216C6D3D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C3DC-3082-41AE-98B3-6CBB0A3A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FBFC-14CC-4EA2-9052-CA8598F90C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929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E8DCBC77-287C-4A2B-955E-F3678807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8000">
                <a:solidFill>
                  <a:srgbClr val="9FE0F5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49C38512-CA33-4A8E-BE71-0C3E7E401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8000">
                <a:solidFill>
                  <a:srgbClr val="9FE0F5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E5D822-0F4C-47F0-8F24-1DCE167141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576F-471C-4EE9-9C19-A7DA36946A81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2B547E-69A4-4D8B-B513-46AB762552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4858BC-4734-49FC-B6CF-3C2312AA0D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86AC-3194-4E6F-AA37-43EBB484FF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562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EBAAD-52A5-48F7-BA4E-DF54D9CB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C822-C2C5-46EC-B8B1-CCC360DA9FE6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01F71-BF5E-4F4F-9C1E-85FA23BF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AE27F-2313-4268-9D6F-9A0ED971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A201-E22D-4907-A9B9-FA0806D2D5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016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65045F01-5EE0-4AAE-A6A5-1ADC24242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8000">
                <a:solidFill>
                  <a:srgbClr val="9FE0F5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6E27A0E3-8E70-44A7-AFE8-439C146F8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8000">
                <a:solidFill>
                  <a:srgbClr val="9FE0F5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33095D-7EEE-4543-9C43-12987298FD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73D96-F725-4A70-97CF-32224F941F76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1BCB8-321C-404C-9BD1-F87111F577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011032-DD28-4893-B6D0-EBD1AD9979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CE5D2-FCE0-4774-9655-5820193023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3998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D53434-AA80-4623-A041-69E36023A3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B47D-E075-455E-B57F-7D63EC84621A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1EBCA8-664D-4BB2-AC57-D7B7CBF24A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21C6AE-8EBD-4C4F-9FDB-19B138A2AC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E983-29F0-4DC4-BD00-000E66CFCF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449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53714-4CCD-45A2-BA8E-CEC803281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7FAC-CD10-47FA-ABC1-85ABF87B919F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693CA-3C6F-4A11-AE6C-3BA3320B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35EC4-D857-4532-A221-409094D0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0DB2-35A9-4A90-B058-661F352775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8991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4A86-581B-465D-80E6-DF0F5EE4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D8F6-020B-4B93-A908-7CDAAF4AC801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A667C-8D52-43EE-AFF5-649BD8C2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0D959-7E1B-4340-AC6F-1EA124B0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C896-2A92-4E46-9869-614234E736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669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19D24-5272-4434-B328-C2FE544E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D3C5-3B78-48D1-A637-D2876DCBF7AD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6275D-8CD9-4308-A37F-8B20AC1C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58EAB-CABB-40B3-857F-F2ADDEA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0918-180D-4E7F-8F18-BDB98BCEA6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885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34507-DC59-4242-876A-F313FFBA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AEB4-1EA6-4F48-B16B-D053C747C1FF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94EDC-2D39-42E7-9EF0-6DC72863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01EC0-42C6-4FCB-82D1-3D3454A5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4893-1B45-4472-9247-31574E5723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428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258658-80CB-4AF6-9373-E2ECEC1C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ACAD6-828D-4C5F-BF71-C0718877BEB8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A9F87B-2D29-4A53-8F64-440A77CB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4B1058-5B8F-4C4F-8615-68ADF711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2E8C-9FAE-412C-9F46-90D01D9CFE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770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CB9084-E770-4972-A8FE-2ED73CE4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CAB0-E817-4DC3-A1AF-DBB955A25385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E91CE1-56E8-4D91-A418-A68E6D6E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2372EB-F523-4503-BA33-EC65D13A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33DA-9DF0-414C-905A-330C3FBADB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40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41CDDD-9A3A-49EC-8687-FAF7568A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9E1C-0616-477B-9F36-FEA5D280A4E3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59C124-2C84-4717-8F7E-0D4E3D6E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1B3C1E-F0E9-4955-A967-C010B962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8540-80B4-440E-A584-0642826424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064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D1F876-7620-4F83-BB56-077950D9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27FE-3E9B-452F-9A6E-789162843527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459996-8425-47A8-9DCC-C85984D2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C59B06-6CD7-49F3-8636-F19AFC65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FC50-8F3A-4345-8908-1A61BB740C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934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F62ACD-1ACF-4F27-AC1C-BC24B86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00A1C-2D59-4AC3-B83A-CAFB84E52D33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A6DEC8-66F2-4BCC-BD27-FCE3282B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150EA3-54CB-40D6-9C0B-2B64250A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9FA4-4F94-40BA-ABA3-F9160B7D97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018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8454EE-75BE-493F-96BA-3FFBE538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4564-B5A0-46C1-8DE5-C93A34532C57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459DCA-6C6C-4826-A591-B84B6E03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7EE68D-4F0B-4AFE-BD2B-1A7CC27B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2A5B-5976-4724-AB64-B70E03D138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996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>
            <a:extLst>
              <a:ext uri="{FF2B5EF4-FFF2-40B4-BE49-F238E27FC236}">
                <a16:creationId xmlns:a16="http://schemas.microsoft.com/office/drawing/2014/main" id="{95B808FC-F340-4673-A068-24D7E39987EC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B62F888-781E-44E1-A583-2A481E9B1C4B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C8393B7-7D25-4084-B154-01DEADF275FF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FAB99033-8A1F-437A-80DE-B67FBC035EB7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4CC669AD-EB37-4146-BA9F-59FCC0C0BDDC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F540E29-9F85-4805-9299-93F9162BDAB7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4F0F650F-7A92-4937-A5A3-2B72C7BA1045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C000144-E930-4659-A712-BA96D1C212C4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984007C-CDE7-44F4-8FC7-E8346952C220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7DBAE603-4F9E-41C6-AD6E-D87EC5F28BCC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036A7E2-AD4B-4966-B2D7-5AA6397E69ED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B115D1E-8831-4EAD-9047-078E15C1EB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C61F913-BC21-4B3E-8FB3-C3B9A2687E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41A50-34FC-4C32-8876-39B428440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2C417A-A069-4398-87BD-48263D53CAA8}" type="datetime1">
              <a:rPr lang="fr-FR" altLang="fr-FR"/>
              <a:pPr>
                <a:defRPr/>
              </a:pPr>
              <a:t>08/02/2021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8A9AF-6BFA-491B-93F0-FD715B30A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9AE2-3EDA-4495-B926-7582FD38E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686579-D150-470A-BA12-67C514C015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71" r:id="rId2"/>
    <p:sldLayoutId id="2147484872" r:id="rId3"/>
    <p:sldLayoutId id="2147484873" r:id="rId4"/>
    <p:sldLayoutId id="2147484874" r:id="rId5"/>
    <p:sldLayoutId id="2147484875" r:id="rId6"/>
    <p:sldLayoutId id="2147484876" r:id="rId7"/>
    <p:sldLayoutId id="2147484877" r:id="rId8"/>
    <p:sldLayoutId id="2147484878" r:id="rId9"/>
    <p:sldLayoutId id="2147484879" r:id="rId10"/>
    <p:sldLayoutId id="2147484885" r:id="rId11"/>
    <p:sldLayoutId id="2147484880" r:id="rId12"/>
    <p:sldLayoutId id="2147484886" r:id="rId13"/>
    <p:sldLayoutId id="2147484881" r:id="rId14"/>
    <p:sldLayoutId id="2147484882" r:id="rId15"/>
    <p:sldLayoutId id="2147484883" r:id="rId1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MS PGothic" panose="020B0600070205080204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>
            <a:extLst>
              <a:ext uri="{FF2B5EF4-FFF2-40B4-BE49-F238E27FC236}">
                <a16:creationId xmlns:a16="http://schemas.microsoft.com/office/drawing/2014/main" id="{27F0B494-F864-4B03-9591-3542BA6AD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725" y="1157288"/>
            <a:ext cx="4779963" cy="4121150"/>
          </a:xfrm>
        </p:spPr>
        <p:txBody>
          <a:bodyPr anchor="ctr"/>
          <a:lstStyle/>
          <a:p>
            <a:pPr algn="ctr"/>
            <a:r>
              <a:rPr lang="fr-FR" altLang="fr-FR" sz="4000" b="1" dirty="0">
                <a:solidFill>
                  <a:srgbClr val="3589B4"/>
                </a:solidFill>
                <a:latin typeface="Agency FB" panose="020B0503020202020204" pitchFamily="34" charset="0"/>
              </a:rPr>
              <a:t>L’ISEPP</a:t>
            </a:r>
            <a:br>
              <a:rPr lang="fr-FR" altLang="fr-FR" sz="4000" b="1" dirty="0">
                <a:solidFill>
                  <a:srgbClr val="3589B4"/>
                </a:solidFill>
                <a:latin typeface="Agency FB" panose="020B0503020202020204" pitchFamily="34" charset="0"/>
              </a:rPr>
            </a:br>
            <a:br>
              <a:rPr lang="fr-FR" altLang="fr-FR" sz="4000" b="1" dirty="0">
                <a:solidFill>
                  <a:srgbClr val="3589B4"/>
                </a:solidFill>
                <a:latin typeface="Agency FB" panose="020B0503020202020204" pitchFamily="34" charset="0"/>
              </a:rPr>
            </a:br>
            <a:r>
              <a:rPr lang="fr-FR" altLang="fr-FR" sz="3600" b="1" dirty="0">
                <a:latin typeface="Agency FB" panose="020B0503020202020204" pitchFamily="34" charset="0"/>
              </a:rPr>
              <a:t>L’Université à taille humaine</a:t>
            </a:r>
            <a:br>
              <a:rPr lang="fr-FR" altLang="fr-FR" sz="4000" b="1" dirty="0">
                <a:latin typeface="Agency FB" panose="020B0503020202020204" pitchFamily="34" charset="0"/>
              </a:rPr>
            </a:br>
            <a:endParaRPr lang="fr-FR" altLang="fr-FR" sz="4000" b="1" dirty="0">
              <a:solidFill>
                <a:srgbClr val="3589B4"/>
              </a:solidFill>
              <a:latin typeface="Agency FB" panose="020B0503020202020204" pitchFamily="34" charset="0"/>
            </a:endParaRPr>
          </a:p>
        </p:txBody>
      </p:sp>
      <p:pic>
        <p:nvPicPr>
          <p:cNvPr id="20482" name="Image 3">
            <a:extLst>
              <a:ext uri="{FF2B5EF4-FFF2-40B4-BE49-F238E27FC236}">
                <a16:creationId xmlns:a16="http://schemas.microsoft.com/office/drawing/2014/main" id="{A8787F24-A888-4523-AD7B-9FBB26CAA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12813"/>
            <a:ext cx="29210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 7">
            <a:extLst>
              <a:ext uri="{FF2B5EF4-FFF2-40B4-BE49-F238E27FC236}">
                <a16:creationId xmlns:a16="http://schemas.microsoft.com/office/drawing/2014/main" id="{D39B87C2-BDA5-4D56-9AA7-4A0D3DA80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915025"/>
            <a:ext cx="13350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 1" descr="Façade verre ISEPP.JPG">
            <a:extLst>
              <a:ext uri="{FF2B5EF4-FFF2-40B4-BE49-F238E27FC236}">
                <a16:creationId xmlns:a16="http://schemas.microsoft.com/office/drawing/2014/main" id="{075DBED9-EE30-43FA-904A-B7ADBD0CA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0"/>
          <a:stretch>
            <a:fillRect/>
          </a:stretch>
        </p:blipFill>
        <p:spPr bwMode="auto">
          <a:xfrm>
            <a:off x="-758825" y="0"/>
            <a:ext cx="5513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 3">
            <a:extLst>
              <a:ext uri="{FF2B5EF4-FFF2-40B4-BE49-F238E27FC236}">
                <a16:creationId xmlns:a16="http://schemas.microsoft.com/office/drawing/2014/main" id="{B5A1EDF4-9CC1-43AC-B6BF-82A40B916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190500"/>
            <a:ext cx="12303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>
            <a:extLst>
              <a:ext uri="{FF2B5EF4-FFF2-40B4-BE49-F238E27FC236}">
                <a16:creationId xmlns:a16="http://schemas.microsoft.com/office/drawing/2014/main" id="{592897E3-DA99-48D0-A29D-2B4F10888796}"/>
              </a:ext>
            </a:extLst>
          </p:cNvPr>
          <p:cNvSpPr txBox="1">
            <a:spLocks/>
          </p:cNvSpPr>
          <p:nvPr/>
        </p:nvSpPr>
        <p:spPr bwMode="auto">
          <a:xfrm>
            <a:off x="1567543" y="561933"/>
            <a:ext cx="7706631" cy="71596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 dirty="0">
                <a:solidFill>
                  <a:schemeClr val="accent1"/>
                </a:solidFill>
                <a:latin typeface="Agency FB" panose="020B0503020202020204" pitchFamily="34" charset="0"/>
              </a:rPr>
              <a:t>LICENCE SCIENCES HUMAINES ET SOCIALES</a:t>
            </a:r>
          </a:p>
        </p:txBody>
      </p:sp>
      <p:sp>
        <p:nvSpPr>
          <p:cNvPr id="32772" name="Titre 1">
            <a:extLst>
              <a:ext uri="{FF2B5EF4-FFF2-40B4-BE49-F238E27FC236}">
                <a16:creationId xmlns:a16="http://schemas.microsoft.com/office/drawing/2014/main" id="{423659FB-CDC5-4CE1-B945-2907C1CC4DE6}"/>
              </a:ext>
            </a:extLst>
          </p:cNvPr>
          <p:cNvSpPr txBox="1">
            <a:spLocks/>
          </p:cNvSpPr>
          <p:nvPr/>
        </p:nvSpPr>
        <p:spPr bwMode="auto">
          <a:xfrm>
            <a:off x="677862" y="4530788"/>
            <a:ext cx="8596312" cy="120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rgbClr val="3589B4"/>
                </a:solidFill>
              </a:rPr>
              <a:t>Former des professionnels des métiers de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3589B4"/>
                </a:solidFill>
              </a:rPr>
              <a:t>l’accompagnement social et des ressources humaines,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3589B4"/>
                </a:solidFill>
              </a:rPr>
              <a:t>de la culture et du service public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97" y="1687391"/>
            <a:ext cx="5194476" cy="25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7">
            <a:extLst>
              <a:ext uri="{FF2B5EF4-FFF2-40B4-BE49-F238E27FC236}">
                <a16:creationId xmlns:a16="http://schemas.microsoft.com/office/drawing/2014/main" id="{CF97F418-39FE-485E-9BD5-9AA300939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" y="658771"/>
            <a:ext cx="12366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>
            <a:extLst>
              <a:ext uri="{FF2B5EF4-FFF2-40B4-BE49-F238E27FC236}">
                <a16:creationId xmlns:a16="http://schemas.microsoft.com/office/drawing/2014/main" id="{731F0862-64B4-42DC-A1F4-93FE1E29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577850"/>
            <a:ext cx="8596312" cy="715963"/>
          </a:xfrm>
        </p:spPr>
        <p:txBody>
          <a:bodyPr/>
          <a:lstStyle/>
          <a:p>
            <a:pPr eaLnBrk="1" hangingPunct="1"/>
            <a:r>
              <a:rPr lang="fr-FR" altLang="fr-FR">
                <a:latin typeface="Agency FB" panose="020B0503020202020204" pitchFamily="34" charset="0"/>
              </a:rPr>
              <a:t>L’ISEPP/UCO Pacifique</a:t>
            </a:r>
          </a:p>
        </p:txBody>
      </p:sp>
      <p:sp>
        <p:nvSpPr>
          <p:cNvPr id="7171" name="Espace réservé du contenu 3">
            <a:extLst>
              <a:ext uri="{FF2B5EF4-FFF2-40B4-BE49-F238E27FC236}">
                <a16:creationId xmlns:a16="http://schemas.microsoft.com/office/drawing/2014/main" id="{A2F3294A-186E-4182-9586-E9C3993DB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1770063"/>
            <a:ext cx="7621588" cy="476567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fr-FR" altLang="fr-FR" sz="1600" b="1" dirty="0"/>
              <a:t>Créé en 1999, devenu Campus de l’UCO-Pacifique en 2010</a:t>
            </a:r>
          </a:p>
          <a:p>
            <a:pPr lvl="1" algn="just" eaLnBrk="1" hangingPunct="1">
              <a:buFont typeface="Tw Cen MT" panose="020B0602020104020603" pitchFamily="34" charset="0"/>
              <a:buAutoNum type="arabicPeriod"/>
            </a:pPr>
            <a:r>
              <a:rPr lang="fr-FR" altLang="fr-FR" dirty="0"/>
              <a:t>Un idéal universitaire</a:t>
            </a:r>
          </a:p>
          <a:p>
            <a:pPr lvl="1" algn="just" eaLnBrk="1" hangingPunct="1">
              <a:buFont typeface="Tw Cen MT" panose="020B0602020104020603" pitchFamily="34" charset="0"/>
              <a:buAutoNum type="arabicPeriod"/>
            </a:pPr>
            <a:r>
              <a:rPr lang="fr-FR" altLang="fr-FR" dirty="0"/>
              <a:t>Un caractère catholique</a:t>
            </a:r>
          </a:p>
          <a:p>
            <a:pPr lvl="1" algn="just" eaLnBrk="1" hangingPunct="1">
              <a:buFont typeface="Tw Cen MT" panose="020B0602020104020603" pitchFamily="34" charset="0"/>
              <a:buAutoNum type="arabicPeriod"/>
            </a:pPr>
            <a:r>
              <a:rPr lang="fr-FR" altLang="fr-FR" dirty="0"/>
              <a:t>Un esprit de service à la société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fr-FR" altLang="fr-FR" sz="1600" b="1" dirty="0"/>
              <a:t>Adaptation aux besoins du territoire en complémentarité avec l’UPF </a:t>
            </a:r>
          </a:p>
        </p:txBody>
      </p:sp>
      <p:pic>
        <p:nvPicPr>
          <p:cNvPr id="21507" name="Image 3">
            <a:extLst>
              <a:ext uri="{FF2B5EF4-FFF2-40B4-BE49-F238E27FC236}">
                <a16:creationId xmlns:a16="http://schemas.microsoft.com/office/drawing/2014/main" id="{EEBA441F-0517-470A-8942-A21EEF183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5575"/>
            <a:ext cx="9239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7">
            <a:extLst>
              <a:ext uri="{FF2B5EF4-FFF2-40B4-BE49-F238E27FC236}">
                <a16:creationId xmlns:a16="http://schemas.microsoft.com/office/drawing/2014/main" id="{90ACDC33-9C22-49FE-8BB7-F4C17B70A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66700"/>
            <a:ext cx="13366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1">
            <a:extLst>
              <a:ext uri="{FF2B5EF4-FFF2-40B4-BE49-F238E27FC236}">
                <a16:creationId xmlns:a16="http://schemas.microsoft.com/office/drawing/2014/main" id="{470BF6A2-5673-4E52-85E4-6F8914E8F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" t="24034" r="11742" b="21420"/>
          <a:stretch>
            <a:fillRect/>
          </a:stretch>
        </p:blipFill>
        <p:spPr bwMode="auto">
          <a:xfrm>
            <a:off x="1366838" y="3902075"/>
            <a:ext cx="604043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3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u contenu 2">
            <a:extLst>
              <a:ext uri="{FF2B5EF4-FFF2-40B4-BE49-F238E27FC236}">
                <a16:creationId xmlns:a16="http://schemas.microsoft.com/office/drawing/2014/main" id="{A48BFED2-F5DE-4751-A953-E76C1BD34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398506"/>
            <a:ext cx="8169251" cy="473551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altLang="fr-FR" sz="2400" dirty="0">
                <a:latin typeface="Agency FB" panose="020B0503020202020204" pitchFamily="34" charset="0"/>
              </a:rPr>
              <a:t>Un </a:t>
            </a:r>
            <a:r>
              <a:rPr lang="fr-FR" altLang="fr-FR" sz="2400" b="1" dirty="0">
                <a:latin typeface="Agency FB" panose="020B0503020202020204" pitchFamily="34" charset="0"/>
              </a:rPr>
              <a:t>accompagnement </a:t>
            </a:r>
            <a:r>
              <a:rPr lang="fr-FR" altLang="fr-FR" sz="2400" dirty="0">
                <a:latin typeface="Agency FB" panose="020B0503020202020204" pitchFamily="34" charset="0"/>
              </a:rPr>
              <a:t>pédagogique </a:t>
            </a:r>
            <a:r>
              <a:rPr lang="fr-FR" altLang="fr-FR" sz="2400" b="1" dirty="0">
                <a:latin typeface="Agency FB" panose="020B0503020202020204" pitchFamily="34" charset="0"/>
              </a:rPr>
              <a:t>personnalisé </a:t>
            </a:r>
            <a:r>
              <a:rPr lang="fr-FR" altLang="fr-FR" sz="2400" dirty="0">
                <a:latin typeface="Agency FB" panose="020B0503020202020204" pitchFamily="34" charset="0"/>
              </a:rPr>
              <a:t>avec des </a:t>
            </a:r>
            <a:r>
              <a:rPr lang="fr-FR" altLang="fr-FR" sz="2400" b="1" dirty="0">
                <a:latin typeface="Agency FB" panose="020B0503020202020204" pitchFamily="34" charset="0"/>
              </a:rPr>
              <a:t>classes en effectif réduit (20 à 30 étudiants) : </a:t>
            </a:r>
            <a:r>
              <a:rPr lang="fr-FR" altLang="fr-FR" sz="2000" dirty="0">
                <a:latin typeface="Agency FB" panose="020B0503020202020204" pitchFamily="34" charset="0"/>
              </a:rPr>
              <a:t>suivi individuel, tutorat enseignant et étudiant, soutien moral, social et psychologique…</a:t>
            </a:r>
            <a:endParaRPr lang="fr-FR" altLang="fr-FR" sz="2000" b="1" dirty="0">
              <a:latin typeface="Agency FB" panose="020B0503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altLang="fr-FR" sz="2400" b="1" dirty="0">
                <a:latin typeface="Agency FB" panose="020B0503020202020204" pitchFamily="34" charset="0"/>
              </a:rPr>
              <a:t>L’innovation pédagogique </a:t>
            </a:r>
            <a:r>
              <a:rPr lang="fr-FR" altLang="fr-FR" sz="2400" dirty="0">
                <a:latin typeface="Agency FB" panose="020B0503020202020204" pitchFamily="34" charset="0"/>
              </a:rPr>
              <a:t>au service de </a:t>
            </a:r>
            <a:r>
              <a:rPr lang="fr-FR" altLang="fr-FR" sz="2400" b="1" dirty="0">
                <a:latin typeface="Agency FB" panose="020B0503020202020204" pitchFamily="34" charset="0"/>
              </a:rPr>
              <a:t>la réussite :</a:t>
            </a:r>
            <a:r>
              <a:rPr lang="fr-FR" altLang="fr-FR" sz="2000" b="1" dirty="0">
                <a:latin typeface="Agency FB" panose="020B0503020202020204" pitchFamily="34" charset="0"/>
              </a:rPr>
              <a:t> </a:t>
            </a:r>
            <a:r>
              <a:rPr lang="fr-FR" altLang="fr-FR" sz="2000" dirty="0">
                <a:latin typeface="Agency FB" panose="020B0503020202020204" pitchFamily="34" charset="0"/>
              </a:rPr>
              <a:t>la théorie ancrée dans la pratique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altLang="fr-FR" sz="2400" b="1" dirty="0">
                <a:latin typeface="Agency FB" panose="020B0503020202020204" pitchFamily="34" charset="0"/>
              </a:rPr>
              <a:t>Une professionnalisation </a:t>
            </a:r>
            <a:r>
              <a:rPr lang="fr-FR" altLang="fr-FR" sz="2400" dirty="0">
                <a:latin typeface="Agency FB" panose="020B0503020202020204" pitchFamily="34" charset="0"/>
              </a:rPr>
              <a:t>dès la 1</a:t>
            </a:r>
            <a:r>
              <a:rPr lang="fr-FR" altLang="fr-FR" sz="2400" baseline="30000" dirty="0">
                <a:latin typeface="Agency FB" panose="020B0503020202020204" pitchFamily="34" charset="0"/>
              </a:rPr>
              <a:t>ère</a:t>
            </a:r>
            <a:r>
              <a:rPr lang="fr-FR" altLang="fr-FR" sz="2400" dirty="0">
                <a:latin typeface="Agency FB" panose="020B0503020202020204" pitchFamily="34" charset="0"/>
              </a:rPr>
              <a:t> année : un </a:t>
            </a:r>
            <a:r>
              <a:rPr lang="fr-FR" altLang="fr-FR" sz="2400" b="1" dirty="0">
                <a:latin typeface="Agency FB" panose="020B0503020202020204" pitchFamily="34" charset="0"/>
              </a:rPr>
              <a:t>stage</a:t>
            </a:r>
            <a:r>
              <a:rPr lang="fr-FR" altLang="fr-FR" sz="2400" dirty="0">
                <a:latin typeface="Agency FB" panose="020B0503020202020204" pitchFamily="34" charset="0"/>
              </a:rPr>
              <a:t> </a:t>
            </a:r>
            <a:r>
              <a:rPr lang="fr-FR" altLang="fr-FR" sz="2400" b="1" dirty="0">
                <a:latin typeface="Agency FB" panose="020B0503020202020204" pitchFamily="34" charset="0"/>
              </a:rPr>
              <a:t>de 3 à 5 semaines/an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altLang="fr-FR" sz="2400" b="1" dirty="0">
                <a:latin typeface="Agency FB" panose="020B0503020202020204" pitchFamily="34" charset="0"/>
              </a:rPr>
              <a:t>Des enseignants-chercheurs </a:t>
            </a:r>
            <a:r>
              <a:rPr lang="fr-FR" altLang="fr-FR" sz="2400" dirty="0">
                <a:latin typeface="Agency FB" panose="020B0503020202020204" pitchFamily="34" charset="0"/>
              </a:rPr>
              <a:t>et des </a:t>
            </a:r>
            <a:r>
              <a:rPr lang="fr-FR" altLang="fr-FR" sz="2400" b="1" dirty="0">
                <a:latin typeface="Agency FB" panose="020B0503020202020204" pitchFamily="34" charset="0"/>
              </a:rPr>
              <a:t>professionnels du </a:t>
            </a:r>
            <a:r>
              <a:rPr lang="fr-FR" altLang="fr-FR" sz="2400" b="1" dirty="0" err="1">
                <a:latin typeface="Agency FB" panose="020B0503020202020204" pitchFamily="34" charset="0"/>
              </a:rPr>
              <a:t>Fenua</a:t>
            </a:r>
            <a:r>
              <a:rPr lang="fr-FR" altLang="fr-FR" sz="2400" b="1" dirty="0">
                <a:latin typeface="Agency FB" panose="020B0503020202020204" pitchFamily="34" charset="0"/>
              </a:rPr>
              <a:t> </a:t>
            </a:r>
            <a:endParaRPr lang="fr-FR" altLang="fr-FR" sz="2400" dirty="0">
              <a:latin typeface="Agency FB" panose="020B0503020202020204" pitchFamily="34" charset="0"/>
            </a:endParaRPr>
          </a:p>
        </p:txBody>
      </p:sp>
      <p:pic>
        <p:nvPicPr>
          <p:cNvPr id="36866" name="Image 5">
            <a:extLst>
              <a:ext uri="{FF2B5EF4-FFF2-40B4-BE49-F238E27FC236}">
                <a16:creationId xmlns:a16="http://schemas.microsoft.com/office/drawing/2014/main" id="{0BB9B68F-F078-496C-99C5-F14C97DDC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5575"/>
            <a:ext cx="9239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Image 7">
            <a:extLst>
              <a:ext uri="{FF2B5EF4-FFF2-40B4-BE49-F238E27FC236}">
                <a16:creationId xmlns:a16="http://schemas.microsoft.com/office/drawing/2014/main" id="{26124DDE-F584-4EFA-BF8C-018837940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66700"/>
            <a:ext cx="13366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itre 1">
            <a:extLst>
              <a:ext uri="{FF2B5EF4-FFF2-40B4-BE49-F238E27FC236}">
                <a16:creationId xmlns:a16="http://schemas.microsoft.com/office/drawing/2014/main" id="{3CE169C0-F76A-44BD-9A53-2C22AC5D5AFE}"/>
              </a:ext>
            </a:extLst>
          </p:cNvPr>
          <p:cNvSpPr txBox="1">
            <a:spLocks/>
          </p:cNvSpPr>
          <p:nvPr/>
        </p:nvSpPr>
        <p:spPr bwMode="auto">
          <a:xfrm>
            <a:off x="1458913" y="577850"/>
            <a:ext cx="85963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dirty="0">
                <a:solidFill>
                  <a:schemeClr val="accent1"/>
                </a:solidFill>
                <a:latin typeface="Agency FB" panose="020B0503020202020204" pitchFamily="34" charset="0"/>
              </a:rPr>
              <a:t>Les  </a:t>
            </a:r>
            <a:r>
              <a:rPr lang="fr-FR" altLang="fr-FR" sz="3600" dirty="0">
                <a:solidFill>
                  <a:schemeClr val="accent1"/>
                </a:solidFill>
                <a:latin typeface="Agency FB" panose="020B0503020202020204" pitchFamily="34" charset="0"/>
                <a:sym typeface="Wingdings 2" panose="05020102010507070707" pitchFamily="18" charset="2"/>
              </a:rPr>
              <a:t></a:t>
            </a:r>
            <a:r>
              <a:rPr lang="fr-FR" altLang="fr-FR" sz="3600" dirty="0">
                <a:solidFill>
                  <a:schemeClr val="accent1"/>
                </a:solidFill>
                <a:latin typeface="Agency FB" panose="020B0503020202020204" pitchFamily="34" charset="0"/>
              </a:rPr>
              <a:t>     de l’Université privée ISEPP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2A86108-E6C6-4761-9CBA-90E064F66DAB}"/>
              </a:ext>
            </a:extLst>
          </p:cNvPr>
          <p:cNvSpPr/>
          <p:nvPr/>
        </p:nvSpPr>
        <p:spPr>
          <a:xfrm>
            <a:off x="2343150" y="601663"/>
            <a:ext cx="539750" cy="5397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6870" name="Image 3">
            <a:extLst>
              <a:ext uri="{FF2B5EF4-FFF2-40B4-BE49-F238E27FC236}">
                <a16:creationId xmlns:a16="http://schemas.microsoft.com/office/drawing/2014/main" id="{CCD6F530-807B-43FD-80C1-BC8C8BB8A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11" y="2544085"/>
            <a:ext cx="2913455" cy="223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6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11">
            <a:extLst>
              <a:ext uri="{FF2B5EF4-FFF2-40B4-BE49-F238E27FC236}">
                <a16:creationId xmlns:a16="http://schemas.microsoft.com/office/drawing/2014/main" id="{DEF03E3F-4F7A-4721-A96A-B819F3086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5575"/>
            <a:ext cx="9239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Image 7">
            <a:extLst>
              <a:ext uri="{FF2B5EF4-FFF2-40B4-BE49-F238E27FC236}">
                <a16:creationId xmlns:a16="http://schemas.microsoft.com/office/drawing/2014/main" id="{D4189AAE-1835-42BF-BA54-7BE8D6FDF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381000"/>
            <a:ext cx="1238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re 1">
            <a:extLst>
              <a:ext uri="{FF2B5EF4-FFF2-40B4-BE49-F238E27FC236}">
                <a16:creationId xmlns:a16="http://schemas.microsoft.com/office/drawing/2014/main" id="{02AF17DE-4AC8-4B66-8BE7-53E1BBA92D19}"/>
              </a:ext>
            </a:extLst>
          </p:cNvPr>
          <p:cNvSpPr txBox="1">
            <a:spLocks/>
          </p:cNvSpPr>
          <p:nvPr/>
        </p:nvSpPr>
        <p:spPr bwMode="auto">
          <a:xfrm>
            <a:off x="1149350" y="577850"/>
            <a:ext cx="89058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>
                <a:solidFill>
                  <a:schemeClr val="accent1"/>
                </a:solidFill>
                <a:latin typeface="Agency FB" panose="020B0503020202020204" pitchFamily="34" charset="0"/>
              </a:rPr>
              <a:t>Résultats des étudiants 2019-2020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1403547"/>
            <a:ext cx="7811590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9331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LES DEBOUCHES PAR SECTEUR </a:t>
            </a:r>
            <a:b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FB5ABEE-82C8-4211-8895-E5696D60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38" y="1543793"/>
            <a:ext cx="8321097" cy="46432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lv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charset="2"/>
              <a:buChar char="•"/>
            </a:pPr>
            <a:r>
              <a:rPr lang="fr-FR" sz="3300" b="1" dirty="0"/>
              <a:t> Ressources humaines </a:t>
            </a:r>
            <a:r>
              <a:rPr lang="fr-FR" sz="3300" dirty="0"/>
              <a:t>(secteur privé et public)</a:t>
            </a:r>
            <a:endParaRPr lang="fr-FR" sz="3300" dirty="0">
              <a:solidFill>
                <a:srgbClr val="404040"/>
              </a:solidFill>
              <a:latin typeface="Agency FB"/>
              <a:ea typeface="MS PGothic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Font typeface="Arial" charset="2"/>
              <a:buChar char="•"/>
            </a:pPr>
            <a:r>
              <a:rPr lang="fr-FR" sz="3300" b="1" dirty="0"/>
              <a:t> Formation et orientation </a:t>
            </a:r>
            <a:r>
              <a:rPr lang="fr-FR" sz="3300" dirty="0"/>
              <a:t>(CPE, Centre d’orientation, de formations)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Font typeface="Arial" charset="2"/>
              <a:buChar char="•"/>
            </a:pPr>
            <a:r>
              <a:rPr lang="fr-FR" sz="3300" b="1" dirty="0"/>
              <a:t> (Ré)insertion professionnelle </a:t>
            </a:r>
            <a:r>
              <a:rPr lang="fr-FR" sz="3300" dirty="0"/>
              <a:t>(Ministère du Travail, de la formation professionnelle et de l'éducation, SEFI, CFPA)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Font typeface="Arial" charset="2"/>
              <a:buChar char="•"/>
            </a:pPr>
            <a:r>
              <a:rPr lang="fr-FR" sz="3300" b="1" dirty="0"/>
              <a:t> Secteur social </a:t>
            </a:r>
            <a:r>
              <a:rPr lang="fr-FR" sz="3300" dirty="0"/>
              <a:t>(DSFE, Ministère du Logement, CPS, MJC, associations, SEFI)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Font typeface="Arial" charset="2"/>
              <a:buChar char="•"/>
            </a:pPr>
            <a:r>
              <a:rPr lang="fr-FR" sz="3300" b="1" dirty="0"/>
              <a:t> Culture et Tourisme </a:t>
            </a:r>
            <a:r>
              <a:rPr lang="fr-FR" sz="3300" dirty="0"/>
              <a:t>(Maison de la Culture, Service de la Culture et du Patrimoine, Ministère du tourisme)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Font typeface="Arial" charset="2"/>
              <a:buChar char="•"/>
            </a:pPr>
            <a:r>
              <a:rPr lang="fr-FR" sz="3300" b="1" dirty="0"/>
              <a:t> Sociologie, anthropologie </a:t>
            </a:r>
            <a:r>
              <a:rPr lang="fr-FR" sz="3300" dirty="0"/>
              <a:t>(Universités, Centre de recherches SHS, CESEC)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Font typeface="Arial" charset="2"/>
              <a:buChar char="•"/>
            </a:pPr>
            <a:r>
              <a:rPr lang="fr-FR" sz="3300" b="1" dirty="0"/>
              <a:t> Administration </a:t>
            </a:r>
            <a:r>
              <a:rPr lang="fr-FR" sz="3300" dirty="0"/>
              <a:t>(du Pays et du Territoire)</a:t>
            </a:r>
            <a:endParaRPr lang="fr-FR" sz="3300" b="1" dirty="0"/>
          </a:p>
          <a:p>
            <a:pPr marL="0" lv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Font typeface="Arial" charset="2"/>
              <a:buChar char="•"/>
            </a:pPr>
            <a:r>
              <a:rPr lang="fr-FR" sz="3300" b="1" dirty="0"/>
              <a:t> Statistique </a:t>
            </a:r>
            <a:r>
              <a:rPr lang="fr-FR" sz="3300" dirty="0"/>
              <a:t>(ISPF)</a:t>
            </a:r>
          </a:p>
          <a:p>
            <a:pPr lvl="1">
              <a:lnSpc>
                <a:spcPct val="170000"/>
              </a:lnSpc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41C408-E6AC-4F8B-AE87-6CB129903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92" y="0"/>
            <a:ext cx="4231728" cy="208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86F779F-EFA2-4541-91D6-D0DCDA0BFA34}"/>
              </a:ext>
            </a:extLst>
          </p:cNvPr>
          <p:cNvSpPr txBox="1"/>
          <p:nvPr/>
        </p:nvSpPr>
        <p:spPr>
          <a:xfrm>
            <a:off x="891071" y="1591113"/>
            <a:ext cx="5310231" cy="5001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u="sng" dirty="0">
                <a:solidFill>
                  <a:schemeClr val="accent1">
                    <a:lumMod val="75000"/>
                  </a:schemeClr>
                </a:solidFill>
              </a:rPr>
              <a:t>LES COURS 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Sociologie </a:t>
            </a:r>
            <a:r>
              <a:rPr lang="fr-FR" sz="1400" dirty="0"/>
              <a:t>(de la jeunesse, de la famille, des organisations...)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Anthropologie, culture et patrimoine</a:t>
            </a:r>
            <a:endParaRPr lang="fr-FR" sz="2000" b="1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Gestion des ressources humaines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Enquêtes de terrain </a:t>
            </a:r>
            <a:r>
              <a:rPr lang="fr-FR" sz="1400" dirty="0"/>
              <a:t>(qualitatives, quantitatives)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Médiation et gestion de conflits</a:t>
            </a:r>
            <a:endParaRPr lang="fr-FR" sz="2000" b="1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Anglais, tahitien</a:t>
            </a:r>
            <a:endParaRPr lang="fr-F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Économie et statistiques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3 stages professionnels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(1/an)</a:t>
            </a:r>
            <a:endParaRPr lang="fr-FR" sz="2000" b="1" dirty="0"/>
          </a:p>
          <a:p>
            <a:pPr algn="r">
              <a:lnSpc>
                <a:spcPct val="150000"/>
              </a:lnSpc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DA4AB4-E8EE-4B00-B2C9-02D207039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2" y="88457"/>
            <a:ext cx="2201122" cy="13319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C09846-3001-4E42-BC1E-0A436B104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95" y="412811"/>
            <a:ext cx="5740893" cy="43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COURS…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AUTREMENT!</a:t>
            </a:r>
            <a:br>
              <a:rPr lang="fr-FR" b="1" i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u="sng" dirty="0">
                <a:solidFill>
                  <a:srgbClr val="FFC000"/>
                </a:solidFill>
              </a:rPr>
              <a:t>L’INNOVATION PEDAGOGIQUE A L’ISEPP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77863" y="2160588"/>
            <a:ext cx="8038625" cy="3881437"/>
          </a:xfrm>
        </p:spPr>
        <p:txBody>
          <a:bodyPr/>
          <a:lstStyle/>
          <a:p>
            <a:r>
              <a:rPr lang="fr-FR" b="1" dirty="0"/>
              <a:t>Présentations multimédias </a:t>
            </a:r>
            <a:r>
              <a:rPr lang="fr-FR" dirty="0"/>
              <a:t>: PPS, photos, vidéos, expositions</a:t>
            </a:r>
            <a:r>
              <a:rPr lang="en-US" dirty="0"/>
              <a:t>​ </a:t>
            </a:r>
            <a:r>
              <a:rPr lang="en-US" dirty="0" err="1"/>
              <a:t>virtuelles</a:t>
            </a:r>
            <a:endParaRPr lang="en-US" dirty="0"/>
          </a:p>
          <a:p>
            <a:r>
              <a:rPr lang="fr-FR" b="1" dirty="0"/>
              <a:t>Travaux de groupe </a:t>
            </a:r>
            <a:r>
              <a:rPr lang="fr-FR" dirty="0"/>
              <a:t>: rapports, exposés, enquêtes</a:t>
            </a:r>
            <a:r>
              <a:rPr lang="en-US" dirty="0"/>
              <a:t> sur le terrain </a:t>
            </a:r>
          </a:p>
          <a:p>
            <a:r>
              <a:rPr lang="fr-FR" b="1" dirty="0"/>
              <a:t>Jeux de rôles &amp; interactions orales</a:t>
            </a:r>
            <a:r>
              <a:rPr lang="en-US" dirty="0"/>
              <a:t>​ : </a:t>
            </a:r>
            <a:r>
              <a:rPr lang="en-US" dirty="0" err="1"/>
              <a:t>débats</a:t>
            </a:r>
            <a:r>
              <a:rPr lang="en-US" dirty="0"/>
              <a:t>, serious games, </a:t>
            </a:r>
            <a:r>
              <a:rPr lang="en-US" dirty="0" err="1"/>
              <a:t>discours</a:t>
            </a:r>
            <a:r>
              <a:rPr lang="en-US" dirty="0"/>
              <a:t>…</a:t>
            </a:r>
          </a:p>
          <a:p>
            <a:r>
              <a:rPr lang="fr-FR" b="1" dirty="0"/>
              <a:t>Sorties pédagogiques </a:t>
            </a:r>
            <a:r>
              <a:rPr lang="en-US" dirty="0"/>
              <a:t>​: </a:t>
            </a:r>
            <a:r>
              <a:rPr lang="en-US" dirty="0" err="1"/>
              <a:t>Musée</a:t>
            </a:r>
            <a:r>
              <a:rPr lang="en-US" dirty="0"/>
              <a:t> des </a:t>
            </a:r>
            <a:r>
              <a:rPr lang="en-US" dirty="0" err="1"/>
              <a:t>îles</a:t>
            </a:r>
            <a:r>
              <a:rPr lang="en-US" dirty="0"/>
              <a:t>, associations, fêtes </a:t>
            </a:r>
            <a:r>
              <a:rPr lang="en-US" dirty="0" err="1"/>
              <a:t>culturelles</a:t>
            </a:r>
            <a:r>
              <a:rPr lang="en-US" dirty="0"/>
              <a:t>, institutions (</a:t>
            </a:r>
            <a:r>
              <a:rPr lang="en-US" dirty="0" err="1"/>
              <a:t>Présidence</a:t>
            </a:r>
            <a:r>
              <a:rPr lang="en-US" dirty="0"/>
              <a:t>, APF…), </a:t>
            </a:r>
            <a:r>
              <a:rPr lang="en-US" dirty="0" err="1"/>
              <a:t>entreprises</a:t>
            </a:r>
            <a:r>
              <a:rPr lang="en-US" dirty="0"/>
              <a:t>…</a:t>
            </a:r>
          </a:p>
          <a:p>
            <a:r>
              <a:rPr lang="en-US" dirty="0"/>
              <a:t> </a:t>
            </a:r>
            <a:r>
              <a:rPr lang="en-US" b="1" dirty="0" err="1"/>
              <a:t>Environnements</a:t>
            </a:r>
            <a:r>
              <a:rPr lang="en-US" b="1" dirty="0"/>
              <a:t> </a:t>
            </a:r>
            <a:r>
              <a:rPr lang="en-US" b="1" dirty="0" err="1"/>
              <a:t>numériques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ligne</a:t>
            </a:r>
            <a:r>
              <a:rPr lang="en-US" b="1" dirty="0"/>
              <a:t> </a:t>
            </a:r>
            <a:r>
              <a:rPr lang="en-US" dirty="0"/>
              <a:t>: </a:t>
            </a:r>
            <a:r>
              <a:rPr lang="en-US" dirty="0" err="1"/>
              <a:t>dépôt</a:t>
            </a:r>
            <a:r>
              <a:rPr lang="en-US" dirty="0"/>
              <a:t> des </a:t>
            </a:r>
            <a:r>
              <a:rPr lang="en-US" dirty="0" err="1"/>
              <a:t>cours</a:t>
            </a:r>
            <a:r>
              <a:rPr lang="en-US" dirty="0"/>
              <a:t>/</a:t>
            </a:r>
            <a:r>
              <a:rPr lang="en-US" dirty="0" err="1"/>
              <a:t>professeurs</a:t>
            </a:r>
            <a:r>
              <a:rPr lang="en-US" dirty="0"/>
              <a:t>, </a:t>
            </a:r>
            <a:r>
              <a:rPr lang="en-US" dirty="0" err="1"/>
              <a:t>tchats</a:t>
            </a:r>
            <a:r>
              <a:rPr lang="en-US" dirty="0"/>
              <a:t>, </a:t>
            </a:r>
            <a:r>
              <a:rPr lang="en-US" dirty="0" err="1"/>
              <a:t>visioconférence</a:t>
            </a:r>
            <a:r>
              <a:rPr lang="en-US" dirty="0"/>
              <a:t>, </a:t>
            </a:r>
            <a:r>
              <a:rPr lang="en-US" dirty="0" err="1"/>
              <a:t>bibliothèque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… </a:t>
            </a:r>
          </a:p>
          <a:p>
            <a:r>
              <a:rPr lang="en-US" dirty="0"/>
              <a:t> </a:t>
            </a:r>
            <a:r>
              <a:rPr lang="en-US" b="1" dirty="0" err="1"/>
              <a:t>Tutorat</a:t>
            </a:r>
            <a:r>
              <a:rPr lang="en-US" dirty="0"/>
              <a:t> / </a:t>
            </a:r>
            <a:r>
              <a:rPr lang="en-US" dirty="0" err="1"/>
              <a:t>professeurs</a:t>
            </a:r>
            <a:r>
              <a:rPr lang="en-US" dirty="0"/>
              <a:t> et </a:t>
            </a:r>
            <a:r>
              <a:rPr lang="en-US" dirty="0" err="1"/>
              <a:t>étudiants</a:t>
            </a:r>
            <a:r>
              <a:rPr lang="en-US" dirty="0"/>
              <a:t> de 3ème </a:t>
            </a:r>
            <a:r>
              <a:rPr lang="en-US" dirty="0" err="1"/>
              <a:t>année</a:t>
            </a:r>
            <a:endParaRPr lang="en-US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8F4A44-310D-42E5-A05F-C58D1AA8A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8" y="1840688"/>
            <a:ext cx="2917825" cy="20921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C108577-9EF8-4B1E-A516-77CF0EF89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32" y="4316520"/>
            <a:ext cx="3255146" cy="24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PROFIL-TYPE DES ETUDIANTS EN SCIENCES HUMAINES ET SOCIALES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863" y="2160588"/>
            <a:ext cx="8014875" cy="3881437"/>
          </a:xfrm>
        </p:spPr>
        <p:txBody>
          <a:bodyPr/>
          <a:lstStyle/>
          <a:p>
            <a:r>
              <a:rPr lang="fr-FR" sz="2000" b="1" dirty="0"/>
              <a:t>Sociable</a:t>
            </a:r>
            <a:r>
              <a:rPr lang="fr-FR" sz="2000" dirty="0"/>
              <a:t>, aime les </a:t>
            </a:r>
            <a:r>
              <a:rPr lang="fr-FR" sz="2000" b="1" dirty="0"/>
              <a:t>rencontres</a:t>
            </a:r>
            <a:r>
              <a:rPr lang="fr-FR" sz="2000" dirty="0"/>
              <a:t>, la découverte</a:t>
            </a:r>
          </a:p>
          <a:p>
            <a:r>
              <a:rPr lang="fr-FR" sz="2000" dirty="0"/>
              <a:t>A le </a:t>
            </a:r>
            <a:r>
              <a:rPr lang="fr-FR" sz="2000" b="1" dirty="0"/>
              <a:t>sens de l’écoute</a:t>
            </a:r>
            <a:r>
              <a:rPr lang="fr-FR" sz="2000" dirty="0"/>
              <a:t>, fait preuve d’empathie</a:t>
            </a:r>
          </a:p>
          <a:p>
            <a:r>
              <a:rPr lang="fr-FR" sz="2000" dirty="0"/>
              <a:t>Aime (</a:t>
            </a:r>
            <a:r>
              <a:rPr lang="fr-FR" sz="2000" dirty="0" err="1"/>
              <a:t>re</a:t>
            </a:r>
            <a:r>
              <a:rPr lang="fr-FR" sz="2000" dirty="0"/>
              <a:t>)</a:t>
            </a:r>
            <a:r>
              <a:rPr lang="fr-FR" sz="2000" b="1" dirty="0"/>
              <a:t>découvrir sa culture </a:t>
            </a:r>
            <a:r>
              <a:rPr lang="fr-FR" sz="2000" dirty="0"/>
              <a:t>et celles du monde, </a:t>
            </a:r>
            <a:r>
              <a:rPr lang="fr-FR" sz="2000" b="1" dirty="0"/>
              <a:t>voyager </a:t>
            </a:r>
          </a:p>
          <a:p>
            <a:r>
              <a:rPr lang="fr-FR" sz="2000" dirty="0"/>
              <a:t>Aime </a:t>
            </a:r>
            <a:r>
              <a:rPr lang="fr-FR" sz="2000" b="1" dirty="0"/>
              <a:t>conseiller</a:t>
            </a:r>
            <a:r>
              <a:rPr lang="fr-FR" sz="2000" dirty="0"/>
              <a:t> les autres, </a:t>
            </a:r>
            <a:r>
              <a:rPr lang="fr-FR" sz="2000" b="1" dirty="0"/>
              <a:t>aider</a:t>
            </a:r>
            <a:r>
              <a:rPr lang="fr-FR" sz="2000" dirty="0"/>
              <a:t> les autres</a:t>
            </a:r>
          </a:p>
          <a:p>
            <a:r>
              <a:rPr lang="fr-FR" sz="2000" dirty="0"/>
              <a:t>Discret, </a:t>
            </a:r>
            <a:r>
              <a:rPr lang="fr-FR" sz="2000" b="1" dirty="0"/>
              <a:t>observateur</a:t>
            </a:r>
          </a:p>
          <a:p>
            <a:r>
              <a:rPr lang="fr-FR" sz="2000" b="1" dirty="0"/>
              <a:t>Rassembleur</a:t>
            </a:r>
            <a:r>
              <a:rPr lang="fr-FR" sz="2000" dirty="0"/>
              <a:t>, optimiste, convivial</a:t>
            </a:r>
          </a:p>
          <a:p>
            <a:r>
              <a:rPr lang="fr-FR" sz="2000" dirty="0"/>
              <a:t>Porteur de </a:t>
            </a:r>
            <a:r>
              <a:rPr lang="fr-FR" sz="2000" b="1" dirty="0"/>
              <a:t>projets</a:t>
            </a:r>
            <a:r>
              <a:rPr lang="fr-FR" sz="2000" dirty="0"/>
              <a:t>, trouve des solutions innovantes..</a:t>
            </a:r>
          </a:p>
          <a:p>
            <a:r>
              <a:rPr lang="fr-FR" sz="2000" dirty="0"/>
              <a:t> </a:t>
            </a:r>
            <a:r>
              <a:rPr lang="fr-FR" sz="2000" b="1" dirty="0"/>
              <a:t>Négocie</a:t>
            </a:r>
            <a:r>
              <a:rPr lang="fr-FR" sz="2000" dirty="0"/>
              <a:t> des compromis, </a:t>
            </a:r>
            <a:r>
              <a:rPr lang="fr-FR" sz="2000" b="1" dirty="0"/>
              <a:t>médiateur</a:t>
            </a:r>
            <a:r>
              <a:rPr lang="fr-FR" sz="2000" dirty="0"/>
              <a:t> dans les conflits, </a:t>
            </a:r>
            <a:r>
              <a:rPr lang="fr-FR" sz="2000" b="1" dirty="0"/>
              <a:t>réconciliateur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1ECF0FF-B86A-46DC-BB2A-AC8086552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54" y="3429000"/>
            <a:ext cx="4014926" cy="26766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9C4EB91-0D29-4087-AF3F-1AD284CD2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83" y="0"/>
            <a:ext cx="4048217" cy="30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534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AAD3E5B1EEE48856603C871FCE3EB" ma:contentTypeVersion="6" ma:contentTypeDescription="Crée un document." ma:contentTypeScope="" ma:versionID="51256bf74dd89b87b69bb660977a17e0">
  <xsd:schema xmlns:xsd="http://www.w3.org/2001/XMLSchema" xmlns:xs="http://www.w3.org/2001/XMLSchema" xmlns:p="http://schemas.microsoft.com/office/2006/metadata/properties" xmlns:ns2="1546a343-4ab9-4265-9e9f-2404d386de80" targetNamespace="http://schemas.microsoft.com/office/2006/metadata/properties" ma:root="true" ma:fieldsID="f4ec3fa8348d17785dd200ac85fb76d7" ns2:_="">
    <xsd:import namespace="1546a343-4ab9-4265-9e9f-2404d386d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6a343-4ab9-4265-9e9f-2404d386d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A2FAB7-08F3-4DC0-9060-6AC72D616F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46a343-4ab9-4265-9e9f-2404d386d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3CE5CE-0508-4929-9642-949245D072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974DD2-F9BA-4447-8999-22676C844E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497</Words>
  <Application>Microsoft Office PowerPoint</Application>
  <PresentationFormat>Grand écran</PresentationFormat>
  <Paragraphs>54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MS PGothic</vt:lpstr>
      <vt:lpstr>Agency FB</vt:lpstr>
      <vt:lpstr>Arial</vt:lpstr>
      <vt:lpstr>Calibri</vt:lpstr>
      <vt:lpstr>Euphemia</vt:lpstr>
      <vt:lpstr>Trebuchet MS</vt:lpstr>
      <vt:lpstr>Tw Cen MT</vt:lpstr>
      <vt:lpstr>Wingdings</vt:lpstr>
      <vt:lpstr>Wingdings 2</vt:lpstr>
      <vt:lpstr>Wingdings 3</vt:lpstr>
      <vt:lpstr>Facette</vt:lpstr>
      <vt:lpstr>L’ISEPP  L’Université à taille humaine </vt:lpstr>
      <vt:lpstr>Présentation PowerPoint</vt:lpstr>
      <vt:lpstr>L’ISEPP/UCO Pacifique</vt:lpstr>
      <vt:lpstr>Présentation PowerPoint</vt:lpstr>
      <vt:lpstr>Présentation PowerPoint</vt:lpstr>
      <vt:lpstr>LES DEBOUCHES PAR SECTEUR  </vt:lpstr>
      <vt:lpstr>Présentation PowerPoint</vt:lpstr>
      <vt:lpstr>LES COURS…AUTREMENT! L’INNOVATION PEDAGOGIQUE A L’ISEPP</vt:lpstr>
      <vt:lpstr>PROFIL-TYPE DES ETUDIANTS EN SCIENCES HUMAINES ET SOCIALES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et image</dc:title>
  <dc:creator>Utilisateur</dc:creator>
  <cp:lastModifiedBy>Aurélie POISSON</cp:lastModifiedBy>
  <cp:revision>55</cp:revision>
  <cp:lastPrinted>2016-09-14T21:07:36Z</cp:lastPrinted>
  <dcterms:created xsi:type="dcterms:W3CDTF">2013-04-05T19:49:59Z</dcterms:created>
  <dcterms:modified xsi:type="dcterms:W3CDTF">2021-02-08T22:39:21Z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0x010100A71AAD3E5B1EEE48856603C871FCE3EB</vt:lpwstr>
  </property>
  <property fmtid="{D5CDD505-2E9C-101B-9397-08002B2CF9AE}" pid="3" name="IsMyDocuments">
    <vt:bool>true</vt:bool>
  </property>
</Properties>
</file>