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2" r:id="rId4"/>
    <p:sldId id="260" r:id="rId5"/>
    <p:sldId id="257" r:id="rId6"/>
    <p:sldId id="261" r:id="rId7"/>
    <p:sldId id="259" r:id="rId8"/>
    <p:sldId id="266" r:id="rId9"/>
    <p:sldId id="264" r:id="rId10"/>
    <p:sldId id="263" r:id="rId11"/>
    <p:sldId id="265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tommasini ytommasini" initials="yy" lastIdx="12" clrIdx="0">
    <p:extLst>
      <p:ext uri="{19B8F6BF-5375-455C-9EA6-DF929625EA0E}">
        <p15:presenceInfo xmlns:p15="http://schemas.microsoft.com/office/powerpoint/2012/main" userId="d9297b3337de1a6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29"/>
  </p:normalViewPr>
  <p:slideViewPr>
    <p:cSldViewPr snapToGrid="0" snapToObjects="1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840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67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134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277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033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49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500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88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65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961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154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03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060224"/>
            <a:ext cx="7772400" cy="1538112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chemeClr val="accent1">
                    <a:lumMod val="50000"/>
                  </a:schemeClr>
                </a:solidFill>
              </a:rPr>
              <a:t>TRAVAILLER LE FAIT NUCLEAIRE EN CLASSE DE CM2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36044" y="6194778"/>
            <a:ext cx="6268155" cy="544689"/>
          </a:xfrm>
        </p:spPr>
        <p:txBody>
          <a:bodyPr>
            <a:normAutofit/>
          </a:bodyPr>
          <a:lstStyle/>
          <a:p>
            <a:r>
              <a:rPr lang="fr-FR" sz="2000" dirty="0"/>
              <a:t>Proposition groupe territorial DGEE Histoire et géographie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1731" y="168949"/>
            <a:ext cx="1398936" cy="193360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842" y="3739442"/>
            <a:ext cx="1713802" cy="191064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867" y="3739443"/>
            <a:ext cx="1563956" cy="1910645"/>
          </a:xfrm>
          <a:prstGeom prst="rect">
            <a:avLst/>
          </a:prstGeom>
        </p:spPr>
      </p:pic>
      <p:pic>
        <p:nvPicPr>
          <p:cNvPr id="8" name="Image 7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4868" y="219782"/>
            <a:ext cx="1775178" cy="16711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9778" y="219782"/>
            <a:ext cx="3203222" cy="1799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64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0251"/>
          </a:xfrm>
        </p:spPr>
        <p:txBody>
          <a:bodyPr>
            <a:normAutofit/>
          </a:bodyPr>
          <a:lstStyle/>
          <a:p>
            <a:r>
              <a:rPr lang="fr-FR" sz="2000" dirty="0"/>
              <a:t>Pourquoi le choix de ces lieux pour expérimenter l’arme nucléaire ?</a:t>
            </a:r>
          </a:p>
        </p:txBody>
      </p:sp>
      <p:pic>
        <p:nvPicPr>
          <p:cNvPr id="4" name="Imag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789516"/>
            <a:ext cx="4437380" cy="24003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 de texte 10"/>
          <p:cNvSpPr txBox="1"/>
          <p:nvPr/>
        </p:nvSpPr>
        <p:spPr>
          <a:xfrm>
            <a:off x="1977142" y="1933223"/>
            <a:ext cx="1266825" cy="3429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fr-FR" sz="1200" b="1">
                <a:effectLst/>
                <a:ea typeface="Calibri"/>
                <a:cs typeface="Times New Roman"/>
              </a:rPr>
              <a:t>Désert du Sahara</a:t>
            </a:r>
            <a:endParaRPr lang="fr-FR" sz="1200">
              <a:effectLst/>
              <a:ea typeface="Calibri"/>
              <a:cs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1198" y="3216649"/>
            <a:ext cx="41289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/>
              <a:t>Afrique du nord (vue de l’espace, image </a:t>
            </a:r>
            <a:r>
              <a:rPr lang="fr-FR" sz="1400" dirty="0" err="1"/>
              <a:t>google</a:t>
            </a:r>
            <a:r>
              <a:rPr lang="fr-FR" sz="1400" dirty="0"/>
              <a:t> </a:t>
            </a:r>
            <a:r>
              <a:rPr lang="fr-FR" sz="1400" dirty="0" err="1"/>
              <a:t>earth</a:t>
            </a:r>
            <a:r>
              <a:rPr lang="fr-FR" sz="1400" dirty="0"/>
              <a:t>)</a:t>
            </a:r>
          </a:p>
        </p:txBody>
      </p:sp>
      <p:pic>
        <p:nvPicPr>
          <p:cNvPr id="7" name="Image 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8327" y="3659362"/>
            <a:ext cx="4687006" cy="266241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 de texte 9"/>
          <p:cNvSpPr txBox="1"/>
          <p:nvPr/>
        </p:nvSpPr>
        <p:spPr>
          <a:xfrm>
            <a:off x="4455442" y="4386439"/>
            <a:ext cx="543560" cy="3429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fr-FR" sz="1200" b="1">
                <a:solidFill>
                  <a:srgbClr val="FFFF00"/>
                </a:solidFill>
                <a:effectLst/>
                <a:ea typeface="Calibri"/>
                <a:cs typeface="Times New Roman"/>
              </a:rPr>
              <a:t>Tahiti</a:t>
            </a:r>
            <a:endParaRPr lang="fr-FR" sz="1200">
              <a:effectLst/>
              <a:ea typeface="Calibri"/>
              <a:cs typeface="Times New Roman"/>
            </a:endParaRPr>
          </a:p>
        </p:txBody>
      </p:sp>
      <p:sp>
        <p:nvSpPr>
          <p:cNvPr id="9" name="Zone de texte 11"/>
          <p:cNvSpPr txBox="1"/>
          <p:nvPr/>
        </p:nvSpPr>
        <p:spPr>
          <a:xfrm>
            <a:off x="8153188" y="5978877"/>
            <a:ext cx="652145" cy="3429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fr-FR" sz="1000" b="1">
                <a:solidFill>
                  <a:srgbClr val="FFFF00"/>
                </a:solidFill>
                <a:effectLst/>
                <a:ea typeface="Calibri"/>
                <a:cs typeface="Times New Roman"/>
              </a:rPr>
              <a:t>Moruroa</a:t>
            </a:r>
            <a:endParaRPr lang="fr-FR" sz="1200">
              <a:effectLst/>
              <a:ea typeface="Calibri"/>
              <a:cs typeface="Times New 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55442" y="6321777"/>
            <a:ext cx="43199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/>
              <a:t>Polynésie française (vue de l’espace, image </a:t>
            </a:r>
            <a:r>
              <a:rPr lang="fr-FR" sz="1400" dirty="0" err="1"/>
              <a:t>google</a:t>
            </a:r>
            <a:r>
              <a:rPr lang="fr-FR" sz="1400" dirty="0"/>
              <a:t> </a:t>
            </a:r>
            <a:r>
              <a:rPr lang="fr-FR" sz="1400" dirty="0" err="1"/>
              <a:t>earth</a:t>
            </a:r>
            <a:r>
              <a:rPr lang="fr-FR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26744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444" y="1171220"/>
            <a:ext cx="8960556" cy="417650"/>
          </a:xfrm>
        </p:spPr>
        <p:txBody>
          <a:bodyPr>
            <a:noAutofit/>
          </a:bodyPr>
          <a:lstStyle/>
          <a:p>
            <a:pPr lvl="0" algn="l"/>
            <a:r>
              <a:rPr lang="fr-FR" sz="1800" dirty="0"/>
              <a:t>Compétences : Écouter pour comprendre des messages oraux ou des textes lus par un adulte.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83444" y="1933223"/>
            <a:ext cx="8777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fr-FR" dirty="0">
                <a:ea typeface="+mj-ea"/>
                <a:cs typeface="+mj-cs"/>
              </a:rPr>
              <a:t>Situation : </a:t>
            </a:r>
          </a:p>
          <a:p>
            <a:pPr lvl="0">
              <a:spcBef>
                <a:spcPct val="0"/>
              </a:spcBef>
            </a:pPr>
            <a:r>
              <a:rPr lang="fr-FR" dirty="0">
                <a:ea typeface="+mj-ea"/>
                <a:cs typeface="+mj-cs"/>
              </a:rPr>
              <a:t>Récit </a:t>
            </a:r>
            <a:r>
              <a:rPr lang="fr-FR" dirty="0" smtClean="0">
                <a:ea typeface="+mj-ea"/>
                <a:cs typeface="+mj-cs"/>
              </a:rPr>
              <a:t>de synthèse du </a:t>
            </a:r>
            <a:r>
              <a:rPr lang="fr-FR" dirty="0">
                <a:ea typeface="+mj-ea"/>
                <a:cs typeface="+mj-cs"/>
              </a:rPr>
              <a:t>professeur </a:t>
            </a:r>
            <a:r>
              <a:rPr lang="fr-FR" dirty="0" smtClean="0">
                <a:ea typeface="+mj-ea"/>
                <a:cs typeface="+mj-cs"/>
              </a:rPr>
              <a:t>à partir des documents présentés. Il </a:t>
            </a:r>
            <a:r>
              <a:rPr lang="fr-FR" dirty="0">
                <a:ea typeface="+mj-ea"/>
                <a:cs typeface="+mj-cs"/>
              </a:rPr>
              <a:t>précise et situe dans le temps et dans l’espace, contextualise avec du </a:t>
            </a:r>
            <a:r>
              <a:rPr lang="fr-FR" dirty="0" smtClean="0">
                <a:ea typeface="+mj-ea"/>
                <a:cs typeface="+mj-cs"/>
              </a:rPr>
              <a:t>vocabulaire.</a:t>
            </a:r>
            <a:endParaRPr lang="fr-FR" dirty="0"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70666" y="353943"/>
            <a:ext cx="44732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i="1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ETAPE 2 : RECIT DU PROFESSEUR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 </a:t>
            </a:r>
          </a:p>
          <a:p>
            <a:pPr algn="ctr"/>
            <a:r>
              <a:rPr lang="fr-FR" sz="2000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(Réception orale) </a:t>
            </a:r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3169" y="3936227"/>
            <a:ext cx="8552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ea typeface="+mj-ea"/>
                <a:cs typeface="+mj-cs"/>
              </a:rPr>
              <a:t>Compétence : Dire pour être entendu et compris. 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846667" y="3055861"/>
            <a:ext cx="7365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i="1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ETAPE 3 : </a:t>
            </a:r>
            <a:r>
              <a:rPr lang="fr-FR" sz="2000" b="1" i="1" dirty="0" smtClean="0">
                <a:solidFill>
                  <a:schemeClr val="accent1">
                    <a:lumMod val="50000"/>
                  </a:schemeClr>
                </a:solidFill>
              </a:rPr>
              <a:t>ECHANGE </a:t>
            </a:r>
            <a:r>
              <a:rPr lang="fr-FR" sz="2000" b="1" i="1" dirty="0">
                <a:solidFill>
                  <a:schemeClr val="accent1">
                    <a:lumMod val="50000"/>
                  </a:schemeClr>
                </a:solidFill>
              </a:rPr>
              <a:t>ORAL SUR CE QUI A ETE COMPRIS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fr-FR" sz="2000" dirty="0">
              <a:solidFill>
                <a:schemeClr val="accent1">
                  <a:lumMod val="50000"/>
                </a:schemeClr>
              </a:solidFill>
              <a:ea typeface="+mj-ea"/>
              <a:cs typeface="+mj-cs"/>
            </a:endParaRPr>
          </a:p>
          <a:p>
            <a:pPr algn="ctr"/>
            <a:r>
              <a:rPr lang="fr-FR" sz="2000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(Production orale) </a:t>
            </a:r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0484" y="4346125"/>
            <a:ext cx="855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fr-FR" dirty="0">
                <a:ea typeface="+mj-ea"/>
                <a:cs typeface="+mj-cs"/>
              </a:rPr>
              <a:t>Situation : collectivement les élèves racontent ce qu’ils retiennent de la séance. Des mots clés sont écrits au tableau pour l’étape 4.</a:t>
            </a:r>
          </a:p>
        </p:txBody>
      </p:sp>
    </p:spTree>
    <p:extLst>
      <p:ext uri="{BB962C8B-B14F-4D97-AF65-F5344CB8AC3E}">
        <p14:creationId xmlns:p14="http://schemas.microsoft.com/office/powerpoint/2010/main" val="1508447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6667" y="82727"/>
            <a:ext cx="7365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i="1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ETAPE 4 : RESUME DE LA </a:t>
            </a:r>
            <a:r>
              <a:rPr lang="fr-FR" sz="2000" b="1" i="1" dirty="0" smtClean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LEÇON </a:t>
            </a:r>
            <a:endParaRPr lang="fr-FR" sz="2000" dirty="0">
              <a:solidFill>
                <a:schemeClr val="accent1">
                  <a:lumMod val="50000"/>
                </a:schemeClr>
              </a:solidFill>
              <a:ea typeface="+mj-ea"/>
              <a:cs typeface="+mj-cs"/>
            </a:endParaRPr>
          </a:p>
          <a:p>
            <a:pPr algn="ctr"/>
            <a:r>
              <a:rPr lang="fr-FR" sz="2000" dirty="0">
                <a:solidFill>
                  <a:schemeClr val="accent1">
                    <a:lumMod val="50000"/>
                  </a:schemeClr>
                </a:solidFill>
                <a:ea typeface="+mj-ea"/>
                <a:cs typeface="+mj-cs"/>
              </a:rPr>
              <a:t>(Production écrite) </a:t>
            </a:r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3444" y="108555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Compétence : Produire des écrits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83444" y="1818181"/>
            <a:ext cx="85525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fr-FR" dirty="0">
                <a:ea typeface="+mj-ea"/>
                <a:cs typeface="+mj-cs"/>
              </a:rPr>
              <a:t>Situation : à partir des mots clés dégagés à l’étape 3, les élèves produisent collectivement ou par groupe le résumé de la leçon. (</a:t>
            </a:r>
            <a:r>
              <a:rPr lang="fr-FR" i="1" dirty="0"/>
              <a:t>possibilité de rédiger en séance décrochée, en français, en utilisant le champ lexical vu en histoire).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183444" y="293501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fr-FR" b="1" u="sng" dirty="0"/>
              <a:t>Guide d’écriture</a:t>
            </a:r>
          </a:p>
          <a:p>
            <a:pPr lvl="0"/>
            <a:r>
              <a:rPr lang="fr-FR" b="1" dirty="0" smtClean="0"/>
              <a:t>- Je </a:t>
            </a:r>
            <a:r>
              <a:rPr lang="fr-FR" b="1" dirty="0"/>
              <a:t>définis ce qu’est l’arme nucléaire.</a:t>
            </a:r>
          </a:p>
          <a:p>
            <a:pPr lvl="0"/>
            <a:r>
              <a:rPr lang="fr-FR" b="1" dirty="0" smtClean="0"/>
              <a:t>- Je </a:t>
            </a:r>
            <a:r>
              <a:rPr lang="fr-FR" b="1" dirty="0"/>
              <a:t>situe </a:t>
            </a:r>
            <a:r>
              <a:rPr lang="fr-FR" b="1" dirty="0" smtClean="0"/>
              <a:t>dans le temps et dans l’espace les </a:t>
            </a:r>
            <a:r>
              <a:rPr lang="fr-FR" b="1" dirty="0"/>
              <a:t>premiers essais nucléaires français.</a:t>
            </a:r>
          </a:p>
          <a:p>
            <a:pPr lvl="0"/>
            <a:r>
              <a:rPr lang="fr-FR" b="1" dirty="0" smtClean="0"/>
              <a:t>- J’explique </a:t>
            </a:r>
            <a:r>
              <a:rPr lang="fr-FR" b="1" dirty="0"/>
              <a:t>pourquoi les essais français se sont installés en Polynésie.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314999" y="3078026"/>
            <a:ext cx="3259667" cy="230832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Mots clés</a:t>
            </a:r>
          </a:p>
          <a:p>
            <a:pPr algn="ctr"/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Force de dissuasion</a:t>
            </a:r>
          </a:p>
          <a:p>
            <a:pPr algn="ctr"/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Essai(s) nucléaire(s)</a:t>
            </a:r>
          </a:p>
          <a:p>
            <a:pPr algn="ctr"/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CEP</a:t>
            </a:r>
          </a:p>
          <a:p>
            <a:pPr algn="ctr"/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Années 1966 / 1996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Charles de Gaulle</a:t>
            </a:r>
          </a:p>
          <a:p>
            <a:pPr algn="ctr"/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Moruroa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Fangataufa Tuamotu</a:t>
            </a:r>
          </a:p>
          <a:p>
            <a:pPr algn="ctr"/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Espace de faible peuplement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302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0778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E46C0A"/>
                </a:solidFill>
              </a:rPr>
              <a:t>PROPOSITION 2</a:t>
            </a:r>
            <a:br>
              <a:rPr lang="fr-FR" dirty="0">
                <a:solidFill>
                  <a:srgbClr val="E46C0A"/>
                </a:solidFill>
              </a:rPr>
            </a:br>
            <a:r>
              <a:rPr lang="fr-FR" sz="2000" dirty="0">
                <a:solidFill>
                  <a:srgbClr val="E46C0A"/>
                </a:solidFill>
              </a:rPr>
              <a:t>Séance de lecture  </a:t>
            </a:r>
          </a:p>
        </p:txBody>
      </p:sp>
      <p:sp>
        <p:nvSpPr>
          <p:cNvPr id="5" name="Rectangle 4"/>
          <p:cNvSpPr/>
          <p:nvPr/>
        </p:nvSpPr>
        <p:spPr>
          <a:xfrm>
            <a:off x="214261" y="750801"/>
            <a:ext cx="8791222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i="1" dirty="0"/>
              <a:t>Compétences :</a:t>
            </a:r>
          </a:p>
          <a:p>
            <a:pPr lvl="1">
              <a:lnSpc>
                <a:spcPct val="70000"/>
              </a:lnSpc>
              <a:buFont typeface="Arial"/>
              <a:buChar char="•"/>
            </a:pPr>
            <a:r>
              <a:rPr lang="fr-FR" sz="1600" dirty="0"/>
              <a:t> Lire avec </a:t>
            </a:r>
            <a:r>
              <a:rPr lang="fr-FR" sz="1600" dirty="0" err="1"/>
              <a:t>fluidite</a:t>
            </a:r>
            <a:r>
              <a:rPr lang="fr-FR" sz="1600" dirty="0"/>
              <a:t>́. </a:t>
            </a:r>
          </a:p>
          <a:p>
            <a:pPr lvl="1">
              <a:lnSpc>
                <a:spcPct val="70000"/>
              </a:lnSpc>
              <a:buFont typeface="Arial"/>
              <a:buChar char="•"/>
            </a:pPr>
            <a:r>
              <a:rPr lang="fr-FR" sz="1600" dirty="0" smtClean="0"/>
              <a:t> Comprendre </a:t>
            </a:r>
            <a:r>
              <a:rPr lang="fr-FR" sz="1600" dirty="0"/>
              <a:t>des textes, des documents et des images et les </a:t>
            </a:r>
            <a:r>
              <a:rPr lang="fr-FR" sz="1600" dirty="0" err="1"/>
              <a:t>interpréter</a:t>
            </a:r>
            <a:r>
              <a:rPr lang="fr-FR" sz="1600" dirty="0"/>
              <a:t>. </a:t>
            </a:r>
          </a:p>
          <a:p>
            <a:pPr lvl="1">
              <a:lnSpc>
                <a:spcPct val="70000"/>
              </a:lnSpc>
              <a:buFont typeface="Arial"/>
              <a:buChar char="•"/>
            </a:pPr>
            <a:r>
              <a:rPr lang="fr-FR" sz="1600" dirty="0" smtClean="0"/>
              <a:t> </a:t>
            </a:r>
            <a:r>
              <a:rPr lang="fr-FR" sz="1600" dirty="0" err="1" smtClean="0"/>
              <a:t>Contro</a:t>
            </a:r>
            <a:r>
              <a:rPr lang="fr-FR" sz="1600" dirty="0" err="1"/>
              <a:t>̂ler</a:t>
            </a:r>
            <a:r>
              <a:rPr lang="fr-FR" sz="1600" dirty="0"/>
              <a:t> sa </a:t>
            </a:r>
            <a:r>
              <a:rPr lang="fr-FR" sz="1600" dirty="0" err="1"/>
              <a:t>compréhension</a:t>
            </a:r>
            <a:r>
              <a:rPr lang="fr-FR" sz="1600" dirty="0"/>
              <a:t>, </a:t>
            </a:r>
            <a:r>
              <a:rPr lang="fr-FR" sz="1600" dirty="0" err="1"/>
              <a:t>être</a:t>
            </a:r>
            <a:r>
              <a:rPr lang="fr-FR" sz="1600" dirty="0"/>
              <a:t> un lecteur autonome. </a:t>
            </a:r>
          </a:p>
          <a:p>
            <a:pPr lvl="1">
              <a:lnSpc>
                <a:spcPct val="70000"/>
              </a:lnSpc>
              <a:buFont typeface="Arial"/>
              <a:buChar char="•"/>
            </a:pPr>
            <a:r>
              <a:rPr lang="fr-FR" sz="1600" i="1" dirty="0"/>
              <a:t> Extraire des informations explicites et implicites</a:t>
            </a:r>
          </a:p>
        </p:txBody>
      </p:sp>
      <p:sp>
        <p:nvSpPr>
          <p:cNvPr id="6" name="Rectangle 5"/>
          <p:cNvSpPr/>
          <p:nvPr/>
        </p:nvSpPr>
        <p:spPr>
          <a:xfrm>
            <a:off x="141111" y="4791412"/>
            <a:ext cx="900288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/>
              <a:t>Questionnement </a:t>
            </a:r>
            <a:r>
              <a:rPr lang="fr-FR" sz="1600" dirty="0"/>
              <a:t>: </a:t>
            </a:r>
          </a:p>
          <a:p>
            <a:r>
              <a:rPr lang="fr-FR" sz="1600" dirty="0"/>
              <a:t>Quelle est la nature du document ? </a:t>
            </a:r>
            <a:r>
              <a:rPr lang="fr-FR" sz="1600" i="1" dirty="0"/>
              <a:t>Un discours : Indices : les guillemets, Mesdames et messieurs</a:t>
            </a:r>
            <a:endParaRPr lang="fr-FR" sz="1600" dirty="0"/>
          </a:p>
          <a:p>
            <a:r>
              <a:rPr lang="fr-FR" sz="1600" dirty="0"/>
              <a:t>Qui parle ? </a:t>
            </a:r>
            <a:r>
              <a:rPr lang="fr-FR" sz="1600" i="1" dirty="0"/>
              <a:t>François Hollande, président de France en 2016</a:t>
            </a:r>
            <a:endParaRPr lang="fr-FR" sz="1600" dirty="0"/>
          </a:p>
          <a:p>
            <a:r>
              <a:rPr lang="fr-FR" sz="1600" dirty="0"/>
              <a:t>A qui s’adresse-t-il ? </a:t>
            </a:r>
            <a:r>
              <a:rPr lang="fr-FR" sz="1600" i="1" dirty="0"/>
              <a:t>A des élus polynésiens à la présidence de Polynésie française</a:t>
            </a:r>
            <a:endParaRPr lang="fr-FR" sz="1600" dirty="0"/>
          </a:p>
          <a:p>
            <a:r>
              <a:rPr lang="fr-FR" sz="1600" dirty="0"/>
              <a:t>Quel est le message ? La </a:t>
            </a:r>
            <a:r>
              <a:rPr lang="fr-FR" sz="1600" i="1" dirty="0"/>
              <a:t>reconnaissance des conséquences </a:t>
            </a:r>
            <a:r>
              <a:rPr lang="fr-FR" sz="1600" i="1" dirty="0" smtClean="0"/>
              <a:t>environnementales et sanitaires </a:t>
            </a:r>
            <a:r>
              <a:rPr lang="fr-FR" sz="1600" i="1" dirty="0"/>
              <a:t>des essais nucléaires</a:t>
            </a:r>
            <a:endParaRPr lang="fr-FR" sz="1600" dirty="0"/>
          </a:p>
          <a:p>
            <a:r>
              <a:rPr lang="fr-FR" sz="1600" dirty="0"/>
              <a:t>Quelle proposition </a:t>
            </a:r>
            <a:r>
              <a:rPr lang="fr-FR" sz="1600" dirty="0" smtClean="0"/>
              <a:t>concrète est-elle faite à l’occasion de ce discours ? </a:t>
            </a:r>
            <a:r>
              <a:rPr lang="fr-FR" sz="1600" i="1" dirty="0"/>
              <a:t>Création d’un institut pour informer et garder en mémoire cette partie de l’histoire</a:t>
            </a:r>
            <a:endParaRPr lang="fr-FR" sz="1600" dirty="0"/>
          </a:p>
        </p:txBody>
      </p:sp>
      <p:pic>
        <p:nvPicPr>
          <p:cNvPr id="7" name="Image 6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891" y="1850726"/>
            <a:ext cx="6124222" cy="304989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/>
          <p:cNvSpPr txBox="1"/>
          <p:nvPr/>
        </p:nvSpPr>
        <p:spPr>
          <a:xfrm>
            <a:off x="321869" y="1919294"/>
            <a:ext cx="246522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Déroulement :</a:t>
            </a:r>
          </a:p>
          <a:p>
            <a:endParaRPr lang="fr-FR" sz="800" dirty="0"/>
          </a:p>
          <a:p>
            <a:pPr marL="342900" indent="-342900">
              <a:buFont typeface="+mj-lt"/>
              <a:buAutoNum type="alphaLcPeriod"/>
            </a:pPr>
            <a:r>
              <a:rPr lang="fr-FR" dirty="0"/>
              <a:t>Lecture silencieuse</a:t>
            </a:r>
          </a:p>
          <a:p>
            <a:pPr marL="342900" indent="-342900">
              <a:buFont typeface="+mj-lt"/>
              <a:buAutoNum type="alphaLcPeriod"/>
            </a:pPr>
            <a:r>
              <a:rPr lang="fr-FR" dirty="0"/>
              <a:t>Lecture oralisée </a:t>
            </a:r>
          </a:p>
          <a:p>
            <a:pPr marL="342900" indent="-342900">
              <a:buFont typeface="+mj-lt"/>
              <a:buAutoNum type="alphaLcPeriod"/>
            </a:pPr>
            <a:r>
              <a:rPr lang="fr-FR" dirty="0"/>
              <a:t>Questionnement </a:t>
            </a:r>
            <a:r>
              <a:rPr lang="fr-FR" dirty="0" smtClean="0"/>
              <a:t>du </a:t>
            </a:r>
            <a:r>
              <a:rPr lang="fr-FR" dirty="0"/>
              <a:t>texte</a:t>
            </a:r>
          </a:p>
          <a:p>
            <a:pPr marL="342900" indent="-342900">
              <a:buFont typeface="+mj-lt"/>
              <a:buAutoNum type="alphaLcPeriod"/>
            </a:pPr>
            <a:r>
              <a:rPr lang="fr-FR" dirty="0"/>
              <a:t>Lecture expressive</a:t>
            </a:r>
          </a:p>
        </p:txBody>
      </p:sp>
    </p:spTree>
    <p:extLst>
      <p:ext uri="{BB962C8B-B14F-4D97-AF65-F5344CB8AC3E}">
        <p14:creationId xmlns:p14="http://schemas.microsoft.com/office/powerpoint/2010/main" val="3164239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4751"/>
            <a:ext cx="8229600" cy="811916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Programme de 2016 </a:t>
            </a:r>
            <a:br>
              <a:rPr lang="fr-FR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fr-FR" sz="1800" dirty="0">
                <a:solidFill>
                  <a:schemeClr val="accent1">
                    <a:lumMod val="50000"/>
                  </a:schemeClr>
                </a:solidFill>
              </a:rPr>
              <a:t>(p 201)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47421"/>
            <a:ext cx="8229600" cy="511668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err="1"/>
              <a:t>Thème</a:t>
            </a:r>
            <a:r>
              <a:rPr lang="fr-FR" dirty="0"/>
              <a:t> 3 : La France et la </a:t>
            </a:r>
            <a:r>
              <a:rPr lang="fr-FR" dirty="0" err="1"/>
              <a:t>Polynésie</a:t>
            </a:r>
            <a:r>
              <a:rPr lang="fr-FR" dirty="0"/>
              <a:t> au XXe </a:t>
            </a:r>
            <a:r>
              <a:rPr lang="fr-FR" dirty="0" err="1"/>
              <a:t>siècle</a:t>
            </a:r>
            <a:endParaRPr lang="fr-FR" dirty="0"/>
          </a:p>
          <a:p>
            <a:pPr marL="0" indent="0" algn="just">
              <a:buNone/>
            </a:pPr>
            <a:endParaRPr lang="fr-FR" sz="1600" dirty="0"/>
          </a:p>
          <a:p>
            <a:pPr algn="just"/>
            <a:r>
              <a:rPr lang="fr-FR" dirty="0"/>
              <a:t> En </a:t>
            </a:r>
            <a:r>
              <a:rPr lang="fr-FR" dirty="0" err="1"/>
              <a:t>Polynésie</a:t>
            </a:r>
            <a:r>
              <a:rPr lang="fr-FR" dirty="0"/>
              <a:t> </a:t>
            </a:r>
            <a:r>
              <a:rPr lang="fr-FR" dirty="0" err="1"/>
              <a:t>française</a:t>
            </a:r>
            <a:r>
              <a:rPr lang="fr-FR" dirty="0"/>
              <a:t>, la </a:t>
            </a:r>
            <a:r>
              <a:rPr lang="fr-FR" dirty="0" err="1"/>
              <a:t>deuxième</a:t>
            </a:r>
            <a:r>
              <a:rPr lang="fr-FR" dirty="0"/>
              <a:t> partie du XXe </a:t>
            </a:r>
            <a:r>
              <a:rPr lang="fr-FR" dirty="0" err="1"/>
              <a:t>siècle</a:t>
            </a:r>
            <a:r>
              <a:rPr lang="fr-FR" dirty="0"/>
              <a:t> est </a:t>
            </a:r>
            <a:r>
              <a:rPr lang="fr-FR" dirty="0" err="1"/>
              <a:t>marquée</a:t>
            </a:r>
            <a:r>
              <a:rPr lang="fr-FR" dirty="0"/>
              <a:t> essentiellement par le fait </a:t>
            </a:r>
            <a:r>
              <a:rPr lang="fr-FR" dirty="0" err="1"/>
              <a:t>nucléaire</a:t>
            </a:r>
            <a:r>
              <a:rPr lang="fr-FR" dirty="0"/>
              <a:t>, d’une part, et par l’</a:t>
            </a:r>
            <a:r>
              <a:rPr lang="fr-FR" dirty="0" err="1"/>
              <a:t>évolution</a:t>
            </a:r>
            <a:r>
              <a:rPr lang="fr-FR" dirty="0"/>
              <a:t> du statut vers plus d’autonomie, d’autre part. De 1966 à 1996, la France </a:t>
            </a:r>
            <a:r>
              <a:rPr lang="fr-FR" dirty="0" err="1"/>
              <a:t>procède</a:t>
            </a:r>
            <a:r>
              <a:rPr lang="fr-FR" dirty="0"/>
              <a:t> à 193 essais </a:t>
            </a:r>
            <a:r>
              <a:rPr lang="fr-FR" dirty="0" err="1"/>
              <a:t>nucléaires</a:t>
            </a:r>
            <a:r>
              <a:rPr lang="fr-FR" dirty="0"/>
              <a:t> en </a:t>
            </a:r>
            <a:r>
              <a:rPr lang="fr-FR" dirty="0" err="1"/>
              <a:t>Polynésie</a:t>
            </a:r>
            <a:r>
              <a:rPr lang="fr-FR" dirty="0"/>
              <a:t> </a:t>
            </a:r>
            <a:r>
              <a:rPr lang="fr-FR" dirty="0" err="1"/>
              <a:t>française</a:t>
            </a:r>
            <a:r>
              <a:rPr lang="fr-FR" dirty="0"/>
              <a:t>. L’impact de ces trente </a:t>
            </a:r>
            <a:r>
              <a:rPr lang="fr-FR" dirty="0" err="1"/>
              <a:t>années</a:t>
            </a:r>
            <a:r>
              <a:rPr lang="fr-FR" dirty="0"/>
              <a:t> donne la </a:t>
            </a:r>
            <a:r>
              <a:rPr lang="fr-FR" dirty="0" err="1"/>
              <a:t>possibilite</a:t>
            </a:r>
            <a:r>
              <a:rPr lang="fr-FR" dirty="0"/>
              <a:t>́ de faire le lien entre la </a:t>
            </a:r>
            <a:r>
              <a:rPr lang="fr-FR" dirty="0" err="1"/>
              <a:t>sociéte</a:t>
            </a:r>
            <a:r>
              <a:rPr lang="fr-FR" dirty="0"/>
              <a:t>́ </a:t>
            </a:r>
            <a:r>
              <a:rPr lang="fr-FR" dirty="0" err="1"/>
              <a:t>polynésienne</a:t>
            </a:r>
            <a:r>
              <a:rPr lang="fr-FR" dirty="0"/>
              <a:t> à l’</a:t>
            </a:r>
            <a:r>
              <a:rPr lang="fr-FR" dirty="0" err="1"/>
              <a:t>époque</a:t>
            </a:r>
            <a:r>
              <a:rPr lang="fr-FR" dirty="0"/>
              <a:t> coloniale et celle d’aujourd’hui. </a:t>
            </a:r>
          </a:p>
          <a:p>
            <a:pPr algn="just"/>
            <a:endParaRPr lang="fr-FR" dirty="0"/>
          </a:p>
          <a:p>
            <a:pPr algn="just"/>
            <a:r>
              <a:rPr lang="fr-FR" dirty="0"/>
              <a:t>On retracera les grandes </a:t>
            </a:r>
            <a:r>
              <a:rPr lang="fr-FR" dirty="0" err="1"/>
              <a:t>étapes</a:t>
            </a:r>
            <a:r>
              <a:rPr lang="fr-FR" dirty="0"/>
              <a:t> de l’</a:t>
            </a:r>
            <a:r>
              <a:rPr lang="fr-FR" dirty="0" err="1"/>
              <a:t>évolution</a:t>
            </a:r>
            <a:r>
              <a:rPr lang="fr-FR" dirty="0"/>
              <a:t> statutaire de la </a:t>
            </a:r>
            <a:r>
              <a:rPr lang="fr-FR" dirty="0" err="1"/>
              <a:t>Polynésie</a:t>
            </a:r>
            <a:r>
              <a:rPr lang="fr-FR" dirty="0"/>
              <a:t> </a:t>
            </a:r>
            <a:r>
              <a:rPr lang="fr-FR" dirty="0" err="1"/>
              <a:t>française</a:t>
            </a:r>
            <a:r>
              <a:rPr lang="fr-FR" dirty="0"/>
              <a:t>: 1984, autonomie interne ; 1996 et 2004, autonomie </a:t>
            </a:r>
            <a:r>
              <a:rPr lang="fr-FR" dirty="0" err="1"/>
              <a:t>renforcée</a:t>
            </a:r>
            <a:r>
              <a:rPr lang="fr-FR" dirty="0"/>
              <a:t>. </a:t>
            </a:r>
          </a:p>
          <a:p>
            <a:pPr marL="0" indent="0" algn="just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8540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639"/>
            <a:ext cx="8229600" cy="529695"/>
          </a:xfrm>
        </p:spPr>
        <p:txBody>
          <a:bodyPr>
            <a:noAutofit/>
          </a:bodyPr>
          <a:lstStyle/>
          <a:p>
            <a:pPr algn="ctr"/>
            <a:r>
              <a:rPr lang="fr-FR" sz="3600" b="1" dirty="0">
                <a:solidFill>
                  <a:schemeClr val="accent1">
                    <a:lumMod val="50000"/>
                  </a:schemeClr>
                </a:solidFill>
              </a:rPr>
              <a:t>Avant-propos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1667" y="705556"/>
            <a:ext cx="8763000" cy="567266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fr-FR" sz="2400" dirty="0"/>
              <a:t>Résumé de ce qu’un élève de CM2 doit comprendre sur le fait nucléaire</a:t>
            </a:r>
          </a:p>
          <a:p>
            <a:pPr marL="0" indent="0" algn="just">
              <a:buNone/>
            </a:pPr>
            <a:endParaRPr lang="fr-FR" sz="2400" dirty="0"/>
          </a:p>
          <a:p>
            <a:pPr marL="0" indent="0" algn="just">
              <a:buNone/>
            </a:pPr>
            <a:r>
              <a:rPr lang="fr-FR" sz="2400" dirty="0"/>
              <a:t>A l’issue de la seconde guerre mondiale des grandes nations se sont lancées dans une </a:t>
            </a:r>
            <a:r>
              <a:rPr lang="fr-FR" sz="2400" u="sng" dirty="0">
                <a:solidFill>
                  <a:schemeClr val="accent1">
                    <a:lumMod val="50000"/>
                  </a:schemeClr>
                </a:solidFill>
              </a:rPr>
              <a:t>course à l’arme nucléaire </a:t>
            </a:r>
            <a:r>
              <a:rPr lang="fr-FR" sz="2400" dirty="0"/>
              <a:t>afin de décourager les pays ennemis de les attaquer. C’est ce que l’on appelle la </a:t>
            </a:r>
            <a:r>
              <a:rPr lang="fr-FR" sz="2400" u="sng" dirty="0">
                <a:solidFill>
                  <a:schemeClr val="accent1">
                    <a:lumMod val="50000"/>
                  </a:schemeClr>
                </a:solidFill>
              </a:rPr>
              <a:t>force de dissuasion</a:t>
            </a:r>
            <a:r>
              <a:rPr lang="fr-FR" sz="2400" dirty="0"/>
              <a:t>. A partir des années 1950, pour développer la technologie de cette </a:t>
            </a:r>
            <a:r>
              <a:rPr lang="fr-FR" sz="2400" u="sng" dirty="0">
                <a:solidFill>
                  <a:schemeClr val="accent1">
                    <a:lumMod val="50000"/>
                  </a:schemeClr>
                </a:solidFill>
              </a:rPr>
              <a:t>arme de destruction massive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/>
              <a:t>il fallut rechercher des sites les plus éloignés des activités humaines. Après le désert d’Algérie, </a:t>
            </a:r>
            <a:r>
              <a:rPr lang="fr-FR" sz="2400" u="sng" dirty="0" err="1">
                <a:solidFill>
                  <a:schemeClr val="accent1">
                    <a:lumMod val="50000"/>
                  </a:schemeClr>
                </a:solidFill>
              </a:rPr>
              <a:t>Moruroa</a:t>
            </a:r>
            <a:r>
              <a:rPr lang="fr-FR" sz="2400" u="sng" dirty="0">
                <a:solidFill>
                  <a:schemeClr val="accent1">
                    <a:lumMod val="50000"/>
                  </a:schemeClr>
                </a:solidFill>
              </a:rPr>
              <a:t> et Fangataufa, atolls des </a:t>
            </a:r>
            <a:r>
              <a:rPr lang="fr-FR" sz="2400" u="sng" dirty="0" smtClean="0">
                <a:solidFill>
                  <a:schemeClr val="accent1">
                    <a:lumMod val="50000"/>
                  </a:schemeClr>
                </a:solidFill>
              </a:rPr>
              <a:t>Tuamotu</a:t>
            </a:r>
            <a:r>
              <a:rPr lang="fr-FR" sz="2400" dirty="0" smtClean="0"/>
              <a:t> </a:t>
            </a:r>
            <a:r>
              <a:rPr lang="fr-FR" sz="2400" dirty="0"/>
              <a:t>sont choisis par </a:t>
            </a:r>
            <a:r>
              <a:rPr lang="fr-FR" sz="2400" dirty="0" smtClean="0"/>
              <a:t>Charles </a:t>
            </a:r>
            <a:r>
              <a:rPr lang="fr-FR" sz="2400" dirty="0"/>
              <a:t>de Gaulle Président de la République française po</a:t>
            </a:r>
            <a:r>
              <a:rPr lang="fr-FR" sz="2400" dirty="0" smtClean="0"/>
              <a:t>ur </a:t>
            </a:r>
            <a:r>
              <a:rPr lang="fr-FR" sz="2400" dirty="0"/>
              <a:t>réaliser les </a:t>
            </a:r>
            <a:r>
              <a:rPr lang="fr-FR" sz="2400" u="sng" dirty="0">
                <a:solidFill>
                  <a:schemeClr val="accent1">
                    <a:lumMod val="50000"/>
                  </a:schemeClr>
                </a:solidFill>
              </a:rPr>
              <a:t>essais nucléaires</a:t>
            </a:r>
            <a:r>
              <a:rPr lang="fr-FR" sz="2400" dirty="0"/>
              <a:t>. Malgré une certaine résistance politique polynésienne le </a:t>
            </a:r>
            <a:r>
              <a:rPr lang="fr-FR" sz="2400" u="sng" dirty="0">
                <a:solidFill>
                  <a:schemeClr val="accent1">
                    <a:lumMod val="50000"/>
                  </a:schemeClr>
                </a:solidFill>
              </a:rPr>
              <a:t>Centre d’Expérimentation</a:t>
            </a:r>
            <a:r>
              <a:rPr lang="fr-FR" sz="2400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u="sng" dirty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u="sng" dirty="0">
                <a:solidFill>
                  <a:schemeClr val="accent1">
                    <a:lumMod val="50000"/>
                  </a:schemeClr>
                </a:solidFill>
              </a:rPr>
              <a:t>Pacifique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 smtClean="0"/>
              <a:t>se met en place dans les années 1960. Cette installation militaire entraine </a:t>
            </a:r>
            <a:r>
              <a:rPr lang="fr-FR" sz="2400" dirty="0"/>
              <a:t>pour </a:t>
            </a:r>
            <a:r>
              <a:rPr lang="fr-FR" sz="2400" dirty="0" smtClean="0"/>
              <a:t>les Polynésiens des </a:t>
            </a:r>
            <a:r>
              <a:rPr lang="fr-FR" sz="2400" u="sng" dirty="0" smtClean="0">
                <a:solidFill>
                  <a:schemeClr val="accent1">
                    <a:lumMod val="50000"/>
                  </a:schemeClr>
                </a:solidFill>
              </a:rPr>
              <a:t>bouleversements</a:t>
            </a:r>
            <a:r>
              <a:rPr lang="fr-FR" sz="2400" dirty="0"/>
              <a:t> </a:t>
            </a:r>
            <a:r>
              <a:rPr lang="fr-FR" sz="2400" dirty="0" smtClean="0"/>
              <a:t>économiques, sociaux et environnementaux </a:t>
            </a:r>
            <a:r>
              <a:rPr lang="fr-FR" sz="2400" dirty="0"/>
              <a:t>très importants. Les </a:t>
            </a:r>
            <a:r>
              <a:rPr lang="fr-FR" sz="2400" dirty="0" smtClean="0"/>
              <a:t>essais ont été arrêtés </a:t>
            </a:r>
            <a:r>
              <a:rPr lang="fr-FR" sz="2400" dirty="0"/>
              <a:t>depuis 1996 et depuis la Polynésie</a:t>
            </a:r>
            <a:r>
              <a:rPr lang="fr-FR" sz="2400" dirty="0" smtClean="0"/>
              <a:t> </a:t>
            </a:r>
            <a:r>
              <a:rPr lang="fr-FR" sz="2400" dirty="0"/>
              <a:t>française s’est lancée dans une reconversion économique. </a:t>
            </a:r>
            <a:r>
              <a:rPr lang="fr-FR" sz="2400" dirty="0" smtClean="0"/>
              <a:t>Aujourd'hui</a:t>
            </a:r>
            <a:r>
              <a:rPr lang="fr-FR" sz="2400" dirty="0"/>
              <a:t>, il est important de comprendre, de témoigner et de questionner le temps des essais nucléaires en Polynésie française</a:t>
            </a:r>
            <a:r>
              <a:rPr lang="fr-FR" sz="2400" dirty="0" smtClean="0"/>
              <a:t>.</a:t>
            </a:r>
          </a:p>
          <a:p>
            <a:pPr marL="0" indent="0" algn="just">
              <a:buNone/>
            </a:pPr>
            <a:endParaRPr lang="fr-FR" sz="2400" dirty="0" smtClean="0"/>
          </a:p>
          <a:p>
            <a:pPr marL="0" indent="0" algn="just">
              <a:buNone/>
            </a:pPr>
            <a:r>
              <a:rPr lang="fr-FR" sz="2400" dirty="0" smtClean="0"/>
              <a:t>	</a:t>
            </a:r>
            <a:r>
              <a:rPr lang="fr-FR" sz="2400" u="sng" dirty="0" smtClean="0"/>
              <a:t>Ces éléments constituent un cadre pour l’analyse documentaire ou la parole du professeur mais ne constituent pas une trace écrite pour les élèves.</a:t>
            </a:r>
            <a:endParaRPr lang="fr-FR" sz="2400" u="sng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212" y="5325577"/>
            <a:ext cx="272479" cy="27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924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8863"/>
            <a:ext cx="8229600" cy="459138"/>
          </a:xfrm>
        </p:spPr>
        <p:txBody>
          <a:bodyPr>
            <a:normAutofit fontScale="90000"/>
          </a:bodyPr>
          <a:lstStyle/>
          <a:p>
            <a:pPr algn="ctr"/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Présentation de la séquence de travail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4000" y="635000"/>
            <a:ext cx="8432800" cy="2525889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fr-FR" sz="2000" dirty="0"/>
              <a:t>Le travail suivant propose : </a:t>
            </a:r>
          </a:p>
          <a:p>
            <a:pPr lvl="0" algn="just"/>
            <a:r>
              <a:rPr lang="fr-FR" sz="2000" dirty="0"/>
              <a:t>Dans un premier temps, de montrer comment faire travailler les compétences en maîtrise de la langue française durant une séance d’histoire (</a:t>
            </a:r>
            <a:r>
              <a:rPr lang="fr-FR" sz="2000" dirty="0">
                <a:solidFill>
                  <a:srgbClr val="E46C0A"/>
                </a:solidFill>
              </a:rPr>
              <a:t>PROPOSITION 1</a:t>
            </a:r>
            <a:r>
              <a:rPr lang="fr-FR" sz="2000" dirty="0"/>
              <a:t>) </a:t>
            </a:r>
          </a:p>
          <a:p>
            <a:pPr lvl="0" algn="just"/>
            <a:r>
              <a:rPr lang="fr-FR" sz="2000" dirty="0"/>
              <a:t>Dans un second temps, de montrer comment utiliser un document historique (extrait de discours politiques ou récit historique) au service de la compréhension de texte en français (</a:t>
            </a:r>
            <a:r>
              <a:rPr lang="fr-FR" sz="2000" dirty="0">
                <a:solidFill>
                  <a:srgbClr val="E46C0A"/>
                </a:solidFill>
              </a:rPr>
              <a:t>PROPOSITION 2</a:t>
            </a:r>
            <a:r>
              <a:rPr lang="fr-FR" sz="2000" dirty="0"/>
              <a:t>)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06400" y="3637845"/>
            <a:ext cx="8432800" cy="2260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fr-FR" sz="2000" u="sng" dirty="0" smtClean="0">
                <a:solidFill>
                  <a:schemeClr val="accent6">
                    <a:lumMod val="75000"/>
                  </a:schemeClr>
                </a:solidFill>
              </a:rPr>
              <a:t>Problématiques </a:t>
            </a:r>
            <a:r>
              <a:rPr lang="fr-FR" sz="2000" u="sng" dirty="0">
                <a:solidFill>
                  <a:schemeClr val="accent6">
                    <a:lumMod val="75000"/>
                  </a:schemeClr>
                </a:solidFill>
              </a:rPr>
              <a:t>abordées</a:t>
            </a:r>
          </a:p>
          <a:p>
            <a:pPr marL="0" indent="0" algn="ctr">
              <a:buFont typeface="Arial" pitchFamily="34" charset="0"/>
              <a:buNone/>
            </a:pPr>
            <a:endParaRPr lang="fr-FR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fr-FR" sz="2000" dirty="0">
                <a:solidFill>
                  <a:srgbClr val="E46C0A"/>
                </a:solidFill>
              </a:rPr>
              <a:t>PROPOSITION 1 </a:t>
            </a:r>
            <a:r>
              <a:rPr lang="fr-FR" sz="2000" dirty="0"/>
              <a:t>: </a:t>
            </a:r>
            <a:r>
              <a:rPr lang="fr-FR" sz="2000" u="sng" dirty="0"/>
              <a:t>Question initiale</a:t>
            </a:r>
            <a:r>
              <a:rPr lang="fr-FR" sz="2000" dirty="0"/>
              <a:t> : Pourquoi la France décide-t-elle d’implanter le centre d’essais nucléaires en Polynésie </a:t>
            </a:r>
            <a:r>
              <a:rPr lang="fr-FR" sz="2000" dirty="0" smtClean="0"/>
              <a:t>française?</a:t>
            </a:r>
            <a:endParaRPr lang="fr-FR" sz="2000" dirty="0"/>
          </a:p>
          <a:p>
            <a:pPr marL="0" indent="0" algn="just">
              <a:buNone/>
            </a:pPr>
            <a:endParaRPr lang="fr-FR" sz="2000" dirty="0"/>
          </a:p>
          <a:p>
            <a:pPr marL="0" indent="0" algn="just">
              <a:buNone/>
            </a:pPr>
            <a:r>
              <a:rPr lang="fr-FR" sz="2000" dirty="0">
                <a:solidFill>
                  <a:srgbClr val="E46C0A"/>
                </a:solidFill>
              </a:rPr>
              <a:t>PROPOSITION 2 </a:t>
            </a:r>
            <a:r>
              <a:rPr lang="fr-FR" sz="2000" dirty="0"/>
              <a:t>: </a:t>
            </a:r>
            <a:r>
              <a:rPr lang="fr-FR" sz="2000" u="sng" dirty="0"/>
              <a:t>Etude de texte </a:t>
            </a:r>
            <a:r>
              <a:rPr lang="fr-FR" sz="2000" dirty="0"/>
              <a:t>: Discours de F. Hollande à </a:t>
            </a:r>
            <a:r>
              <a:rPr lang="fr-FR" sz="2000" dirty="0" smtClean="0"/>
              <a:t>la Présidence de la </a:t>
            </a:r>
            <a:r>
              <a:rPr lang="fr-FR" sz="2000" dirty="0"/>
              <a:t>Polynésie française</a:t>
            </a:r>
          </a:p>
        </p:txBody>
      </p:sp>
    </p:spTree>
    <p:extLst>
      <p:ext uri="{BB962C8B-B14F-4D97-AF65-F5344CB8AC3E}">
        <p14:creationId xmlns:p14="http://schemas.microsoft.com/office/powerpoint/2010/main" val="4008346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531578" cy="705556"/>
          </a:xfrm>
        </p:spPr>
        <p:txBody>
          <a:bodyPr>
            <a:noAutofit/>
          </a:bodyPr>
          <a:lstStyle/>
          <a:p>
            <a:pPr algn="ctr"/>
            <a:r>
              <a:rPr lang="fr-FR" sz="2400" b="1" dirty="0">
                <a:solidFill>
                  <a:schemeClr val="accent1">
                    <a:lumMod val="50000"/>
                  </a:schemeClr>
                </a:solidFill>
              </a:rPr>
              <a:t>Transdisciplinarité des compétences des programmes </a:t>
            </a:r>
            <a:br>
              <a:rPr lang="fr-FR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fr-FR" sz="2400" b="1" dirty="0">
                <a:solidFill>
                  <a:schemeClr val="accent1">
                    <a:lumMod val="50000"/>
                  </a:schemeClr>
                </a:solidFill>
              </a:rPr>
              <a:t>Cycle 3    2016</a:t>
            </a:r>
            <a:endParaRPr lang="fr-F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3887" y="993058"/>
            <a:ext cx="8297334" cy="567321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En Histoire</a:t>
            </a:r>
          </a:p>
          <a:p>
            <a:pPr marL="0" indent="0">
              <a:buNone/>
            </a:pPr>
            <a:r>
              <a:rPr lang="fr-FR" sz="2200" dirty="0"/>
              <a:t>Comprendre un document </a:t>
            </a:r>
          </a:p>
          <a:p>
            <a:pPr lvl="1"/>
            <a:r>
              <a:rPr lang="fr-FR" sz="1400" dirty="0"/>
              <a:t>Comprendre le sens général d’un document. </a:t>
            </a:r>
          </a:p>
          <a:p>
            <a:pPr lvl="1"/>
            <a:r>
              <a:rPr lang="fr-FR" sz="1400" dirty="0"/>
              <a:t>Identifier le document et savoir pourquoi il doit être identifié. </a:t>
            </a:r>
          </a:p>
          <a:p>
            <a:pPr lvl="1"/>
            <a:r>
              <a:rPr lang="fr-FR" sz="1400" dirty="0"/>
              <a:t>Extraire des informations pertinentes pour répondre à une question.</a:t>
            </a:r>
          </a:p>
          <a:p>
            <a:pPr lvl="1"/>
            <a:r>
              <a:rPr lang="fr-FR" sz="1400" dirty="0"/>
              <a:t>Savoir que le document exprime un point de vue, identifier et questionner le sens implicite d’un document</a:t>
            </a:r>
            <a:r>
              <a:rPr lang="fr-FR" sz="1400" dirty="0" smtClean="0"/>
              <a:t>.</a:t>
            </a:r>
            <a:endParaRPr lang="fr-FR" sz="1400" b="1" dirty="0"/>
          </a:p>
          <a:p>
            <a:pPr marL="0" indent="0">
              <a:buNone/>
            </a:pPr>
            <a:r>
              <a:rPr lang="fr-FR" sz="2200" dirty="0"/>
              <a:t>Pratiquer différents langages en histoire</a:t>
            </a:r>
          </a:p>
          <a:p>
            <a:pPr lvl="1">
              <a:buFont typeface="Arial"/>
              <a:buChar char="•"/>
            </a:pPr>
            <a:r>
              <a:rPr lang="fr-FR" sz="1400" dirty="0"/>
              <a:t>Écrire pour structurer sa pensée et son savoir, pour argumenter et écrire pour communiquer et échanger.</a:t>
            </a:r>
          </a:p>
          <a:p>
            <a:pPr lvl="1">
              <a:buFont typeface="Arial"/>
              <a:buChar char="•"/>
            </a:pPr>
            <a:r>
              <a:rPr lang="fr-FR" sz="1400" dirty="0"/>
              <a:t>Reconnaître un récit historique </a:t>
            </a:r>
          </a:p>
          <a:p>
            <a:pPr lvl="1">
              <a:buFont typeface="Arial"/>
              <a:buChar char="•"/>
            </a:pPr>
            <a:r>
              <a:rPr lang="fr-FR" sz="1400" dirty="0"/>
              <a:t>S’exprimer à l’oral pour penser, communiquer et échanger 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En 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Français</a:t>
            </a:r>
          </a:p>
          <a:p>
            <a:pPr marL="0" indent="0">
              <a:buNone/>
            </a:pPr>
            <a:r>
              <a:rPr lang="fr-FR" sz="2200" dirty="0"/>
              <a:t>Comprendre et s’exprimer à l’oral </a:t>
            </a:r>
          </a:p>
          <a:p>
            <a:pPr lvl="1"/>
            <a:r>
              <a:rPr lang="fr-FR" sz="1400" dirty="0" err="1"/>
              <a:t>Écouter</a:t>
            </a:r>
            <a:r>
              <a:rPr lang="fr-FR" sz="1400" dirty="0"/>
              <a:t> pour comprendre un message oral, un propos, un discours, un texte lu. </a:t>
            </a:r>
          </a:p>
          <a:p>
            <a:pPr lvl="1"/>
            <a:r>
              <a:rPr lang="fr-FR" sz="1400" dirty="0" smtClean="0"/>
              <a:t>Parler </a:t>
            </a:r>
            <a:r>
              <a:rPr lang="fr-FR" sz="1400" dirty="0"/>
              <a:t>en prenant en compte son auditoire. </a:t>
            </a:r>
          </a:p>
          <a:p>
            <a:pPr lvl="1"/>
            <a:r>
              <a:rPr lang="fr-FR" sz="1400" dirty="0" smtClean="0"/>
              <a:t>Participer </a:t>
            </a:r>
            <a:r>
              <a:rPr lang="fr-FR" sz="1400" dirty="0"/>
              <a:t>à des </a:t>
            </a:r>
            <a:r>
              <a:rPr lang="fr-FR" sz="1400" dirty="0" err="1"/>
              <a:t>échanges</a:t>
            </a:r>
            <a:r>
              <a:rPr lang="fr-FR" sz="1400" dirty="0"/>
              <a:t> dans des situations </a:t>
            </a:r>
            <a:r>
              <a:rPr lang="fr-FR" sz="1400" dirty="0" err="1"/>
              <a:t>diversifiées</a:t>
            </a:r>
            <a:r>
              <a:rPr lang="fr-FR" sz="1400" dirty="0"/>
              <a:t>. </a:t>
            </a:r>
          </a:p>
          <a:p>
            <a:pPr lvl="1"/>
            <a:r>
              <a:rPr lang="fr-FR" sz="1400" dirty="0" smtClean="0"/>
              <a:t>Adopter </a:t>
            </a:r>
            <a:r>
              <a:rPr lang="fr-FR" sz="1400" dirty="0"/>
              <a:t>une attitude critique par rapport au langage produit.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fr-FR" sz="2200" dirty="0"/>
              <a:t>Lire</a:t>
            </a:r>
          </a:p>
          <a:p>
            <a:pPr lvl="1">
              <a:lnSpc>
                <a:spcPct val="70000"/>
              </a:lnSpc>
              <a:buFont typeface="Arial"/>
              <a:buChar char="•"/>
            </a:pPr>
            <a:endParaRPr lang="fr-FR" sz="1100" dirty="0"/>
          </a:p>
          <a:p>
            <a:pPr lvl="1">
              <a:lnSpc>
                <a:spcPct val="70000"/>
              </a:lnSpc>
              <a:buFont typeface="Arial"/>
              <a:buChar char="•"/>
            </a:pPr>
            <a:r>
              <a:rPr lang="fr-FR" sz="1400" dirty="0" smtClean="0"/>
              <a:t>Lire </a:t>
            </a:r>
            <a:r>
              <a:rPr lang="fr-FR" sz="1400" dirty="0"/>
              <a:t>avec </a:t>
            </a:r>
            <a:r>
              <a:rPr lang="fr-FR" sz="1400" dirty="0" err="1"/>
              <a:t>fluidite</a:t>
            </a:r>
            <a:r>
              <a:rPr lang="fr-FR" sz="1400" dirty="0"/>
              <a:t>́. </a:t>
            </a:r>
          </a:p>
          <a:p>
            <a:pPr lvl="1">
              <a:lnSpc>
                <a:spcPct val="70000"/>
              </a:lnSpc>
              <a:buFont typeface="Arial"/>
              <a:buChar char="•"/>
            </a:pPr>
            <a:r>
              <a:rPr lang="fr-FR" sz="1400" dirty="0" smtClean="0"/>
              <a:t>Comprendre </a:t>
            </a:r>
            <a:r>
              <a:rPr lang="fr-FR" sz="1400" dirty="0"/>
              <a:t>des textes, des documents et des images et les </a:t>
            </a:r>
            <a:r>
              <a:rPr lang="fr-FR" sz="1400" dirty="0" err="1"/>
              <a:t>interpréter</a:t>
            </a:r>
            <a:r>
              <a:rPr lang="fr-FR" sz="1400" dirty="0"/>
              <a:t>. </a:t>
            </a:r>
          </a:p>
          <a:p>
            <a:pPr lvl="1">
              <a:lnSpc>
                <a:spcPct val="70000"/>
              </a:lnSpc>
              <a:buFont typeface="Arial"/>
              <a:buChar char="•"/>
            </a:pPr>
            <a:r>
              <a:rPr lang="fr-FR" sz="1400" dirty="0" err="1" smtClean="0"/>
              <a:t>Contro</a:t>
            </a:r>
            <a:r>
              <a:rPr lang="fr-FR" sz="1400" dirty="0" err="1"/>
              <a:t>̂ler</a:t>
            </a:r>
            <a:r>
              <a:rPr lang="fr-FR" sz="1400" dirty="0"/>
              <a:t> sa </a:t>
            </a:r>
            <a:r>
              <a:rPr lang="fr-FR" sz="1400" dirty="0" err="1"/>
              <a:t>compréhension</a:t>
            </a:r>
            <a:r>
              <a:rPr lang="fr-FR" sz="1400" dirty="0"/>
              <a:t>, </a:t>
            </a:r>
            <a:r>
              <a:rPr lang="fr-FR" sz="1400" dirty="0" err="1"/>
              <a:t>être</a:t>
            </a:r>
            <a:r>
              <a:rPr lang="fr-FR" sz="1400" dirty="0"/>
              <a:t> un lecteur autonome. </a:t>
            </a:r>
          </a:p>
          <a:p>
            <a:pPr lvl="1">
              <a:lnSpc>
                <a:spcPct val="70000"/>
              </a:lnSpc>
              <a:buFont typeface="Arial"/>
              <a:buChar char="•"/>
            </a:pPr>
            <a:endParaRPr lang="fr-FR" sz="1500" dirty="0"/>
          </a:p>
          <a:p>
            <a:pPr marL="57150" indent="0">
              <a:lnSpc>
                <a:spcPct val="70000"/>
              </a:lnSpc>
              <a:buNone/>
            </a:pPr>
            <a:r>
              <a:rPr lang="fr-FR" sz="2200" dirty="0"/>
              <a:t>Ecrire</a:t>
            </a:r>
          </a:p>
          <a:p>
            <a:pPr lvl="1">
              <a:lnSpc>
                <a:spcPct val="70000"/>
              </a:lnSpc>
              <a:buFont typeface="Arial"/>
              <a:buChar char="•"/>
            </a:pPr>
            <a:r>
              <a:rPr lang="fr-FR" sz="1400" dirty="0" err="1"/>
              <a:t>Écrire</a:t>
            </a:r>
            <a:r>
              <a:rPr lang="fr-FR" sz="1400" dirty="0"/>
              <a:t> à la main de </a:t>
            </a:r>
            <a:r>
              <a:rPr lang="fr-FR" sz="1400" dirty="0" err="1"/>
              <a:t>manière</a:t>
            </a:r>
            <a:r>
              <a:rPr lang="fr-FR" sz="1400" dirty="0"/>
              <a:t> fluide et efficace. </a:t>
            </a:r>
          </a:p>
          <a:p>
            <a:pPr lvl="1">
              <a:lnSpc>
                <a:spcPct val="70000"/>
              </a:lnSpc>
              <a:buFont typeface="Arial"/>
              <a:buChar char="•"/>
            </a:pPr>
            <a:r>
              <a:rPr lang="fr-FR" sz="1400" dirty="0"/>
              <a:t>Produire des </a:t>
            </a:r>
            <a:r>
              <a:rPr lang="fr-FR" sz="1400" dirty="0" err="1"/>
              <a:t>écrits</a:t>
            </a:r>
            <a:r>
              <a:rPr lang="fr-FR" sz="1400" dirty="0"/>
              <a:t> </a:t>
            </a:r>
            <a:r>
              <a:rPr lang="fr-FR" sz="1400" dirty="0" err="1" smtClean="0"/>
              <a:t>variés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3336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6981"/>
            <a:ext cx="8229600" cy="507936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>
                <a:solidFill>
                  <a:schemeClr val="accent1">
                    <a:lumMod val="50000"/>
                  </a:schemeClr>
                </a:solidFill>
              </a:rPr>
              <a:t>Frise historique</a:t>
            </a:r>
          </a:p>
        </p:txBody>
      </p:sp>
      <p:grpSp>
        <p:nvGrpSpPr>
          <p:cNvPr id="10" name="Groupe 9"/>
          <p:cNvGrpSpPr/>
          <p:nvPr/>
        </p:nvGrpSpPr>
        <p:grpSpPr>
          <a:xfrm>
            <a:off x="32944" y="1707444"/>
            <a:ext cx="8996723" cy="3529958"/>
            <a:chOff x="32944" y="1707444"/>
            <a:chExt cx="8996723" cy="3529958"/>
          </a:xfrm>
        </p:grpSpPr>
        <p:sp>
          <p:nvSpPr>
            <p:cNvPr id="4" name="Flèche vers la droite 3"/>
            <p:cNvSpPr/>
            <p:nvPr/>
          </p:nvSpPr>
          <p:spPr>
            <a:xfrm>
              <a:off x="32944" y="3048000"/>
              <a:ext cx="8957440" cy="48463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1241769" y="3101998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1960</a:t>
              </a: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8426587" y="3100509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1996</a:t>
              </a: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2607724" y="3107109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1966</a:t>
              </a:r>
            </a:p>
          </p:txBody>
        </p:sp>
        <p:sp>
          <p:nvSpPr>
            <p:cNvPr id="8" name="Légende encadrée 1 7"/>
            <p:cNvSpPr/>
            <p:nvPr/>
          </p:nvSpPr>
          <p:spPr>
            <a:xfrm>
              <a:off x="2271880" y="1707444"/>
              <a:ext cx="1396999" cy="493889"/>
            </a:xfrm>
            <a:prstGeom prst="borderCallout1">
              <a:avLst>
                <a:gd name="adj1" fmla="val 101607"/>
                <a:gd name="adj2" fmla="val 45001"/>
                <a:gd name="adj3" fmla="val 289643"/>
                <a:gd name="adj4" fmla="val 44647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accent1">
                      <a:lumMod val="50000"/>
                    </a:schemeClr>
                  </a:solidFill>
                </a:rPr>
                <a:t>1</a:t>
              </a:r>
              <a:r>
                <a:rPr lang="fr-FR" sz="1200" baseline="30000" dirty="0">
                  <a:solidFill>
                    <a:schemeClr val="accent1">
                      <a:lumMod val="50000"/>
                    </a:schemeClr>
                  </a:solidFill>
                </a:rPr>
                <a:t>er</a:t>
              </a:r>
              <a:r>
                <a:rPr lang="fr-FR" sz="1200" dirty="0">
                  <a:solidFill>
                    <a:schemeClr val="accent1">
                      <a:lumMod val="50000"/>
                    </a:schemeClr>
                  </a:solidFill>
                </a:rPr>
                <a:t> essai nucléaire en Polynésie</a:t>
              </a:r>
            </a:p>
          </p:txBody>
        </p:sp>
        <p:sp>
          <p:nvSpPr>
            <p:cNvPr id="9" name="Légende encadrée 1 8"/>
            <p:cNvSpPr/>
            <p:nvPr/>
          </p:nvSpPr>
          <p:spPr>
            <a:xfrm>
              <a:off x="7412533" y="1783925"/>
              <a:ext cx="1617134" cy="493889"/>
            </a:xfrm>
            <a:prstGeom prst="borderCallout1">
              <a:avLst>
                <a:gd name="adj1" fmla="val 101607"/>
                <a:gd name="adj2" fmla="val 74669"/>
                <a:gd name="adj3" fmla="val 292500"/>
                <a:gd name="adj4" fmla="val 7459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accent1">
                      <a:lumMod val="50000"/>
                    </a:schemeClr>
                  </a:solidFill>
                </a:rPr>
                <a:t>Dernier essai nucléaire en Polynésie</a:t>
              </a:r>
            </a:p>
          </p:txBody>
        </p:sp>
        <p:sp>
          <p:nvSpPr>
            <p:cNvPr id="11" name="Légende encadrée 1 10"/>
            <p:cNvSpPr/>
            <p:nvPr/>
          </p:nvSpPr>
          <p:spPr>
            <a:xfrm>
              <a:off x="1574818" y="4743513"/>
              <a:ext cx="1072444" cy="493889"/>
            </a:xfrm>
            <a:prstGeom prst="borderCallout1">
              <a:avLst>
                <a:gd name="adj1" fmla="val -1508"/>
                <a:gd name="adj2" fmla="val 9376"/>
                <a:gd name="adj3" fmla="val -281587"/>
                <a:gd name="adj4" fmla="val 37135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accent1">
                      <a:lumMod val="50000"/>
                    </a:schemeClr>
                  </a:solidFill>
                </a:rPr>
                <a:t>1962 : Indépendance </a:t>
              </a:r>
              <a:r>
                <a:rPr lang="fr-FR" sz="1200" dirty="0">
                  <a:solidFill>
                    <a:schemeClr val="accent1">
                      <a:lumMod val="50000"/>
                    </a:schemeClr>
                  </a:solidFill>
                </a:rPr>
                <a:t>de l’Algérie</a:t>
              </a:r>
            </a:p>
          </p:txBody>
        </p:sp>
        <p:sp>
          <p:nvSpPr>
            <p:cNvPr id="12" name="Légende encadrée 1 11"/>
            <p:cNvSpPr/>
            <p:nvPr/>
          </p:nvSpPr>
          <p:spPr>
            <a:xfrm>
              <a:off x="5528734" y="2307166"/>
              <a:ext cx="1442155" cy="493889"/>
            </a:xfrm>
            <a:prstGeom prst="borderCallout1">
              <a:avLst>
                <a:gd name="adj1" fmla="val 87321"/>
                <a:gd name="adj2" fmla="val 50632"/>
                <a:gd name="adj3" fmla="val 175356"/>
                <a:gd name="adj4" fmla="val 50555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accent1">
                      <a:lumMod val="50000"/>
                    </a:schemeClr>
                  </a:solidFill>
                </a:rPr>
                <a:t>Autonomie interne de la Polynésie</a:t>
              </a: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991578" y="3114620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1984</a:t>
              </a: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2911450" y="3453063"/>
              <a:ext cx="1632328" cy="338554"/>
            </a:xfrm>
            <a:prstGeom prst="rect">
              <a:avLst/>
            </a:prstGeom>
            <a:solidFill>
              <a:srgbClr val="B7DEE8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>
                  <a:solidFill>
                    <a:srgbClr val="000000"/>
                  </a:solidFill>
                </a:rPr>
                <a:t>41 essais aériens</a:t>
              </a: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4804549" y="3457183"/>
              <a:ext cx="4043117" cy="33855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>
                  <a:solidFill>
                    <a:schemeClr val="accent1">
                      <a:lumMod val="50000"/>
                    </a:schemeClr>
                  </a:solidFill>
                </a:rPr>
                <a:t>152 essais </a:t>
              </a:r>
              <a:r>
                <a:rPr lang="fr-FR" sz="1600" dirty="0" smtClean="0">
                  <a:solidFill>
                    <a:schemeClr val="accent1">
                      <a:lumMod val="50000"/>
                    </a:schemeClr>
                  </a:solidFill>
                </a:rPr>
                <a:t>sous-marins</a:t>
              </a:r>
              <a:endParaRPr lang="fr-FR" sz="1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6" name="Légende encadrée 1 15"/>
            <p:cNvSpPr/>
            <p:nvPr/>
          </p:nvSpPr>
          <p:spPr>
            <a:xfrm>
              <a:off x="70554" y="3566123"/>
              <a:ext cx="1456266" cy="493889"/>
            </a:xfrm>
            <a:prstGeom prst="borderCallout1">
              <a:avLst>
                <a:gd name="adj1" fmla="val 4464"/>
                <a:gd name="adj2" fmla="val 50632"/>
                <a:gd name="adj3" fmla="val -45270"/>
                <a:gd name="adj4" fmla="val 113851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>
                  <a:solidFill>
                    <a:schemeClr val="accent1">
                      <a:lumMod val="50000"/>
                    </a:schemeClr>
                  </a:solidFill>
                </a:rPr>
                <a:t>1961 Ouverture de l’aéroport de Faaa</a:t>
              </a:r>
            </a:p>
          </p:txBody>
        </p:sp>
        <p:sp>
          <p:nvSpPr>
            <p:cNvPr id="17" name="Légende encadrée 1 16"/>
            <p:cNvSpPr/>
            <p:nvPr/>
          </p:nvSpPr>
          <p:spPr>
            <a:xfrm>
              <a:off x="1818071" y="3944622"/>
              <a:ext cx="1019320" cy="732423"/>
            </a:xfrm>
            <a:prstGeom prst="borderCallout1">
              <a:avLst>
                <a:gd name="adj1" fmla="val 4464"/>
                <a:gd name="adj2" fmla="val 50632"/>
                <a:gd name="adj3" fmla="val -85159"/>
                <a:gd name="adj4" fmla="val 55406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accent1">
                      <a:lumMod val="50000"/>
                    </a:schemeClr>
                  </a:solidFill>
                </a:rPr>
                <a:t>1964 Début de l’installation </a:t>
              </a:r>
              <a:r>
                <a:rPr lang="fr-FR" sz="1200" dirty="0">
                  <a:solidFill>
                    <a:schemeClr val="accent1">
                      <a:lumMod val="50000"/>
                    </a:schemeClr>
                  </a:solidFill>
                </a:rPr>
                <a:t>du C.E.P.</a:t>
              </a: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4255902" y="3121026"/>
              <a:ext cx="548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1974</a:t>
              </a:r>
            </a:p>
          </p:txBody>
        </p:sp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93419" y="3862917"/>
              <a:ext cx="1316794" cy="877862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91578" y="3830226"/>
              <a:ext cx="1656645" cy="910553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62288" y="2356556"/>
              <a:ext cx="622209" cy="760137"/>
            </a:xfrm>
            <a:prstGeom prst="rect">
              <a:avLst/>
            </a:prstGeom>
          </p:spPr>
        </p:pic>
        <p:sp>
          <p:nvSpPr>
            <p:cNvPr id="24" name="ZoneTexte 23"/>
            <p:cNvSpPr txBox="1"/>
            <p:nvPr/>
          </p:nvSpPr>
          <p:spPr>
            <a:xfrm>
              <a:off x="70554" y="2655474"/>
              <a:ext cx="1281291" cy="46166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>
                  <a:solidFill>
                    <a:srgbClr val="000000"/>
                  </a:solidFill>
                </a:rPr>
                <a:t>Essais nucléaires en Algérie</a:t>
              </a:r>
            </a:p>
          </p:txBody>
        </p:sp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986" y="4130217"/>
              <a:ext cx="1453453" cy="7986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290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202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E46C0A"/>
                </a:solidFill>
              </a:rPr>
              <a:t>PROPOSITION 1 </a:t>
            </a:r>
          </a:p>
        </p:txBody>
      </p:sp>
      <p:sp>
        <p:nvSpPr>
          <p:cNvPr id="4" name="Rectangle 3"/>
          <p:cNvSpPr/>
          <p:nvPr/>
        </p:nvSpPr>
        <p:spPr>
          <a:xfrm>
            <a:off x="141111" y="723669"/>
            <a:ext cx="889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u="sng" dirty="0"/>
              <a:t>Question initiale</a:t>
            </a:r>
            <a:r>
              <a:rPr lang="fr-FR" dirty="0"/>
              <a:t> : Pourquoi la France décide-t-elle d’implanter le centre d’essais nucléaires en Polynésie </a:t>
            </a:r>
            <a:r>
              <a:rPr lang="fr-FR" dirty="0" smtClean="0"/>
              <a:t>française ?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141111" y="2236776"/>
            <a:ext cx="87912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/>
              <a:t>Compétences : </a:t>
            </a:r>
          </a:p>
          <a:p>
            <a:r>
              <a:rPr lang="fr-FR" dirty="0"/>
              <a:t>Participer à des échanges dans des situations diversifiées.</a:t>
            </a:r>
          </a:p>
          <a:p>
            <a:r>
              <a:rPr lang="fr-FR" dirty="0"/>
              <a:t>Pratiquer différentes formes de lecture (lecture d’image)</a:t>
            </a:r>
            <a:endParaRPr lang="fr-FR" i="1" dirty="0"/>
          </a:p>
          <a:p>
            <a:r>
              <a:rPr lang="fr-FR" i="1" dirty="0"/>
              <a:t>Se poser des questions / Décrire / Formuler des hypothèses à l’oral</a:t>
            </a:r>
          </a:p>
          <a:p>
            <a:pPr lvl="0"/>
            <a:r>
              <a:rPr lang="fr-FR" i="1" dirty="0">
                <a:solidFill>
                  <a:prstClr val="white"/>
                </a:solidFill>
              </a:rPr>
              <a:t>Travailler les 3 niveaux de lecture d’images (Dénotatif / Connotatif / Interprétatif)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497667" y="1568063"/>
            <a:ext cx="4346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b="1" i="1" dirty="0">
                <a:solidFill>
                  <a:schemeClr val="accent1">
                    <a:lumMod val="50000"/>
                  </a:schemeClr>
                </a:solidFill>
              </a:rPr>
              <a:t>ETAPE 1 : TRAVAIL A PARTIR DE PHOTOS (Production orale)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1111" y="3745886"/>
            <a:ext cx="83481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i="1" dirty="0"/>
              <a:t>Situation : </a:t>
            </a:r>
          </a:p>
          <a:p>
            <a:pPr lvl="0"/>
            <a:r>
              <a:rPr lang="fr-FR" i="1" dirty="0"/>
              <a:t>Lire une carte géographique</a:t>
            </a:r>
          </a:p>
          <a:p>
            <a:pPr lvl="0"/>
            <a:r>
              <a:rPr lang="fr-FR" i="1" dirty="0"/>
              <a:t>Observer divers types de photographies </a:t>
            </a:r>
          </a:p>
        </p:txBody>
      </p:sp>
    </p:spTree>
    <p:extLst>
      <p:ext uri="{BB962C8B-B14F-4D97-AF65-F5344CB8AC3E}">
        <p14:creationId xmlns:p14="http://schemas.microsoft.com/office/powerpoint/2010/main" val="2693669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Capture d’écran 2013-05-20 à 21.25.20.pn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5258" y="4166479"/>
            <a:ext cx="3781777" cy="26695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185" y="265534"/>
            <a:ext cx="3409370" cy="267592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8120" y="4066626"/>
            <a:ext cx="3562362" cy="243859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16292" y="3599835"/>
            <a:ext cx="37817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/>
              <a:t>Essais souterrains dans le massif du Hoggar </a:t>
            </a:r>
          </a:p>
          <a:p>
            <a:pPr algn="ctr"/>
            <a:r>
              <a:rPr lang="fr-FR" sz="1400" dirty="0"/>
              <a:t>à In </a:t>
            </a:r>
            <a:r>
              <a:rPr lang="fr-FR" sz="1400" dirty="0" err="1"/>
              <a:t>Ekker</a:t>
            </a:r>
            <a:r>
              <a:rPr lang="fr-FR" sz="1400" dirty="0"/>
              <a:t> (1961 Sahara algérien).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34001" y="2959010"/>
            <a:ext cx="27082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/>
              <a:t>Essais nucléaires </a:t>
            </a:r>
            <a:r>
              <a:rPr lang="fr-FR" sz="1400" dirty="0" smtClean="0"/>
              <a:t>aériens aux </a:t>
            </a:r>
            <a:r>
              <a:rPr lang="fr-FR" sz="1400" dirty="0"/>
              <a:t>Tuamotu </a:t>
            </a:r>
            <a:r>
              <a:rPr lang="fr-FR" sz="1400" dirty="0" smtClean="0"/>
              <a:t>entre 1966 </a:t>
            </a:r>
            <a:r>
              <a:rPr lang="fr-FR" sz="1400" dirty="0"/>
              <a:t>et </a:t>
            </a:r>
            <a:r>
              <a:rPr lang="fr-FR" sz="1400" dirty="0" smtClean="0"/>
              <a:t>1974</a:t>
            </a:r>
            <a:endParaRPr lang="fr-FR" sz="1400" dirty="0"/>
          </a:p>
        </p:txBody>
      </p:sp>
      <p:sp>
        <p:nvSpPr>
          <p:cNvPr id="8" name="Rectangle 7"/>
          <p:cNvSpPr/>
          <p:nvPr/>
        </p:nvSpPr>
        <p:spPr>
          <a:xfrm>
            <a:off x="5393733" y="3555685"/>
            <a:ext cx="27082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/>
              <a:t>Essais nucléaires </a:t>
            </a:r>
            <a:r>
              <a:rPr lang="fr-FR" sz="1400" dirty="0" smtClean="0"/>
              <a:t>sous-marins aux </a:t>
            </a:r>
            <a:r>
              <a:rPr lang="fr-FR" sz="1400" dirty="0"/>
              <a:t>Tuamotu </a:t>
            </a:r>
            <a:r>
              <a:rPr lang="fr-FR" sz="1400" dirty="0" smtClean="0"/>
              <a:t>entre 1974 et 1996</a:t>
            </a:r>
            <a:endParaRPr lang="fr-FR" sz="1400" dirty="0"/>
          </a:p>
        </p:txBody>
      </p:sp>
      <p:pic>
        <p:nvPicPr>
          <p:cNvPr id="2050" name="Picture 2" descr="Photo prise le 27 décembre 1960 près de Reggane dans le sud algérien, pendant la 3è explosion de la bombe A française dans le cadre des essais nucléaires aériens.C'est à Reggane que fut expérimentée la 1ère bombe atomique française le  le 13 février 1960.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26" y="175264"/>
            <a:ext cx="3428873" cy="2289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604072" y="2472891"/>
            <a:ext cx="342887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 dirty="0"/>
              <a:t>Photo prise le 27 décembre 1960 près de </a:t>
            </a:r>
            <a:r>
              <a:rPr lang="fr-FR" sz="1000" i="1" dirty="0" err="1"/>
              <a:t>Reggane</a:t>
            </a:r>
            <a:r>
              <a:rPr lang="fr-FR" sz="1000" i="1" dirty="0"/>
              <a:t> dans le sud algérien, pendant la 3è explosion de la bombe A française dans le cadre des essais nucléaires aériens</a:t>
            </a:r>
            <a:r>
              <a:rPr lang="fr-FR" sz="1000" i="1" dirty="0" smtClean="0"/>
              <a:t>. C'est </a:t>
            </a:r>
            <a:r>
              <a:rPr lang="fr-FR" sz="1000" i="1" dirty="0"/>
              <a:t>à </a:t>
            </a:r>
            <a:r>
              <a:rPr lang="fr-FR" sz="1000" i="1" dirty="0" err="1"/>
              <a:t>Reggane</a:t>
            </a:r>
            <a:r>
              <a:rPr lang="fr-FR" sz="1000" i="1" dirty="0"/>
              <a:t> que fut expérimentée la 1ère bombe atomique française </a:t>
            </a:r>
            <a:r>
              <a:rPr lang="fr-FR" sz="1000" i="1" dirty="0" smtClean="0"/>
              <a:t>le </a:t>
            </a:r>
            <a:r>
              <a:rPr lang="fr-FR" sz="1000" i="1" dirty="0"/>
              <a:t>13 février 1960.Crédit : AFP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4223138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5499D02C-EA1D-BB4B-B272-E208E37B622D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69334"/>
            <a:ext cx="9144000" cy="646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2723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1153</TotalTime>
  <Words>1011</Words>
  <Application>Microsoft Office PowerPoint</Application>
  <PresentationFormat>Affichage à l'écran (4:3)</PresentationFormat>
  <Paragraphs>129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Thème Office</vt:lpstr>
      <vt:lpstr>TRAVAILLER LE FAIT NUCLEAIRE EN CLASSE DE CM2</vt:lpstr>
      <vt:lpstr>Programme de 2016  (p 201)</vt:lpstr>
      <vt:lpstr>Avant-propos</vt:lpstr>
      <vt:lpstr>Présentation de la séquence de travail</vt:lpstr>
      <vt:lpstr>Transdisciplinarité des compétences des programmes  Cycle 3    2016</vt:lpstr>
      <vt:lpstr>Frise historique</vt:lpstr>
      <vt:lpstr>PROPOSITION 1 </vt:lpstr>
      <vt:lpstr>Présentation PowerPoint</vt:lpstr>
      <vt:lpstr>Présentation PowerPoint</vt:lpstr>
      <vt:lpstr>Pourquoi le choix de ces lieux pour expérimenter l’arme nucléaire ?</vt:lpstr>
      <vt:lpstr>Compétences : Écouter pour comprendre des messages oraux ou des textes lus par un adulte. </vt:lpstr>
      <vt:lpstr>Présentation PowerPoint</vt:lpstr>
      <vt:lpstr>PROPOSITION 2 Séance de lecture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TRAVAILLER LE FAIT NUCLEAIRE EN CLASSE DE CM2</dc:title>
  <dc:creator>Grégoire Massonnet</dc:creator>
  <cp:lastModifiedBy>Apollon</cp:lastModifiedBy>
  <cp:revision>91</cp:revision>
  <dcterms:created xsi:type="dcterms:W3CDTF">2019-10-08T04:55:53Z</dcterms:created>
  <dcterms:modified xsi:type="dcterms:W3CDTF">2019-10-28T21:30:40Z</dcterms:modified>
</cp:coreProperties>
</file>