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2" r:id="rId4"/>
    <p:sldId id="259" r:id="rId5"/>
    <p:sldId id="264" r:id="rId6"/>
    <p:sldId id="263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/>
    <p:restoredTop sz="94387"/>
  </p:normalViewPr>
  <p:slideViewPr>
    <p:cSldViewPr snapToGrid="0" snapToObjects="1">
      <p:cViewPr varScale="1">
        <p:scale>
          <a:sx n="65" d="100"/>
          <a:sy n="65" d="100"/>
        </p:scale>
        <p:origin x="6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9CF942-8580-9F4A-9AA5-B31C13E2F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E11E2C6-D7F6-2A48-8DBC-5F0A4678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3109FD-100A-7F42-9A51-871762370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91285E-8E7E-D54F-A715-AD9D71D94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7CE442-5901-C842-95FE-70D69884B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54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57963A-D795-C648-9219-E993ADB1C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A924734-D50B-144E-BD71-A22F59F6D2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D9AB9E2-0FBC-F740-A4EE-1ED911009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639F41-A759-AB4E-B869-CC13F68FF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669F9E-AC69-4A42-AAB2-01996EAF7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70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DE89366-F466-B547-A455-199F6A4E80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AD8B5DC-2D7C-5A41-8D48-07E31A3E2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99E1EA-BFBA-8D4D-A866-FDA193E19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9E17C4-3F80-8D47-84B4-477180FA6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5DBEE0-9049-AA4F-BA8C-A3F3B73C6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220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AAD9E6-5036-9D48-8B1A-C2A1B60B0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5897719-B537-2142-A5DD-DC8D30655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A78C91-1756-4743-B337-37DB6C0F3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F5F8453-65F6-3543-995B-00A09F5E2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277C6E-7E69-2F4C-BF42-3BC7D0B99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69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B3F9F3-6B9A-C741-9AB1-A9A41DD31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3B0703-8CDE-5F49-B629-50024B4E2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E2E99C-9EA7-EB46-B200-AD68B30D8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8DDD3B-2074-9D4C-9CD2-F4D7668F3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07D1D9-C925-5748-A3FA-BCD9109B9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574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0E0339-8777-6C40-A3AC-1414CA714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60B2A7-6260-8742-B15D-AA756A249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FBEE11E-5671-5048-B6EB-ECCC817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ABC8595-F309-6640-919C-EA1B0FB1C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3510190-297D-CB43-BB39-190872AD0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285F9E-94C7-2A48-ADC7-610ED636C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9676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CD9D87-3EA2-B346-8410-64A8B58C9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63902D-0B8E-9948-BBEE-7C35ECB03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BCD64C0-DBE3-AB4F-AB29-621FB74198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C78B59-9170-424D-8F87-A99554212A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88EEC94-B833-BD45-81F1-8C22B6A1E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C104DA1-76A1-3942-B6CA-B0CC98080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F42232C-2C66-C946-9D59-1D885B3E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B6AE378-0208-B443-B355-446962492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910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998E6E-0768-CA42-B503-F068D1287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12DFEE2-F3C4-5F4D-8B8A-50C527AF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77378A9-1AC9-2B4D-BC0E-C7DFCADDC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A1F046-1D9C-2543-88F1-2CBBD50D4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89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4912F28-07AB-8D4F-BD93-F9BCBEA55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FB965B-6B27-7347-8AC2-031DABFA6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F0EB1C-653F-0349-933B-3A22A199B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208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DC0699-935C-4044-9BE6-021D96ABE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0B3A9A-EDEF-8A48-BA84-FC742C3A2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67C8D4C-3CEC-F84E-866C-0185E7025A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73586E7-56E3-A64B-A40F-9AD1F303C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1DF0B8-DCBF-2143-AAEA-A3F58D0EF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5AF206-D42F-E048-A1D8-96BF1C1A0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908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F4EE50-F911-0D49-8F13-FA147D62B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2D6C7EC-91D7-D243-8EF7-DEDF3A9E86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152170A-CB37-2245-BEEA-5C6484467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E80CDF9-70C1-3247-B392-2635FA365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DF2D81-5F0B-9F46-8700-7FF69AFF3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32E83-64DA-6941-BB3A-18130A6D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890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0617886-0B61-2A43-A107-9695CFCF3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BA5E2E-4074-BB44-AF0C-307E0A82E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626452-DFE3-A948-8DB7-8C41B20935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6639A-B68D-E84C-AC58-9A0EAEE71D05}" type="datetimeFigureOut">
              <a:rPr lang="fr-FR" smtClean="0"/>
              <a:t>25/11/2019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3F8DC2-C999-8549-96C0-C67CD75D1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E5C66F-5289-8F4A-B605-A4C6D806B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2CC83-A9BF-6D43-80BD-D5BC8E0657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35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4F7738-50D2-D445-A229-D53E7BEA34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556" y="169947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Enseigner le fait nucléaire avec une entrée par l’éducation musicale en langue tahitienne.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CF7E887-5BAC-E74D-8869-F4A954BE8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12" y="111970"/>
            <a:ext cx="1333500" cy="15875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C8D0E8-86A8-7040-AC13-ACCBA7482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415" y="111970"/>
            <a:ext cx="1882092" cy="131746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FEBA08B-BCA9-9348-959E-A032449361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615" y="4593943"/>
            <a:ext cx="2209800" cy="16637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BCC15D5-94CF-D14C-BDA0-AAB65C908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908" y="137321"/>
            <a:ext cx="1882092" cy="145638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2CA81A4-F57C-8C4B-9575-E32C82D97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4919" y="4593943"/>
            <a:ext cx="2130703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41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55EE37-6463-1D4C-8E94-1B494B9A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64747" cy="549275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Transdisciplinarité des compétences des programmes du C3.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4CF94-EEB8-8344-AB6F-A2EDBAA94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0146"/>
            <a:ext cx="11014276" cy="5567423"/>
          </a:xfrm>
        </p:spPr>
        <p:txBody>
          <a:bodyPr>
            <a:normAutofit fontScale="55000" lnSpcReduction="20000"/>
          </a:bodyPr>
          <a:lstStyle/>
          <a:p>
            <a:r>
              <a:rPr lang="fr-FR" b="1" u="sng" dirty="0"/>
              <a:t>EDUCATION MUSICALE:</a:t>
            </a:r>
            <a:endParaRPr lang="fr-FR" b="1" dirty="0"/>
          </a:p>
          <a:p>
            <a:r>
              <a:rPr lang="fr-FR" u="sng" dirty="0"/>
              <a:t>Compétences travaillées : </a:t>
            </a:r>
            <a:endParaRPr lang="fr-FR" dirty="0"/>
          </a:p>
          <a:p>
            <a:pPr lvl="0"/>
            <a:r>
              <a:rPr lang="fr-FR" b="1" dirty="0"/>
              <a:t>Écouter, comparer et commenter </a:t>
            </a:r>
            <a:endParaRPr lang="fr-FR" dirty="0"/>
          </a:p>
          <a:p>
            <a:pPr lvl="0"/>
            <a:r>
              <a:rPr lang="fr-FR" dirty="0"/>
              <a:t>Identifier quelques caractéristiques qui inscrivent une œuvre musicale dans une aire géographique ou culturelle et dans un temps historique contemporain, proche ou lointain </a:t>
            </a:r>
          </a:p>
          <a:p>
            <a:pPr lvl="0"/>
            <a:r>
              <a:rPr lang="fr-FR" b="1" dirty="0"/>
              <a:t>Échanger, partager et argumenter </a:t>
            </a:r>
            <a:endParaRPr lang="fr-FR" dirty="0"/>
          </a:p>
          <a:p>
            <a:pPr lvl="0"/>
            <a:r>
              <a:rPr lang="fr-FR" dirty="0"/>
              <a:t>Argumenter un jugement sur une musique.</a:t>
            </a:r>
          </a:p>
          <a:p>
            <a:pPr lvl="0"/>
            <a:r>
              <a:rPr lang="fr-FR" dirty="0"/>
              <a:t>Écouter et respecter le point de vue des autres et l’expression de leur sensibilité.</a:t>
            </a:r>
          </a:p>
          <a:p>
            <a:pPr marL="0" lvl="0" indent="0">
              <a:buNone/>
            </a:pPr>
            <a:endParaRPr lang="fr-FR" dirty="0"/>
          </a:p>
          <a:p>
            <a:r>
              <a:rPr lang="fr-FR" b="1" u="sng" dirty="0"/>
              <a:t>LANGUE ET CULTURE POLYNESIENNE :</a:t>
            </a:r>
            <a:endParaRPr lang="fr-FR" b="1" dirty="0"/>
          </a:p>
          <a:p>
            <a:r>
              <a:rPr lang="fr-FR" u="sng" dirty="0"/>
              <a:t>Compétences travaillées : </a:t>
            </a:r>
            <a:endParaRPr lang="fr-FR" dirty="0"/>
          </a:p>
          <a:p>
            <a:pPr lvl="0"/>
            <a:r>
              <a:rPr lang="fr-FR" b="1" dirty="0"/>
              <a:t>Écouter et comprendre </a:t>
            </a:r>
            <a:endParaRPr lang="fr-FR" dirty="0"/>
          </a:p>
          <a:p>
            <a:r>
              <a:rPr lang="fr-FR" dirty="0"/>
              <a:t>Utiliser des indices sonores et visuels pour déduire le sens de mots inconnus, d’un message. </a:t>
            </a:r>
          </a:p>
          <a:p>
            <a:pPr lvl="0"/>
            <a:r>
              <a:rPr lang="fr-FR" b="1" dirty="0"/>
              <a:t>Dialoguer sur des sujets.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r>
              <a:rPr lang="fr-FR" b="1" u="sng" dirty="0"/>
              <a:t>HISTOIRE :</a:t>
            </a:r>
            <a:endParaRPr lang="fr-FR" b="1" dirty="0"/>
          </a:p>
          <a:p>
            <a:r>
              <a:rPr lang="fr-FR" u="sng" dirty="0"/>
              <a:t>Compétences travaillées : </a:t>
            </a:r>
            <a:endParaRPr lang="fr-FR" dirty="0"/>
          </a:p>
          <a:p>
            <a:pPr lvl="0"/>
            <a:r>
              <a:rPr lang="fr-FR" b="1" dirty="0"/>
              <a:t>Se repérer dans le temps : construire des repères historiques</a:t>
            </a:r>
            <a:endParaRPr lang="fr-FR" dirty="0"/>
          </a:p>
          <a:p>
            <a:pPr lvl="0"/>
            <a:r>
              <a:rPr lang="fr-FR" dirty="0"/>
              <a:t>Situer chronologiquement des grandes périodes historiques.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310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8E041F-9183-1643-886B-5823A2575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9046" y="284102"/>
            <a:ext cx="6187633" cy="479827"/>
          </a:xfrm>
        </p:spPr>
        <p:txBody>
          <a:bodyPr>
            <a:normAutofit/>
          </a:bodyPr>
          <a:lstStyle/>
          <a:p>
            <a:r>
              <a:rPr lang="fr-FR" sz="2000" dirty="0"/>
              <a:t>Ce que doit comprendre l’élève/ ’Ia </a:t>
            </a:r>
            <a:r>
              <a:rPr lang="fr-FR" sz="2000" dirty="0" err="1"/>
              <a:t>māramarama</a:t>
            </a:r>
            <a:r>
              <a:rPr lang="fr-FR" sz="2000" dirty="0"/>
              <a:t> te </a:t>
            </a:r>
            <a:r>
              <a:rPr lang="fr-FR" sz="2000" dirty="0" err="1"/>
              <a:t>piahi</a:t>
            </a:r>
            <a:endParaRPr lang="fr-FR" sz="2000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E464597-D437-F848-B5D8-8604972BC1E6}"/>
              </a:ext>
            </a:extLst>
          </p:cNvPr>
          <p:cNvSpPr txBox="1">
            <a:spLocks/>
          </p:cNvSpPr>
          <p:nvPr/>
        </p:nvSpPr>
        <p:spPr>
          <a:xfrm>
            <a:off x="821319" y="1440526"/>
            <a:ext cx="10788087" cy="4085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fr-FR" sz="2000" dirty="0"/>
              <a:t>Que les grands pays dont la France, ont adopté, après la 2</a:t>
            </a:r>
            <a:r>
              <a:rPr lang="fr-FR" sz="2000" baseline="30000" dirty="0"/>
              <a:t>nde</a:t>
            </a:r>
            <a:r>
              <a:rPr lang="fr-FR" sz="2000" dirty="0"/>
              <a:t> Guerre mondiale « une stratégie de dissuasion » en entrant dans la course aux armements. Il faut développer des armes pour se défendre des autres pays en cas de guerre</a:t>
            </a:r>
          </a:p>
          <a:p>
            <a:pPr marL="342900" indent="-342900">
              <a:buFontTx/>
              <a:buChar char="-"/>
            </a:pPr>
            <a:r>
              <a:rPr lang="fr-FR" sz="2000" dirty="0"/>
              <a:t> </a:t>
            </a:r>
            <a:r>
              <a:rPr lang="fr-FR" sz="2000" i="1" dirty="0">
                <a:solidFill>
                  <a:srgbClr val="FF0000"/>
                </a:solidFill>
              </a:rPr>
              <a:t>’Ua ō te mau Hau mai te fenua Farāni i muri mai i te </a:t>
            </a:r>
            <a:r>
              <a:rPr lang="fr-FR" sz="2000" i="1" dirty="0" err="1">
                <a:solidFill>
                  <a:srgbClr val="FF0000"/>
                </a:solidFill>
              </a:rPr>
              <a:t>piti</a:t>
            </a:r>
            <a:r>
              <a:rPr lang="fr-FR" sz="2000" i="1" dirty="0">
                <a:solidFill>
                  <a:srgbClr val="FF0000"/>
                </a:solidFill>
              </a:rPr>
              <a:t> o te </a:t>
            </a:r>
            <a:r>
              <a:rPr lang="fr-FR" sz="2000" i="1" dirty="0" err="1">
                <a:solidFill>
                  <a:srgbClr val="FF0000"/>
                </a:solidFill>
              </a:rPr>
              <a:t>tama’ira’a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rahi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nā</a:t>
            </a:r>
            <a:r>
              <a:rPr lang="fr-FR" sz="2000" i="1" dirty="0">
                <a:solidFill>
                  <a:srgbClr val="FF0000"/>
                </a:solidFill>
              </a:rPr>
              <a:t> te </a:t>
            </a:r>
            <a:r>
              <a:rPr lang="fr-FR" sz="2000" i="1" dirty="0" err="1">
                <a:solidFill>
                  <a:srgbClr val="FF0000"/>
                </a:solidFill>
              </a:rPr>
              <a:t>ao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nei</a:t>
            </a:r>
            <a:r>
              <a:rPr lang="fr-FR" sz="2000" i="1" dirty="0">
                <a:solidFill>
                  <a:srgbClr val="FF0000"/>
                </a:solidFill>
              </a:rPr>
              <a:t>, i roto i te mā’imira’a i te mau rāve’a nō te pāruru i te fenua i te tau tama’i.</a:t>
            </a:r>
          </a:p>
          <a:p>
            <a:endParaRPr lang="fr-FR" sz="2000" i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000" dirty="0"/>
              <a:t>Que la Polynésie française, comme d’autres territoires isolés et éloignés des espaces les plus peuplés, a été choisie pour réaliser les essais nucléaires, </a:t>
            </a:r>
          </a:p>
          <a:p>
            <a:pPr marL="342900" indent="-342900">
              <a:buFontTx/>
              <a:buChar char="-"/>
            </a:pPr>
            <a:r>
              <a:rPr lang="fr-FR" sz="2000" dirty="0"/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Nō</a:t>
            </a:r>
            <a:r>
              <a:rPr lang="fr-FR" sz="2000" i="1" dirty="0">
                <a:solidFill>
                  <a:srgbClr val="FF0000"/>
                </a:solidFill>
              </a:rPr>
              <a:t> te </a:t>
            </a:r>
            <a:r>
              <a:rPr lang="fr-FR" sz="2000" i="1" dirty="0" err="1">
                <a:solidFill>
                  <a:srgbClr val="FF0000"/>
                </a:solidFill>
              </a:rPr>
              <a:t>atea</a:t>
            </a:r>
            <a:r>
              <a:rPr lang="fr-FR" sz="2000" i="1" dirty="0">
                <a:solidFill>
                  <a:srgbClr val="FF0000"/>
                </a:solidFill>
              </a:rPr>
              <a:t> i te </a:t>
            </a:r>
            <a:r>
              <a:rPr lang="fr-FR" sz="2000" i="1" dirty="0" err="1">
                <a:solidFill>
                  <a:srgbClr val="FF0000"/>
                </a:solidFill>
              </a:rPr>
              <a:t>mau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fenua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paipaiata</a:t>
            </a:r>
            <a:r>
              <a:rPr lang="fr-FR" sz="2000" i="1" dirty="0">
                <a:solidFill>
                  <a:srgbClr val="FF0000"/>
                </a:solidFill>
              </a:rPr>
              <a:t> i </a:t>
            </a:r>
            <a:r>
              <a:rPr lang="fr-FR" sz="2000" i="1" dirty="0" err="1">
                <a:solidFill>
                  <a:srgbClr val="FF0000"/>
                </a:solidFill>
              </a:rPr>
              <a:t>mā’itihia</a:t>
            </a:r>
            <a:r>
              <a:rPr lang="fr-FR" sz="2000" i="1" dirty="0">
                <a:solidFill>
                  <a:srgbClr val="FF0000"/>
                </a:solidFill>
              </a:rPr>
              <a:t> ai ’o </a:t>
            </a:r>
            <a:r>
              <a:rPr lang="fr-FR" sz="2000" i="1" dirty="0" err="1">
                <a:solidFill>
                  <a:srgbClr val="FF0000"/>
                </a:solidFill>
              </a:rPr>
              <a:t>Porinetia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farāni</a:t>
            </a:r>
            <a:r>
              <a:rPr lang="fr-FR" sz="2000" i="1" dirty="0">
                <a:solidFill>
                  <a:srgbClr val="FF0000"/>
                </a:solidFill>
              </a:rPr>
              <a:t> mai te </a:t>
            </a:r>
            <a:r>
              <a:rPr lang="fr-FR" sz="2000" i="1" dirty="0" err="1">
                <a:solidFill>
                  <a:srgbClr val="FF0000"/>
                </a:solidFill>
              </a:rPr>
              <a:t>tahi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atu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mau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fenua</a:t>
            </a:r>
            <a:r>
              <a:rPr lang="fr-FR" sz="2000" i="1" dirty="0">
                <a:solidFill>
                  <a:srgbClr val="FF0000"/>
                </a:solidFill>
              </a:rPr>
              <a:t>, ’</a:t>
            </a:r>
            <a:r>
              <a:rPr lang="fr-FR" sz="2000" i="1" dirty="0" err="1">
                <a:solidFill>
                  <a:srgbClr val="FF0000"/>
                </a:solidFill>
              </a:rPr>
              <a:t>ei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vāhi</a:t>
            </a:r>
            <a:r>
              <a:rPr lang="fr-FR" sz="2000" i="1" dirty="0">
                <a:solidFill>
                  <a:srgbClr val="FF0000"/>
                </a:solidFill>
              </a:rPr>
              <a:t> </a:t>
            </a:r>
            <a:r>
              <a:rPr lang="fr-FR" sz="2000" i="1" dirty="0" err="1">
                <a:solidFill>
                  <a:srgbClr val="FF0000"/>
                </a:solidFill>
              </a:rPr>
              <a:t>tāmatamatara’a</a:t>
            </a:r>
            <a:r>
              <a:rPr lang="fr-FR" sz="2000" i="1" dirty="0">
                <a:solidFill>
                  <a:srgbClr val="FF0000"/>
                </a:solidFill>
              </a:rPr>
              <a:t> i te </a:t>
            </a:r>
            <a:r>
              <a:rPr lang="fr-FR" sz="2000" i="1" dirty="0" err="1">
                <a:solidFill>
                  <a:srgbClr val="FF0000"/>
                </a:solidFill>
              </a:rPr>
              <a:t>paura</a:t>
            </a:r>
            <a:r>
              <a:rPr lang="fr-FR" sz="2000" i="1" dirty="0">
                <a:solidFill>
                  <a:srgbClr val="FF0000"/>
                </a:solidFill>
              </a:rPr>
              <a:t> ‘</a:t>
            </a:r>
            <a:r>
              <a:rPr lang="fr-FR" sz="2000" i="1" dirty="0" err="1">
                <a:solidFill>
                  <a:srgbClr val="FF0000"/>
                </a:solidFill>
              </a:rPr>
              <a:t>atomi</a:t>
            </a:r>
            <a:r>
              <a:rPr lang="fr-FR" sz="2000" i="1" dirty="0">
                <a:solidFill>
                  <a:srgbClr val="FF0000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fr-FR" sz="2000" i="1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000" dirty="0"/>
              <a:t>Des mouvements anti-nucléaire se sont formés en Polynésie Française, engageant des personnes d’origine polynésienne telles que des artistes comme Henri Hiro, Angélo Ariitai Neuffer….</a:t>
            </a:r>
          </a:p>
          <a:p>
            <a:pPr marL="342900" indent="-342900">
              <a:buFontTx/>
              <a:buChar char="-"/>
            </a:pPr>
            <a:r>
              <a:rPr lang="fr-FR" sz="2000" i="1" dirty="0">
                <a:solidFill>
                  <a:srgbClr val="FF0000"/>
                </a:solidFill>
              </a:rPr>
              <a:t>’Ua fā mai te tahi mau pupu </a:t>
            </a:r>
            <a:r>
              <a:rPr lang="fr-FR" sz="2000" i="1" dirty="0" err="1">
                <a:solidFill>
                  <a:srgbClr val="FF0000"/>
                </a:solidFill>
              </a:rPr>
              <a:t>pāto’i</a:t>
            </a:r>
            <a:r>
              <a:rPr lang="fr-FR" sz="2000" i="1" dirty="0">
                <a:solidFill>
                  <a:srgbClr val="FF0000"/>
                </a:solidFill>
              </a:rPr>
              <a:t>  i te ’atomi i </a:t>
            </a:r>
            <a:r>
              <a:rPr lang="fr-FR" sz="2000" i="1" dirty="0" err="1">
                <a:solidFill>
                  <a:srgbClr val="FF0000"/>
                </a:solidFill>
              </a:rPr>
              <a:t>Porinetia</a:t>
            </a:r>
            <a:r>
              <a:rPr lang="fr-FR" sz="2000" i="1" dirty="0">
                <a:solidFill>
                  <a:srgbClr val="FF0000"/>
                </a:solidFill>
              </a:rPr>
              <a:t> Farāni. E ’</a:t>
            </a:r>
            <a:r>
              <a:rPr lang="fr-FR" sz="2000" i="1" dirty="0" err="1">
                <a:solidFill>
                  <a:srgbClr val="FF0000"/>
                </a:solidFill>
              </a:rPr>
              <a:t>itehia</a:t>
            </a:r>
            <a:r>
              <a:rPr lang="fr-FR" sz="2000" i="1" dirty="0">
                <a:solidFill>
                  <a:srgbClr val="FF0000"/>
                </a:solidFill>
              </a:rPr>
              <a:t> te tahi mau rahu’a mai ia Henri Hiro, Angélo Ariitai </a:t>
            </a:r>
            <a:r>
              <a:rPr lang="fr-FR" sz="2000" i="1" dirty="0" err="1">
                <a:solidFill>
                  <a:srgbClr val="FF0000"/>
                </a:solidFill>
              </a:rPr>
              <a:t>Neuffer</a:t>
            </a:r>
            <a:r>
              <a:rPr lang="fr-FR" sz="2000" i="1" dirty="0">
                <a:solidFill>
                  <a:srgbClr val="FF0000"/>
                </a:solidFill>
              </a:rPr>
              <a:t>…</a:t>
            </a:r>
          </a:p>
          <a:p>
            <a:pPr marL="342900" indent="-342900">
              <a:buFontTx/>
              <a:buChar char="-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69607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EDA7BA-2EDD-B942-ADF4-96BB105D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046"/>
            <a:ext cx="11014276" cy="897267"/>
          </a:xfrm>
        </p:spPr>
        <p:txBody>
          <a:bodyPr>
            <a:normAutofit/>
          </a:bodyPr>
          <a:lstStyle/>
          <a:p>
            <a:pPr algn="ctr"/>
            <a:r>
              <a:rPr lang="fr-FR" sz="2400" b="1" i="1" dirty="0">
                <a:solidFill>
                  <a:srgbClr val="00B050"/>
                </a:solidFill>
              </a:rPr>
              <a:t>1</a:t>
            </a:r>
            <a:r>
              <a:rPr lang="fr-FR" sz="2400" b="1" i="1" baseline="30000" dirty="0">
                <a:solidFill>
                  <a:srgbClr val="00B050"/>
                </a:solidFill>
              </a:rPr>
              <a:t>ère</a:t>
            </a:r>
            <a:r>
              <a:rPr lang="fr-FR" sz="2400" b="1" i="1" dirty="0">
                <a:solidFill>
                  <a:srgbClr val="00B050"/>
                </a:solidFill>
              </a:rPr>
              <a:t> étape : quelle musique pour évoquer le fait nucléaire? </a:t>
            </a:r>
            <a:br>
              <a:rPr lang="fr-FR" sz="2400" b="1" i="1" dirty="0">
                <a:solidFill>
                  <a:srgbClr val="00B050"/>
                </a:solidFill>
              </a:rPr>
            </a:br>
            <a:r>
              <a:rPr lang="fr-FR" sz="2400" b="1" i="1" dirty="0">
                <a:solidFill>
                  <a:srgbClr val="FF0000"/>
                </a:solidFill>
              </a:rPr>
              <a:t>E aha te haere’a pehe nō te </a:t>
            </a:r>
            <a:r>
              <a:rPr lang="fr-FR" sz="2400" b="1" i="1" dirty="0" err="1">
                <a:solidFill>
                  <a:srgbClr val="FF0000"/>
                </a:solidFill>
              </a:rPr>
              <a:t>fa’ahiti</a:t>
            </a:r>
            <a:r>
              <a:rPr lang="fr-FR" sz="2400" b="1" i="1" dirty="0">
                <a:solidFill>
                  <a:srgbClr val="FF0000"/>
                </a:solidFill>
              </a:rPr>
              <a:t> i te parau nō ‘atomi?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50FEB0-F923-4B45-AD5E-C593CBE3B58E}"/>
              </a:ext>
            </a:extLst>
          </p:cNvPr>
          <p:cNvSpPr/>
          <p:nvPr/>
        </p:nvSpPr>
        <p:spPr>
          <a:xfrm>
            <a:off x="660962" y="1187314"/>
            <a:ext cx="10870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GentiumBookBasic"/>
              </a:rPr>
              <a:t>Déroulement/ </a:t>
            </a:r>
            <a:r>
              <a:rPr lang="fr-FR" b="1" dirty="0" err="1">
                <a:solidFill>
                  <a:srgbClr val="FF0000"/>
                </a:solidFill>
                <a:latin typeface="GentiumBookBasic"/>
              </a:rPr>
              <a:t>Terera’a</a:t>
            </a:r>
            <a:endParaRPr lang="fr-FR" b="1" dirty="0">
              <a:solidFill>
                <a:srgbClr val="FF0000"/>
              </a:solidFill>
              <a:latin typeface="GentiumBookBasic"/>
            </a:endParaRPr>
          </a:p>
          <a:p>
            <a:pPr marL="342900" indent="-342900">
              <a:buAutoNum type="arabicPeriod"/>
            </a:pPr>
            <a:r>
              <a:rPr lang="fr-FR" dirty="0">
                <a:latin typeface="GentiumBookBasic"/>
              </a:rPr>
              <a:t>Ecoute de l’œuvre musicale/ </a:t>
            </a:r>
            <a:r>
              <a:rPr lang="fr-FR" i="1" dirty="0" err="1">
                <a:solidFill>
                  <a:srgbClr val="FF0000"/>
                </a:solidFill>
                <a:latin typeface="GentiumBookBasic"/>
              </a:rPr>
              <a:t>Fa'aro'ora'a</a:t>
            </a:r>
            <a:r>
              <a:rPr lang="fr-FR" i="1" dirty="0">
                <a:solidFill>
                  <a:srgbClr val="FF0000"/>
                </a:solidFill>
                <a:latin typeface="GentiumBookBasic"/>
              </a:rPr>
              <a:t> i te pehe</a:t>
            </a:r>
          </a:p>
          <a:p>
            <a:r>
              <a:rPr lang="fr-FR" dirty="0">
                <a:effectLst/>
                <a:latin typeface="GentiumBookBasic"/>
              </a:rPr>
              <a:t>Consigne/</a:t>
            </a:r>
            <a:r>
              <a:rPr lang="fr-FR" i="1" dirty="0">
                <a:effectLst/>
                <a:latin typeface="GentiumBookBasic"/>
              </a:rPr>
              <a:t>fa’auera’a</a:t>
            </a:r>
            <a:r>
              <a:rPr lang="fr-FR" dirty="0">
                <a:effectLst/>
                <a:latin typeface="GentiumBookBasic"/>
              </a:rPr>
              <a:t> : Ecoute attentivement l’œuvre musicale. </a:t>
            </a:r>
            <a:r>
              <a:rPr lang="fr-FR" i="1" dirty="0">
                <a:solidFill>
                  <a:srgbClr val="FF0000"/>
                </a:solidFill>
                <a:effectLst/>
                <a:latin typeface="GentiumBookBasic"/>
              </a:rPr>
              <a:t>’A fa’aro’o maita’i i te pehe.</a:t>
            </a:r>
            <a:endParaRPr lang="fr-FR" i="1" dirty="0">
              <a:solidFill>
                <a:srgbClr val="FF0000"/>
              </a:solidFill>
              <a:effectLst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F791495-46A1-F04D-84D2-48368DF7A3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203" y="2333364"/>
            <a:ext cx="2273300" cy="1752600"/>
          </a:xfrm>
          <a:prstGeom prst="rect">
            <a:avLst/>
          </a:prstGeom>
        </p:spPr>
      </p:pic>
      <p:pic>
        <p:nvPicPr>
          <p:cNvPr id="12" name="Média en ligne 11" descr="Ta'ero Atomi - ANGELO.wmv">
            <a:hlinkClick r:id="" action="ppaction://media"/>
            <a:extLst>
              <a:ext uri="{FF2B5EF4-FFF2-40B4-BE49-F238E27FC236}">
                <a16:creationId xmlns:a16="http://schemas.microsoft.com/office/drawing/2014/main" id="{5ABD05F0-25C9-5D45-82A4-CDE29E94E3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89703" y="2322614"/>
            <a:ext cx="812800" cy="8128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4CAAABB-4821-E948-9BD6-650E1A5CB120}"/>
              </a:ext>
            </a:extLst>
          </p:cNvPr>
          <p:cNvSpPr/>
          <p:nvPr/>
        </p:nvSpPr>
        <p:spPr>
          <a:xfrm>
            <a:off x="838200" y="4367418"/>
            <a:ext cx="108700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GentiumBookBasic"/>
              </a:rPr>
              <a:t>2. Questions: </a:t>
            </a:r>
            <a:r>
              <a:rPr lang="fr-FR" i="1" dirty="0">
                <a:solidFill>
                  <a:srgbClr val="FF0000"/>
                </a:solidFill>
                <a:latin typeface="GentiumBookBasic"/>
              </a:rPr>
              <a:t>Uira’a</a:t>
            </a:r>
          </a:p>
          <a:p>
            <a:r>
              <a:rPr lang="fr-FR" dirty="0">
                <a:latin typeface="GentiumBookBasic"/>
              </a:rPr>
              <a:t>- Que pensez vous de l’œuvre musicale? Aimez vous cette musique? </a:t>
            </a:r>
            <a:r>
              <a:rPr lang="fr-FR" i="1" dirty="0">
                <a:solidFill>
                  <a:srgbClr val="FF0000"/>
                </a:solidFill>
                <a:latin typeface="GentiumBookBasic"/>
              </a:rPr>
              <a:t>E aha te mana’o i ni’a i te pehe? Mea au </a:t>
            </a:r>
            <a:r>
              <a:rPr lang="fr-FR" i="1" dirty="0" err="1">
                <a:solidFill>
                  <a:srgbClr val="FF0000"/>
                </a:solidFill>
                <a:latin typeface="GentiumBookBasic"/>
              </a:rPr>
              <a:t>ānei</a:t>
            </a:r>
            <a:r>
              <a:rPr lang="fr-FR" i="1" dirty="0">
                <a:solidFill>
                  <a:srgbClr val="FF0000"/>
                </a:solidFill>
                <a:latin typeface="GentiumBookBasic"/>
              </a:rPr>
              <a:t> nā ’outou?</a:t>
            </a:r>
          </a:p>
          <a:p>
            <a:pPr marL="285750" indent="-285750">
              <a:buFontTx/>
              <a:buChar char="-"/>
            </a:pPr>
            <a:r>
              <a:rPr lang="fr-FR" dirty="0"/>
              <a:t>Quel est ce style de musique? </a:t>
            </a:r>
            <a:r>
              <a:rPr lang="fr-FR" i="1" dirty="0">
                <a:solidFill>
                  <a:srgbClr val="FF0000"/>
                </a:solidFill>
              </a:rPr>
              <a:t>E aha te haere’a pehe?</a:t>
            </a:r>
          </a:p>
          <a:p>
            <a:pPr marL="285750" indent="-285750">
              <a:buFontTx/>
              <a:buChar char="-"/>
            </a:pPr>
            <a:r>
              <a:rPr lang="fr-FR" dirty="0"/>
              <a:t>Qui est l’interprète du chant? </a:t>
            </a:r>
            <a:r>
              <a:rPr lang="fr-FR" i="1" dirty="0">
                <a:solidFill>
                  <a:srgbClr val="FF0000"/>
                </a:solidFill>
              </a:rPr>
              <a:t>’O vai te ta’ata hīmene?</a:t>
            </a:r>
          </a:p>
          <a:p>
            <a:pPr marL="285750" indent="-285750">
              <a:buFontTx/>
              <a:buChar char="-"/>
            </a:pPr>
            <a:r>
              <a:rPr lang="fr-FR" dirty="0"/>
              <a:t>Quel est le message véhiculé dans cette œuvre musicale? </a:t>
            </a:r>
            <a:r>
              <a:rPr lang="fr-FR" i="1" dirty="0">
                <a:solidFill>
                  <a:srgbClr val="FF0000"/>
                </a:solidFill>
              </a:rPr>
              <a:t>E aha te poro’i i roto i teie pehe?</a:t>
            </a:r>
          </a:p>
          <a:p>
            <a:pPr marL="285750" indent="-285750">
              <a:buFontTx/>
              <a:buChar char="-"/>
            </a:pPr>
            <a:r>
              <a:rPr lang="fr-FR" dirty="0"/>
              <a:t>Quel est le titre du chant? </a:t>
            </a:r>
            <a:r>
              <a:rPr lang="fr-FR" i="1" dirty="0">
                <a:solidFill>
                  <a:srgbClr val="FF0000"/>
                </a:solidFill>
              </a:rPr>
              <a:t>E aha te upo’o parau o te hīmene?</a:t>
            </a:r>
          </a:p>
        </p:txBody>
      </p:sp>
    </p:spTree>
    <p:extLst>
      <p:ext uri="{BB962C8B-B14F-4D97-AF65-F5344CB8AC3E}">
        <p14:creationId xmlns:p14="http://schemas.microsoft.com/office/powerpoint/2010/main" val="70955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1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lèche vers la droite 3"/>
          <p:cNvSpPr/>
          <p:nvPr/>
        </p:nvSpPr>
        <p:spPr>
          <a:xfrm>
            <a:off x="947344" y="3541889"/>
            <a:ext cx="8957440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2156169" y="3595887"/>
            <a:ext cx="548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1960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9340987" y="3594398"/>
            <a:ext cx="548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1996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522124" y="3600998"/>
            <a:ext cx="548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1966</a:t>
            </a:r>
          </a:p>
        </p:txBody>
      </p:sp>
      <p:sp>
        <p:nvSpPr>
          <p:cNvPr id="9" name="Légende encadrée 1 8"/>
          <p:cNvSpPr/>
          <p:nvPr/>
        </p:nvSpPr>
        <p:spPr>
          <a:xfrm>
            <a:off x="3186280" y="2201333"/>
            <a:ext cx="1396999" cy="493889"/>
          </a:xfrm>
          <a:prstGeom prst="borderCallout1">
            <a:avLst>
              <a:gd name="adj1" fmla="val 101607"/>
              <a:gd name="adj2" fmla="val 45001"/>
              <a:gd name="adj3" fmla="val 289643"/>
              <a:gd name="adj4" fmla="val 446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fr-FR" sz="1200" baseline="30000" dirty="0">
                <a:solidFill>
                  <a:schemeClr val="accent1">
                    <a:lumMod val="50000"/>
                  </a:schemeClr>
                </a:solidFill>
              </a:rPr>
              <a:t>er</a:t>
            </a:r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 essai nucléaire en Polynésie</a:t>
            </a:r>
          </a:p>
        </p:txBody>
      </p:sp>
      <p:sp>
        <p:nvSpPr>
          <p:cNvPr id="10" name="Légende encadrée 1 9"/>
          <p:cNvSpPr/>
          <p:nvPr/>
        </p:nvSpPr>
        <p:spPr>
          <a:xfrm>
            <a:off x="8326933" y="2277814"/>
            <a:ext cx="1617134" cy="493889"/>
          </a:xfrm>
          <a:prstGeom prst="borderCallout1">
            <a:avLst>
              <a:gd name="adj1" fmla="val 101607"/>
              <a:gd name="adj2" fmla="val 74669"/>
              <a:gd name="adj3" fmla="val 292500"/>
              <a:gd name="adj4" fmla="val 7459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Dernier essai nucléaire en Polynésie</a:t>
            </a:r>
          </a:p>
        </p:txBody>
      </p:sp>
      <p:sp>
        <p:nvSpPr>
          <p:cNvPr id="11" name="Légende encadrée 1 10"/>
          <p:cNvSpPr/>
          <p:nvPr/>
        </p:nvSpPr>
        <p:spPr>
          <a:xfrm>
            <a:off x="2489218" y="5237402"/>
            <a:ext cx="1072444" cy="493889"/>
          </a:xfrm>
          <a:prstGeom prst="borderCallout1">
            <a:avLst>
              <a:gd name="adj1" fmla="val -1508"/>
              <a:gd name="adj2" fmla="val 9376"/>
              <a:gd name="adj3" fmla="val -281587"/>
              <a:gd name="adj4" fmla="val 3713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1962 : Indépendance de l’Algérie</a:t>
            </a:r>
          </a:p>
        </p:txBody>
      </p:sp>
      <p:sp>
        <p:nvSpPr>
          <p:cNvPr id="12" name="Légende encadrée 1 11"/>
          <p:cNvSpPr/>
          <p:nvPr/>
        </p:nvSpPr>
        <p:spPr>
          <a:xfrm>
            <a:off x="6443134" y="2801055"/>
            <a:ext cx="1442155" cy="493889"/>
          </a:xfrm>
          <a:prstGeom prst="borderCallout1">
            <a:avLst>
              <a:gd name="adj1" fmla="val 87321"/>
              <a:gd name="adj2" fmla="val 50632"/>
              <a:gd name="adj3" fmla="val 175356"/>
              <a:gd name="adj4" fmla="val 5055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Autonomie interne de la Polynésie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905978" y="3608509"/>
            <a:ext cx="548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1984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3825850" y="3946952"/>
            <a:ext cx="1632328" cy="338554"/>
          </a:xfrm>
          <a:prstGeom prst="rect">
            <a:avLst/>
          </a:prstGeom>
          <a:solidFill>
            <a:srgbClr val="B7DEE8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000000"/>
                </a:solidFill>
              </a:rPr>
              <a:t>41 essais aériens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718949" y="3951072"/>
            <a:ext cx="4043117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152 essais sous-marins</a:t>
            </a:r>
          </a:p>
        </p:txBody>
      </p:sp>
      <p:sp>
        <p:nvSpPr>
          <p:cNvPr id="16" name="Légende encadrée 1 15"/>
          <p:cNvSpPr/>
          <p:nvPr/>
        </p:nvSpPr>
        <p:spPr>
          <a:xfrm>
            <a:off x="984954" y="4060012"/>
            <a:ext cx="1456266" cy="493889"/>
          </a:xfrm>
          <a:prstGeom prst="borderCallout1">
            <a:avLst>
              <a:gd name="adj1" fmla="val 4464"/>
              <a:gd name="adj2" fmla="val 50632"/>
              <a:gd name="adj3" fmla="val -45270"/>
              <a:gd name="adj4" fmla="val 113851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1961 Ouverture de l’aéroport de Faaa</a:t>
            </a:r>
          </a:p>
        </p:txBody>
      </p:sp>
      <p:sp>
        <p:nvSpPr>
          <p:cNvPr id="17" name="Légende encadrée 1 16"/>
          <p:cNvSpPr/>
          <p:nvPr/>
        </p:nvSpPr>
        <p:spPr>
          <a:xfrm>
            <a:off x="2732471" y="4438511"/>
            <a:ext cx="1019320" cy="732423"/>
          </a:xfrm>
          <a:prstGeom prst="borderCallout1">
            <a:avLst>
              <a:gd name="adj1" fmla="val 4464"/>
              <a:gd name="adj2" fmla="val 50632"/>
              <a:gd name="adj3" fmla="val -85159"/>
              <a:gd name="adj4" fmla="val 5540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accent1">
                    <a:lumMod val="50000"/>
                  </a:schemeClr>
                </a:solidFill>
              </a:rPr>
              <a:t>1964 Début de l’installation du C.E.P.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5170302" y="3614915"/>
            <a:ext cx="548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1974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819" y="4356806"/>
            <a:ext cx="1316794" cy="87786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978" y="4324115"/>
            <a:ext cx="1656645" cy="910553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688" y="2850445"/>
            <a:ext cx="622209" cy="760137"/>
          </a:xfrm>
          <a:prstGeom prst="rect">
            <a:avLst/>
          </a:prstGeom>
        </p:spPr>
      </p:pic>
      <p:sp>
        <p:nvSpPr>
          <p:cNvPr id="22" name="ZoneTexte 21"/>
          <p:cNvSpPr txBox="1"/>
          <p:nvPr/>
        </p:nvSpPr>
        <p:spPr>
          <a:xfrm>
            <a:off x="984954" y="3149363"/>
            <a:ext cx="128129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000000"/>
                </a:solidFill>
              </a:rPr>
              <a:t>Essais nucléaires en Algérie</a:t>
            </a: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386" y="4624106"/>
            <a:ext cx="1453453" cy="798687"/>
          </a:xfrm>
          <a:prstGeom prst="rect">
            <a:avLst/>
          </a:prstGeom>
        </p:spPr>
      </p:pic>
      <p:sp>
        <p:nvSpPr>
          <p:cNvPr id="24" name="Titre 1">
            <a:extLst>
              <a:ext uri="{FF2B5EF4-FFF2-40B4-BE49-F238E27FC236}">
                <a16:creationId xmlns:a16="http://schemas.microsoft.com/office/drawing/2014/main" id="{8B49CBB2-61B7-764F-8A8E-BBD912490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2400" b="1" i="1" dirty="0">
                <a:solidFill>
                  <a:srgbClr val="00B050"/>
                </a:solidFill>
              </a:rPr>
              <a:t>2</a:t>
            </a:r>
            <a:r>
              <a:rPr lang="fr-FR" sz="2400" b="1" i="1" baseline="30000" dirty="0">
                <a:solidFill>
                  <a:srgbClr val="00B050"/>
                </a:solidFill>
              </a:rPr>
              <a:t>ème</a:t>
            </a:r>
            <a:r>
              <a:rPr lang="fr-FR" sz="2400" b="1" i="1" dirty="0">
                <a:solidFill>
                  <a:srgbClr val="00B050"/>
                </a:solidFill>
              </a:rPr>
              <a:t> étape : pourquoi composer une œuvre musicale sur le fait nucléaire?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93F4654-3B7D-214E-ABD8-7CF17C02796E}"/>
              </a:ext>
            </a:extLst>
          </p:cNvPr>
          <p:cNvSpPr txBox="1"/>
          <p:nvPr/>
        </p:nvSpPr>
        <p:spPr>
          <a:xfrm>
            <a:off x="5922511" y="5293193"/>
            <a:ext cx="1453453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Manifestation contre le nucléaire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F758646-21F7-654C-94E4-62E8A188A9C6}"/>
              </a:ext>
            </a:extLst>
          </p:cNvPr>
          <p:cNvSpPr txBox="1"/>
          <p:nvPr/>
        </p:nvSpPr>
        <p:spPr>
          <a:xfrm>
            <a:off x="6185794" y="3628841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1980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91C07C3D-090A-2348-A57E-9979AE8B25B4}"/>
              </a:ext>
            </a:extLst>
          </p:cNvPr>
          <p:cNvCxnSpPr>
            <a:stCxn id="26" idx="2"/>
          </p:cNvCxnSpPr>
          <p:nvPr/>
        </p:nvCxnSpPr>
        <p:spPr>
          <a:xfrm flipH="1">
            <a:off x="6443134" y="3936618"/>
            <a:ext cx="17736" cy="1356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 27">
            <a:extLst>
              <a:ext uri="{FF2B5EF4-FFF2-40B4-BE49-F238E27FC236}">
                <a16:creationId xmlns:a16="http://schemas.microsoft.com/office/drawing/2014/main" id="{EAFCA807-0CD0-E140-B32D-5F35D5F533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5794" y="5753739"/>
            <a:ext cx="797384" cy="622615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5E335597-4E99-F941-B439-B90389610CE9}"/>
              </a:ext>
            </a:extLst>
          </p:cNvPr>
          <p:cNvSpPr txBox="1"/>
          <p:nvPr/>
        </p:nvSpPr>
        <p:spPr>
          <a:xfrm>
            <a:off x="8719941" y="5309916"/>
            <a:ext cx="1800225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200" dirty="0"/>
              <a:t>1996 : sortie de l’album Arioi de Angélo Neuffer avec sa chanson : Ta’ero ’atomi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D34CDD61-34C6-0C4C-98F0-168F195FCF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20166" y="5309916"/>
            <a:ext cx="858486" cy="646331"/>
          </a:xfrm>
          <a:prstGeom prst="rect">
            <a:avLst/>
          </a:prstGeom>
        </p:spPr>
      </p:pic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91C07C3D-090A-2348-A57E-9979AE8B25B4}"/>
              </a:ext>
            </a:extLst>
          </p:cNvPr>
          <p:cNvCxnSpPr/>
          <p:nvPr/>
        </p:nvCxnSpPr>
        <p:spPr>
          <a:xfrm>
            <a:off x="9556955" y="3916286"/>
            <a:ext cx="14196" cy="1376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707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EDA7BA-2EDD-B942-ADF4-96BB105D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27" y="580408"/>
            <a:ext cx="11014276" cy="1317217"/>
          </a:xfrm>
        </p:spPr>
        <p:txBody>
          <a:bodyPr>
            <a:normAutofit/>
          </a:bodyPr>
          <a:lstStyle/>
          <a:p>
            <a:r>
              <a:rPr lang="fr-FR" sz="2000" b="1" i="1" dirty="0">
                <a:solidFill>
                  <a:srgbClr val="00B050"/>
                </a:solidFill>
              </a:rPr>
              <a:t>3</a:t>
            </a:r>
            <a:r>
              <a:rPr lang="fr-FR" sz="2000" b="1" i="1" baseline="30000" dirty="0">
                <a:solidFill>
                  <a:srgbClr val="00B050"/>
                </a:solidFill>
              </a:rPr>
              <a:t>ème</a:t>
            </a:r>
            <a:r>
              <a:rPr lang="fr-FR" sz="2000" b="1" i="1" dirty="0">
                <a:solidFill>
                  <a:srgbClr val="00B050"/>
                </a:solidFill>
              </a:rPr>
              <a:t> étape : apprentissage du chant. </a:t>
            </a:r>
            <a:br>
              <a:rPr lang="fr-FR" sz="2000" b="1" i="1" dirty="0">
                <a:solidFill>
                  <a:srgbClr val="00B050"/>
                </a:solidFill>
              </a:rPr>
            </a:br>
            <a:r>
              <a:rPr lang="fr-FR" sz="2000" b="1" i="1" dirty="0" err="1">
                <a:solidFill>
                  <a:srgbClr val="FF0000"/>
                </a:solidFill>
              </a:rPr>
              <a:t>Ha’api’ira’a</a:t>
            </a:r>
            <a:r>
              <a:rPr lang="fr-FR" sz="2000" b="1" i="1" dirty="0">
                <a:solidFill>
                  <a:srgbClr val="FF0000"/>
                </a:solidFill>
              </a:rPr>
              <a:t> hīmene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6F79B6E-2FBD-4C4A-B5AA-C3EEA13E2F18}"/>
              </a:ext>
            </a:extLst>
          </p:cNvPr>
          <p:cNvSpPr txBox="1">
            <a:spLocks/>
          </p:cNvSpPr>
          <p:nvPr/>
        </p:nvSpPr>
        <p:spPr>
          <a:xfrm>
            <a:off x="199227" y="2370802"/>
            <a:ext cx="11349941" cy="1472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i="1" dirty="0"/>
              <a:t>Prolongement possible</a:t>
            </a:r>
          </a:p>
          <a:p>
            <a:endParaRPr lang="fr-FR" sz="2000" b="1" i="1" dirty="0"/>
          </a:p>
          <a:p>
            <a:r>
              <a:rPr lang="fr-FR" sz="2000" b="1" i="1" dirty="0">
                <a:solidFill>
                  <a:srgbClr val="00B050"/>
                </a:solidFill>
              </a:rPr>
              <a:t>Création artistique ( en danse) à partir des paroles du chant. </a:t>
            </a:r>
          </a:p>
          <a:p>
            <a:r>
              <a:rPr lang="fr-FR" sz="2000" b="1" i="1" dirty="0" err="1">
                <a:solidFill>
                  <a:srgbClr val="FF0000"/>
                </a:solidFill>
              </a:rPr>
              <a:t>Rahura’a</a:t>
            </a:r>
            <a:r>
              <a:rPr lang="fr-FR" sz="2000" b="1" i="1" dirty="0">
                <a:solidFill>
                  <a:srgbClr val="FF0000"/>
                </a:solidFill>
              </a:rPr>
              <a:t> i te tahi ’ori ia au i te  mau parau .</a:t>
            </a:r>
          </a:p>
        </p:txBody>
      </p:sp>
    </p:spTree>
    <p:extLst>
      <p:ext uri="{BB962C8B-B14F-4D97-AF65-F5344CB8AC3E}">
        <p14:creationId xmlns:p14="http://schemas.microsoft.com/office/powerpoint/2010/main" val="14243150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40000"/>
              <a:lumOff val="60000"/>
            </a:schemeClr>
          </a:solidFill>
        </a:ln>
      </a:spPr>
      <a:bodyPr rtlCol="0" anchor="ctr"/>
      <a:lstStyle>
        <a:defPPr algn="ctr">
          <a:defRPr sz="1200" dirty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301</Words>
  <Application>Microsoft Office PowerPoint</Application>
  <PresentationFormat>Grand écran</PresentationFormat>
  <Paragraphs>62</Paragraphs>
  <Slides>6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GentiumBookBasic</vt:lpstr>
      <vt:lpstr>Thème Office</vt:lpstr>
      <vt:lpstr>Enseigner le fait nucléaire avec une entrée par l’éducation musicale en langue tahitienne.</vt:lpstr>
      <vt:lpstr>Transdisciplinarité des compétences des programmes du C3.</vt:lpstr>
      <vt:lpstr>Ce que doit comprendre l’élève/ ’Ia māramarama te piahi</vt:lpstr>
      <vt:lpstr>1ère étape : quelle musique pour évoquer le fait nucléaire?  E aha te haere’a pehe nō te fa’ahiti i te parau nō ‘atomi?</vt:lpstr>
      <vt:lpstr>2ème étape : pourquoi composer une œuvre musicale sur le fait nucléaire?</vt:lpstr>
      <vt:lpstr>3ème étape : apprentissage du chant.  Ha’api’ira’a hīmene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Enseigner le fait nucléaire avec une entrée par l’éducation musicale en langue tahitienne</dc:title>
  <dc:creator>Noelle FAAHU-VAKI</dc:creator>
  <cp:lastModifiedBy>Apollon</cp:lastModifiedBy>
  <cp:revision>42</cp:revision>
  <dcterms:created xsi:type="dcterms:W3CDTF">2019-10-13T03:40:14Z</dcterms:created>
  <dcterms:modified xsi:type="dcterms:W3CDTF">2019-11-25T23:32:17Z</dcterms:modified>
</cp:coreProperties>
</file>