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2" r:id="rId3"/>
    <p:sldId id="274" r:id="rId4"/>
    <p:sldId id="277" r:id="rId5"/>
    <p:sldId id="275" r:id="rId6"/>
    <p:sldId id="276" r:id="rId7"/>
    <p:sldId id="280" r:id="rId8"/>
    <p:sldId id="279" r:id="rId9"/>
    <p:sldId id="28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8" autoAdjust="0"/>
    <p:restoredTop sz="94660"/>
  </p:normalViewPr>
  <p:slideViewPr>
    <p:cSldViewPr snapToGrid="0">
      <p:cViewPr varScale="1">
        <p:scale>
          <a:sx n="129" d="100"/>
          <a:sy n="129"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2A54C80-263E-416B-A8E0-580EDEADCBDC}" type="datetimeFigureOut">
              <a:rPr lang="en-US" dirty="0"/>
              <a:t>11/7/19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11/7/19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11/7/19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07066" y="2404534"/>
            <a:ext cx="9416037" cy="1646302"/>
          </a:xfrm>
        </p:spPr>
        <p:txBody>
          <a:bodyPr/>
          <a:lstStyle/>
          <a:p>
            <a:pPr algn="ctr"/>
            <a:r>
              <a:rPr lang="fr-FR" dirty="0"/>
              <a:t>Etude de cas : Mururoa, du risque technologique au risque naturel</a:t>
            </a:r>
          </a:p>
        </p:txBody>
      </p:sp>
      <p:sp>
        <p:nvSpPr>
          <p:cNvPr id="3" name="Sous-titre 2"/>
          <p:cNvSpPr>
            <a:spLocks noGrp="1"/>
          </p:cNvSpPr>
          <p:nvPr>
            <p:ph type="subTitle" idx="1"/>
          </p:nvPr>
        </p:nvSpPr>
        <p:spPr>
          <a:xfrm>
            <a:off x="766838" y="105850"/>
            <a:ext cx="7766936" cy="1096899"/>
          </a:xfrm>
        </p:spPr>
        <p:txBody>
          <a:bodyPr/>
          <a:lstStyle/>
          <a:p>
            <a:r>
              <a:rPr lang="fr-FR" dirty="0"/>
              <a:t>Thème III : Prévenir les risques , s’adapter au changement global </a:t>
            </a:r>
          </a:p>
        </p:txBody>
      </p:sp>
    </p:spTree>
    <p:extLst>
      <p:ext uri="{BB962C8B-B14F-4D97-AF65-F5344CB8AC3E}">
        <p14:creationId xmlns:p14="http://schemas.microsoft.com/office/powerpoint/2010/main" val="3729209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C2DCF5-1199-614B-BEF8-2A297E1A775F}"/>
              </a:ext>
            </a:extLst>
          </p:cNvPr>
          <p:cNvSpPr>
            <a:spLocks noGrp="1"/>
          </p:cNvSpPr>
          <p:nvPr>
            <p:ph type="title"/>
          </p:nvPr>
        </p:nvSpPr>
        <p:spPr>
          <a:xfrm>
            <a:off x="327991" y="273878"/>
            <a:ext cx="12046226" cy="1320800"/>
          </a:xfrm>
        </p:spPr>
        <p:txBody>
          <a:bodyPr>
            <a:normAutofit fontScale="90000"/>
          </a:bodyPr>
          <a:lstStyle/>
          <a:p>
            <a:r>
              <a:rPr lang="fr-FR" dirty="0"/>
              <a:t> Problématique : Quels sont les risques sur l’atoll de Mururoa ? Quelles sont les mesures de prévention mise en place ? </a:t>
            </a:r>
            <a:br>
              <a:rPr lang="fr-FR" dirty="0"/>
            </a:br>
            <a:endParaRPr lang="fr-FR" dirty="0"/>
          </a:p>
        </p:txBody>
      </p:sp>
      <p:sp>
        <p:nvSpPr>
          <p:cNvPr id="3" name="Espace réservé du contenu 2">
            <a:extLst>
              <a:ext uri="{FF2B5EF4-FFF2-40B4-BE49-F238E27FC236}">
                <a16:creationId xmlns:a16="http://schemas.microsoft.com/office/drawing/2014/main" id="{52940CFF-23BE-3F42-AE2F-6CEB17D7BCA2}"/>
              </a:ext>
            </a:extLst>
          </p:cNvPr>
          <p:cNvSpPr>
            <a:spLocks noGrp="1"/>
          </p:cNvSpPr>
          <p:nvPr>
            <p:ph idx="1"/>
          </p:nvPr>
        </p:nvSpPr>
        <p:spPr>
          <a:xfrm>
            <a:off x="676815" y="4998277"/>
            <a:ext cx="10345161" cy="811211"/>
          </a:xfrm>
        </p:spPr>
        <p:txBody>
          <a:bodyPr/>
          <a:lstStyle/>
          <a:p>
            <a:endParaRPr lang="fr-FR" dirty="0"/>
          </a:p>
        </p:txBody>
      </p:sp>
      <p:pic>
        <p:nvPicPr>
          <p:cNvPr id="4" name="Image 3">
            <a:extLst>
              <a:ext uri="{FF2B5EF4-FFF2-40B4-BE49-F238E27FC236}">
                <a16:creationId xmlns:a16="http://schemas.microsoft.com/office/drawing/2014/main" id="{70C761AB-14D6-594A-866F-54356D8ABDD0}"/>
              </a:ext>
            </a:extLst>
          </p:cNvPr>
          <p:cNvPicPr>
            <a:picLocks noChangeAspect="1"/>
          </p:cNvPicPr>
          <p:nvPr/>
        </p:nvPicPr>
        <p:blipFill>
          <a:blip r:embed="rId2"/>
          <a:stretch>
            <a:fillRect/>
          </a:stretch>
        </p:blipFill>
        <p:spPr>
          <a:xfrm>
            <a:off x="816480" y="2396435"/>
            <a:ext cx="3407649" cy="2364408"/>
          </a:xfrm>
          <a:prstGeom prst="rect">
            <a:avLst/>
          </a:prstGeom>
        </p:spPr>
      </p:pic>
      <p:pic>
        <p:nvPicPr>
          <p:cNvPr id="5" name="Image 4">
            <a:extLst>
              <a:ext uri="{FF2B5EF4-FFF2-40B4-BE49-F238E27FC236}">
                <a16:creationId xmlns:a16="http://schemas.microsoft.com/office/drawing/2014/main" id="{15FDAE5B-7FC3-4245-850A-52A204BE6B83}"/>
              </a:ext>
            </a:extLst>
          </p:cNvPr>
          <p:cNvPicPr>
            <a:picLocks noChangeAspect="1"/>
          </p:cNvPicPr>
          <p:nvPr/>
        </p:nvPicPr>
        <p:blipFill>
          <a:blip r:embed="rId3"/>
          <a:stretch>
            <a:fillRect/>
          </a:stretch>
        </p:blipFill>
        <p:spPr>
          <a:xfrm>
            <a:off x="4810021" y="2167834"/>
            <a:ext cx="7007605" cy="3706192"/>
          </a:xfrm>
          <a:prstGeom prst="rect">
            <a:avLst/>
          </a:prstGeom>
        </p:spPr>
      </p:pic>
    </p:spTree>
    <p:extLst>
      <p:ext uri="{BB962C8B-B14F-4D97-AF65-F5344CB8AC3E}">
        <p14:creationId xmlns:p14="http://schemas.microsoft.com/office/powerpoint/2010/main" val="165607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88E7FED-B762-CB4C-8AEE-33BDB7E403FC}"/>
              </a:ext>
            </a:extLst>
          </p:cNvPr>
          <p:cNvPicPr>
            <a:picLocks noGrp="1" noChangeAspect="1"/>
          </p:cNvPicPr>
          <p:nvPr>
            <p:ph idx="1"/>
          </p:nvPr>
        </p:nvPicPr>
        <p:blipFill>
          <a:blip r:embed="rId2"/>
          <a:stretch>
            <a:fillRect/>
          </a:stretch>
        </p:blipFill>
        <p:spPr>
          <a:xfrm>
            <a:off x="210195" y="477078"/>
            <a:ext cx="5422900" cy="1816100"/>
          </a:xfrm>
          <a:prstGeom prst="rect">
            <a:avLst/>
          </a:prstGeom>
        </p:spPr>
      </p:pic>
      <p:sp>
        <p:nvSpPr>
          <p:cNvPr id="5" name="Rectangle 4">
            <a:extLst>
              <a:ext uri="{FF2B5EF4-FFF2-40B4-BE49-F238E27FC236}">
                <a16:creationId xmlns:a16="http://schemas.microsoft.com/office/drawing/2014/main" id="{F30666E6-A746-B546-B7AD-34A51F7B3328}"/>
              </a:ext>
            </a:extLst>
          </p:cNvPr>
          <p:cNvSpPr/>
          <p:nvPr/>
        </p:nvSpPr>
        <p:spPr>
          <a:xfrm>
            <a:off x="56322" y="2463033"/>
            <a:ext cx="5576773" cy="2031325"/>
          </a:xfrm>
          <a:prstGeom prst="rect">
            <a:avLst/>
          </a:prstGeom>
        </p:spPr>
        <p:txBody>
          <a:bodyPr wrap="square">
            <a:spAutoFit/>
          </a:bodyPr>
          <a:lstStyle/>
          <a:p>
            <a:r>
              <a:rPr lang="fr-FR" dirty="0">
                <a:solidFill>
                  <a:srgbClr val="333F48"/>
                </a:solidFill>
                <a:latin typeface="Open Sans"/>
              </a:rPr>
              <a:t>Le système </a:t>
            </a:r>
            <a:r>
              <a:rPr lang="fr-FR" dirty="0" err="1">
                <a:solidFill>
                  <a:srgbClr val="333F48"/>
                </a:solidFill>
                <a:latin typeface="Open Sans"/>
              </a:rPr>
              <a:t>Telsite</a:t>
            </a:r>
            <a:r>
              <a:rPr lang="fr-FR" dirty="0">
                <a:solidFill>
                  <a:srgbClr val="333F48"/>
                </a:solidFill>
                <a:latin typeface="Open Sans"/>
              </a:rPr>
              <a:t> 2, comme son prédécesseur, surveille trois loupes de calcaires</a:t>
            </a:r>
            <a:br>
              <a:rPr lang="fr-FR" dirty="0"/>
            </a:br>
            <a:r>
              <a:rPr lang="fr-FR" dirty="0">
                <a:solidFill>
                  <a:srgbClr val="333F48"/>
                </a:solidFill>
                <a:latin typeface="Open Sans"/>
              </a:rPr>
              <a:t>en zone nord : Irène, Camélia et Françoise. Ici, deux des extensomètres du site Irène,</a:t>
            </a:r>
            <a:br>
              <a:rPr lang="fr-FR" dirty="0"/>
            </a:br>
            <a:r>
              <a:rPr lang="fr-FR" dirty="0">
                <a:solidFill>
                  <a:srgbClr val="333F48"/>
                </a:solidFill>
                <a:latin typeface="Open Sans"/>
              </a:rPr>
              <a:t>l’un à 30°, l’autre à 45°, qui mesurent au 10e de millimètres, le mouvement de ces blocs</a:t>
            </a:r>
            <a:br>
              <a:rPr lang="fr-FR" dirty="0"/>
            </a:br>
            <a:r>
              <a:rPr lang="fr-FR" dirty="0">
                <a:solidFill>
                  <a:srgbClr val="333F48"/>
                </a:solidFill>
                <a:latin typeface="Open Sans"/>
              </a:rPr>
              <a:t>de 600 millions de mètres cubes. (© Christophe </a:t>
            </a:r>
            <a:r>
              <a:rPr lang="fr-FR" dirty="0" err="1">
                <a:solidFill>
                  <a:srgbClr val="333F48"/>
                </a:solidFill>
                <a:latin typeface="Open Sans"/>
              </a:rPr>
              <a:t>Cozette</a:t>
            </a:r>
            <a:r>
              <a:rPr lang="fr-FR" dirty="0">
                <a:solidFill>
                  <a:srgbClr val="333F48"/>
                </a:solidFill>
                <a:latin typeface="Open Sans"/>
              </a:rPr>
              <a:t>)</a:t>
            </a:r>
            <a:endParaRPr lang="fr-FR" dirty="0"/>
          </a:p>
        </p:txBody>
      </p:sp>
      <p:pic>
        <p:nvPicPr>
          <p:cNvPr id="6" name="Image 5">
            <a:extLst>
              <a:ext uri="{FF2B5EF4-FFF2-40B4-BE49-F238E27FC236}">
                <a16:creationId xmlns:a16="http://schemas.microsoft.com/office/drawing/2014/main" id="{54E44932-B088-024D-87B4-BD12E459BD38}"/>
              </a:ext>
            </a:extLst>
          </p:cNvPr>
          <p:cNvPicPr>
            <a:picLocks noChangeAspect="1"/>
          </p:cNvPicPr>
          <p:nvPr/>
        </p:nvPicPr>
        <p:blipFill>
          <a:blip r:embed="rId3"/>
          <a:stretch>
            <a:fillRect/>
          </a:stretch>
        </p:blipFill>
        <p:spPr>
          <a:xfrm>
            <a:off x="5888323" y="477077"/>
            <a:ext cx="6158157" cy="3578087"/>
          </a:xfrm>
          <a:prstGeom prst="rect">
            <a:avLst/>
          </a:prstGeom>
        </p:spPr>
      </p:pic>
    </p:spTree>
    <p:extLst>
      <p:ext uri="{BB962C8B-B14F-4D97-AF65-F5344CB8AC3E}">
        <p14:creationId xmlns:p14="http://schemas.microsoft.com/office/powerpoint/2010/main" val="530311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9image32201424">
            <a:extLst>
              <a:ext uri="{FF2B5EF4-FFF2-40B4-BE49-F238E27FC236}">
                <a16:creationId xmlns:a16="http://schemas.microsoft.com/office/drawing/2014/main" id="{379602D9-748E-784E-AD16-9C86B180B6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23" y="526774"/>
            <a:ext cx="10351230" cy="574978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A778A0E-D0E0-2F4F-9488-D2A78AFECCAE}"/>
              </a:ext>
            </a:extLst>
          </p:cNvPr>
          <p:cNvSpPr txBox="1"/>
          <p:nvPr/>
        </p:nvSpPr>
        <p:spPr>
          <a:xfrm>
            <a:off x="5148470" y="2107096"/>
            <a:ext cx="1133061" cy="369332"/>
          </a:xfrm>
          <a:prstGeom prst="rect">
            <a:avLst/>
          </a:prstGeom>
          <a:solidFill>
            <a:schemeClr val="tx1"/>
          </a:solidFill>
        </p:spPr>
        <p:txBody>
          <a:bodyPr wrap="square" rtlCol="0">
            <a:spAutoFit/>
          </a:bodyPr>
          <a:lstStyle/>
          <a:p>
            <a:r>
              <a:rPr lang="fr-FR" dirty="0" err="1">
                <a:solidFill>
                  <a:schemeClr val="bg1"/>
                </a:solidFill>
              </a:rPr>
              <a:t>Telsite</a:t>
            </a:r>
            <a:r>
              <a:rPr lang="fr-FR" dirty="0">
                <a:solidFill>
                  <a:schemeClr val="bg1"/>
                </a:solidFill>
              </a:rPr>
              <a:t> 1</a:t>
            </a:r>
          </a:p>
        </p:txBody>
      </p:sp>
      <p:sp>
        <p:nvSpPr>
          <p:cNvPr id="6" name="ZoneTexte 5">
            <a:extLst>
              <a:ext uri="{FF2B5EF4-FFF2-40B4-BE49-F238E27FC236}">
                <a16:creationId xmlns:a16="http://schemas.microsoft.com/office/drawing/2014/main" id="{5383B809-3275-6141-960B-9B66375856C2}"/>
              </a:ext>
            </a:extLst>
          </p:cNvPr>
          <p:cNvSpPr txBox="1"/>
          <p:nvPr/>
        </p:nvSpPr>
        <p:spPr>
          <a:xfrm>
            <a:off x="6281531" y="3412451"/>
            <a:ext cx="1133061" cy="369332"/>
          </a:xfrm>
          <a:prstGeom prst="rect">
            <a:avLst/>
          </a:prstGeom>
          <a:solidFill>
            <a:schemeClr val="tx1"/>
          </a:solidFill>
        </p:spPr>
        <p:txBody>
          <a:bodyPr wrap="square" rtlCol="0">
            <a:spAutoFit/>
          </a:bodyPr>
          <a:lstStyle/>
          <a:p>
            <a:r>
              <a:rPr lang="fr-FR" dirty="0" err="1">
                <a:solidFill>
                  <a:schemeClr val="bg1"/>
                </a:solidFill>
              </a:rPr>
              <a:t>Telsite</a:t>
            </a:r>
            <a:r>
              <a:rPr lang="fr-FR" dirty="0">
                <a:solidFill>
                  <a:schemeClr val="bg1"/>
                </a:solidFill>
              </a:rPr>
              <a:t> 2</a:t>
            </a:r>
          </a:p>
        </p:txBody>
      </p:sp>
      <p:cxnSp>
        <p:nvCxnSpPr>
          <p:cNvPr id="7" name="Connecteur droit avec flèche 6">
            <a:extLst>
              <a:ext uri="{FF2B5EF4-FFF2-40B4-BE49-F238E27FC236}">
                <a16:creationId xmlns:a16="http://schemas.microsoft.com/office/drawing/2014/main" id="{4C48A6DE-5B18-2B42-8DBD-E029F780D3AA}"/>
              </a:ext>
            </a:extLst>
          </p:cNvPr>
          <p:cNvCxnSpPr>
            <a:stCxn id="4" idx="1"/>
          </p:cNvCxnSpPr>
          <p:nvPr/>
        </p:nvCxnSpPr>
        <p:spPr>
          <a:xfrm flipH="1">
            <a:off x="3747052" y="2291762"/>
            <a:ext cx="1401418" cy="1992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 name="Connecteur droit avec flèche 8">
            <a:extLst>
              <a:ext uri="{FF2B5EF4-FFF2-40B4-BE49-F238E27FC236}">
                <a16:creationId xmlns:a16="http://schemas.microsoft.com/office/drawing/2014/main" id="{63CFFFC9-CAC9-E64C-9E3A-C22A7619F479}"/>
              </a:ext>
            </a:extLst>
          </p:cNvPr>
          <p:cNvCxnSpPr>
            <a:cxnSpLocks/>
          </p:cNvCxnSpPr>
          <p:nvPr/>
        </p:nvCxnSpPr>
        <p:spPr>
          <a:xfrm flipH="1">
            <a:off x="5019261" y="3781783"/>
            <a:ext cx="1270000" cy="134680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3116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8696E-208C-E346-92E5-140708B9F18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80DCE50-499A-B545-B84C-B87B41D1A674}"/>
              </a:ext>
            </a:extLst>
          </p:cNvPr>
          <p:cNvSpPr>
            <a:spLocks noGrp="1"/>
          </p:cNvSpPr>
          <p:nvPr>
            <p:ph idx="1"/>
          </p:nvPr>
        </p:nvSpPr>
        <p:spPr>
          <a:xfrm>
            <a:off x="677334" y="5689599"/>
            <a:ext cx="8596668" cy="492539"/>
          </a:xfrm>
        </p:spPr>
        <p:txBody>
          <a:bodyPr>
            <a:normAutofit/>
          </a:bodyPr>
          <a:lstStyle/>
          <a:p>
            <a:r>
              <a:rPr lang="fr-FR" dirty="0"/>
              <a:t>Extrait du Plan communal de sauvegarde de </a:t>
            </a:r>
            <a:r>
              <a:rPr lang="fr-FR" dirty="0" err="1"/>
              <a:t>Tureia</a:t>
            </a:r>
            <a:endParaRPr lang="fr-FR" dirty="0"/>
          </a:p>
        </p:txBody>
      </p:sp>
      <p:pic>
        <p:nvPicPr>
          <p:cNvPr id="1025" name="Picture 1" descr="page17image32100208">
            <a:extLst>
              <a:ext uri="{FF2B5EF4-FFF2-40B4-BE49-F238E27FC236}">
                <a16:creationId xmlns:a16="http://schemas.microsoft.com/office/drawing/2014/main" id="{BFB62DC5-8CF5-E049-8CF8-734510AF7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863470" cy="56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656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286912-F57E-ED4F-B161-F93FB7CC0E29}"/>
              </a:ext>
            </a:extLst>
          </p:cNvPr>
          <p:cNvSpPr>
            <a:spLocks noGrp="1"/>
          </p:cNvSpPr>
          <p:nvPr>
            <p:ph type="title"/>
          </p:nvPr>
        </p:nvSpPr>
        <p:spPr>
          <a:xfrm>
            <a:off x="786665" y="102704"/>
            <a:ext cx="8596668" cy="171043"/>
          </a:xfrm>
        </p:spPr>
        <p:txBody>
          <a:bodyPr>
            <a:normAutofit fontScale="90000"/>
          </a:bodyPr>
          <a:lstStyle/>
          <a:p>
            <a:r>
              <a:rPr lang="fr-FR" dirty="0"/>
              <a:t>Les trois loupes au nord de Mururoa</a:t>
            </a:r>
          </a:p>
        </p:txBody>
      </p:sp>
      <p:pic>
        <p:nvPicPr>
          <p:cNvPr id="2050" name="Picture 2" descr="page4image31981776">
            <a:extLst>
              <a:ext uri="{FF2B5EF4-FFF2-40B4-BE49-F238E27FC236}">
                <a16:creationId xmlns:a16="http://schemas.microsoft.com/office/drawing/2014/main" id="{116D9E35-D6FF-9C47-8AB4-2BCB810FA5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1342" y="589742"/>
            <a:ext cx="7817126" cy="431154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4image15366256">
            <a:extLst>
              <a:ext uri="{FF2B5EF4-FFF2-40B4-BE49-F238E27FC236}">
                <a16:creationId xmlns:a16="http://schemas.microsoft.com/office/drawing/2014/main" id="{E7BCE37C-513F-654C-AC10-AD8E077E2F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6518">
            <a:off x="6134679" y="988016"/>
            <a:ext cx="2257201" cy="96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793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D8637C7-B041-794C-93D5-0A417D8D726A}"/>
              </a:ext>
            </a:extLst>
          </p:cNvPr>
          <p:cNvSpPr txBox="1"/>
          <p:nvPr/>
        </p:nvSpPr>
        <p:spPr>
          <a:xfrm>
            <a:off x="168965" y="99392"/>
            <a:ext cx="11797748" cy="6832640"/>
          </a:xfrm>
          <a:prstGeom prst="rect">
            <a:avLst/>
          </a:prstGeom>
          <a:noFill/>
        </p:spPr>
        <p:txBody>
          <a:bodyPr wrap="square" rtlCol="0">
            <a:spAutoFit/>
          </a:bodyPr>
          <a:lstStyle/>
          <a:p>
            <a:r>
              <a:rPr lang="fr-FR" sz="1400" b="1" dirty="0"/>
              <a:t>A Mururoa, un système rénové pour surveiller les sous-sols et prévenir une catastrophe</a:t>
            </a:r>
            <a:endParaRPr lang="fr-FR" sz="1400" dirty="0"/>
          </a:p>
          <a:p>
            <a:r>
              <a:rPr lang="fr-FR" sz="1400" dirty="0"/>
              <a:t> </a:t>
            </a:r>
          </a:p>
          <a:p>
            <a:r>
              <a:rPr lang="fr-FR" sz="1400" dirty="0"/>
              <a:t>Plus de vingt ans après la fin des essais nucléaire à Mururoa, en Polynésie française, l'Armée a inauguré (…)  le système de surveillance </a:t>
            </a:r>
            <a:r>
              <a:rPr lang="fr-FR" sz="1400" dirty="0" err="1"/>
              <a:t>Telsite</a:t>
            </a:r>
            <a:r>
              <a:rPr lang="fr-FR" sz="1400" dirty="0"/>
              <a:t> 2, destiné à prévenir un risque d'effondrement de bloc corallien susceptible de provoquer une vague géante.</a:t>
            </a:r>
          </a:p>
          <a:p>
            <a:r>
              <a:rPr lang="fr-FR" sz="1400" dirty="0"/>
              <a:t>(…) </a:t>
            </a:r>
            <a:r>
              <a:rPr lang="fr-FR" sz="1400" dirty="0" err="1"/>
              <a:t>Telsite</a:t>
            </a:r>
            <a:r>
              <a:rPr lang="fr-FR" sz="1400" dirty="0"/>
              <a:t> 2 permet de détecter les mouvements souterrains grâce à un réseau de capteurs et de câbles fixés à plusieurs centaines de mètres de profondeur. (…)</a:t>
            </a:r>
          </a:p>
          <a:p>
            <a:r>
              <a:rPr lang="fr-FR" sz="1400" dirty="0"/>
              <a:t>(…) L'effondrement </a:t>
            </a:r>
            <a:r>
              <a:rPr lang="fr-FR" sz="1400" dirty="0" err="1"/>
              <a:t>d'ue</a:t>
            </a:r>
            <a:r>
              <a:rPr lang="fr-FR" sz="1400" dirty="0"/>
              <a:t> partie de falaise, de l'ordre du million de mètres cubes, pourrait toutefois provoquer une vague de deux mètres sur place et d'un mètre sur la zone habitée de l'atoll. Dans ce cas, l'alerte serait donnée avec un préavis de 90 secondes : les militaires en zone vie seraient protégés par un mur, les autres devraient se réfugier sur des plateformes de sauvegarde.</a:t>
            </a:r>
          </a:p>
          <a:p>
            <a:r>
              <a:rPr lang="fr-FR" sz="1400" dirty="0"/>
              <a:t>Ce type d'effondrement ne s'est produit qu'une fois à Mururoa, en 1979, après l'essai nucléaire Tydée. Trois hommes avaient été blessés sur l'atoll.</a:t>
            </a:r>
          </a:p>
          <a:p>
            <a:r>
              <a:rPr lang="fr-FR" sz="1400" dirty="0"/>
              <a:t> </a:t>
            </a:r>
          </a:p>
          <a:p>
            <a:r>
              <a:rPr lang="fr-FR" sz="1400" dirty="0"/>
              <a:t>- Ralentissement des mouvements -</a:t>
            </a:r>
          </a:p>
          <a:p>
            <a:r>
              <a:rPr lang="fr-FR" sz="1400" dirty="0"/>
              <a:t>L’effondrement de falaise sous-marine de 600 à 700 millions de mètres cubes, beaucoup plus important, pourrait quant à lui provoquer sur place une vague de 20 mètres, et de deux mètres sur l'atoll de </a:t>
            </a:r>
            <a:r>
              <a:rPr lang="fr-FR" sz="1400" dirty="0" err="1"/>
              <a:t>Tureia</a:t>
            </a:r>
            <a:r>
              <a:rPr lang="fr-FR" sz="1400" dirty="0"/>
              <a:t>, à 100 kilomètres au nord. Cette vague n'attendrait toutefois que les platiers (</a:t>
            </a:r>
            <a:r>
              <a:rPr lang="fr-FR" sz="1400" dirty="0" err="1"/>
              <a:t>hauts-fonds</a:t>
            </a:r>
            <a:r>
              <a:rPr lang="fr-FR" sz="1400" dirty="0"/>
              <a:t>) sud, est et ouest de </a:t>
            </a:r>
            <a:r>
              <a:rPr lang="fr-FR" sz="1400" dirty="0" err="1"/>
              <a:t>Tureia</a:t>
            </a:r>
            <a:r>
              <a:rPr lang="fr-FR" sz="1400" dirty="0"/>
              <a:t>, et non l'unique zone habitée, située au nord.</a:t>
            </a:r>
          </a:p>
          <a:p>
            <a:r>
              <a:rPr lang="fr-FR" sz="1400" dirty="0"/>
              <a:t>Selon l'Armée, le système </a:t>
            </a:r>
            <a:r>
              <a:rPr lang="fr-FR" sz="1400" dirty="0" err="1"/>
              <a:t>Telsite</a:t>
            </a:r>
            <a:r>
              <a:rPr lang="fr-FR" sz="1400" dirty="0"/>
              <a:t> 2 permet de prévoir un effondrement plusieurs semaines avant. Le plan communal de sauvegarde serait ainsi activé à </a:t>
            </a:r>
            <a:r>
              <a:rPr lang="fr-FR" sz="1400" dirty="0" err="1"/>
              <a:t>Tureia</a:t>
            </a:r>
            <a:r>
              <a:rPr lang="fr-FR" sz="1400" dirty="0"/>
              <a:t>, et Mururoa serait évacuée.</a:t>
            </a:r>
          </a:p>
          <a:p>
            <a:r>
              <a:rPr lang="fr-FR" sz="1400" dirty="0"/>
              <a:t>L'Armée juge ce scénario peu probable. "On observe depuis l'arrêt des essais en 1996 un net ralentissement du mouvement de ces masses de calcaire, inférieur à un millimètre par mois", a expliqué à l'AFP le Dr Frédéric Poirrier, chef du département de suivi des centres d'expérimentations nucléaires (DSCEN).</a:t>
            </a:r>
          </a:p>
          <a:p>
            <a:r>
              <a:rPr lang="fr-FR" sz="1400" dirty="0"/>
              <a:t>"Il y a quatre niveaux de risque, et depuis les essais, on est toujours restés au niveau zéro" s'est réjoui le responsable du projet </a:t>
            </a:r>
            <a:r>
              <a:rPr lang="fr-FR" sz="1400" dirty="0" err="1"/>
              <a:t>Telsite</a:t>
            </a:r>
            <a:r>
              <a:rPr lang="fr-FR" sz="1400" dirty="0"/>
              <a:t> 2.</a:t>
            </a:r>
          </a:p>
          <a:p>
            <a:r>
              <a:rPr lang="fr-FR" sz="1400" dirty="0"/>
              <a:t>Une trentaine de militaires résident en permanence à Mururoa pour assurer la surveillance de l'atoll. </a:t>
            </a:r>
            <a:r>
              <a:rPr lang="fr-FR" sz="1400" dirty="0" err="1"/>
              <a:t>Tureia</a:t>
            </a:r>
            <a:r>
              <a:rPr lang="fr-FR" sz="1400" dirty="0"/>
              <a:t> est peuplée d'un peu plus de 400 habitants. Selon les modélisations de l'Armée, aucun autre atoll ne serait affecté par cette vague. (…)</a:t>
            </a:r>
          </a:p>
          <a:p>
            <a:r>
              <a:rPr lang="fr-FR" sz="1400" dirty="0"/>
              <a:t> </a:t>
            </a:r>
          </a:p>
          <a:p>
            <a:r>
              <a:rPr lang="fr-FR" sz="1400" dirty="0"/>
              <a:t>Le DSCEN assure aussi la surveillance radiologique de Mururoa et Fangataufa. Des échantillons sont prélevés sur terre, dans le lagon et dans l'océan tous les ans. Ils sont analysés par un laboratoire de la direction des applications militaires du Commissariat à l'Energie Atomique (CEA).</a:t>
            </a:r>
          </a:p>
          <a:p>
            <a:r>
              <a:rPr lang="fr-FR" sz="1400" dirty="0"/>
              <a:t>"La radioactivité dans l'environnement est très faible, en dehors de quatre zones sous-marines qui contiennent du plutonium" a précisé le Dr Poirrier. Son rapport annuel est adressé aux autorités de la Polynésie et de l'Etat, et rendu public sur le site internet du ministère des Armées.</a:t>
            </a:r>
          </a:p>
          <a:p>
            <a:r>
              <a:rPr lang="fr-FR" sz="1400" i="1" dirty="0"/>
              <a:t> D’après le site internet : L’</a:t>
            </a:r>
            <a:r>
              <a:rPr lang="fr-FR" sz="1400" i="1" dirty="0" err="1"/>
              <a:t>infodurable</a:t>
            </a:r>
            <a:r>
              <a:rPr lang="fr-FR" sz="1400" i="1" dirty="0"/>
              <a:t>, article du 21/06/2018</a:t>
            </a:r>
            <a:endParaRPr lang="fr-FR" sz="1400" dirty="0"/>
          </a:p>
          <a:p>
            <a:endParaRPr lang="fr-FR" dirty="0"/>
          </a:p>
        </p:txBody>
      </p:sp>
    </p:spTree>
    <p:extLst>
      <p:ext uri="{BB962C8B-B14F-4D97-AF65-F5344CB8AC3E}">
        <p14:creationId xmlns:p14="http://schemas.microsoft.com/office/powerpoint/2010/main" val="2815794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9C58F83-6D5D-AA4B-AF61-409AD814E486}"/>
              </a:ext>
            </a:extLst>
          </p:cNvPr>
          <p:cNvSpPr txBox="1"/>
          <p:nvPr/>
        </p:nvSpPr>
        <p:spPr>
          <a:xfrm>
            <a:off x="626165" y="367748"/>
            <a:ext cx="10575235" cy="4801314"/>
          </a:xfrm>
          <a:prstGeom prst="rect">
            <a:avLst/>
          </a:prstGeom>
          <a:noFill/>
        </p:spPr>
        <p:txBody>
          <a:bodyPr wrap="square" rtlCol="0">
            <a:spAutoFit/>
          </a:bodyPr>
          <a:lstStyle/>
          <a:p>
            <a:r>
              <a:rPr lang="fr-FR" b="1" u="sng" dirty="0"/>
              <a:t>Questions : </a:t>
            </a:r>
            <a:endParaRPr lang="fr-FR" dirty="0"/>
          </a:p>
          <a:p>
            <a:pPr lvl="0"/>
            <a:r>
              <a:rPr lang="fr-FR" dirty="0"/>
              <a:t>A quoi sert </a:t>
            </a:r>
            <a:r>
              <a:rPr lang="fr-FR" dirty="0" err="1"/>
              <a:t>Telsite</a:t>
            </a:r>
            <a:r>
              <a:rPr lang="fr-FR" dirty="0"/>
              <a:t> 2 ? </a:t>
            </a:r>
          </a:p>
          <a:p>
            <a:pPr lvl="0"/>
            <a:r>
              <a:rPr lang="fr-FR" dirty="0"/>
              <a:t>Quel risque doit-il prévenir ?  </a:t>
            </a:r>
          </a:p>
          <a:p>
            <a:pPr lvl="0"/>
            <a:r>
              <a:rPr lang="fr-FR" dirty="0"/>
              <a:t>Ce risque s’est-il déjà produit ? </a:t>
            </a:r>
          </a:p>
          <a:p>
            <a:pPr lvl="0"/>
            <a:r>
              <a:rPr lang="fr-FR" dirty="0"/>
              <a:t>Pourquoi peut-on dire que ce risque est technologique ? </a:t>
            </a:r>
          </a:p>
          <a:p>
            <a:pPr lvl="0"/>
            <a:r>
              <a:rPr lang="fr-FR" dirty="0"/>
              <a:t> Sur le schéma, Identifiez les 2 scénarios envisagés par l’armée, les conséquences possibles et les moyens de préventions mis en œuvre.</a:t>
            </a:r>
          </a:p>
          <a:p>
            <a:pPr lvl="0"/>
            <a:r>
              <a:rPr lang="fr-FR" dirty="0"/>
              <a:t>Pourquoi l’armée juge-t-elle ces scénarios peu probables ? </a:t>
            </a:r>
          </a:p>
          <a:p>
            <a:pPr lvl="0"/>
            <a:r>
              <a:rPr lang="fr-FR" dirty="0"/>
              <a:t>Sur le schéma, Soulignez en rouge le risque technologique et en bleu le risque naturel.</a:t>
            </a:r>
          </a:p>
          <a:p>
            <a:pPr lvl="0"/>
            <a:r>
              <a:rPr lang="fr-FR" dirty="0"/>
              <a:t>Quel autre risque est présent à Mururoa ?</a:t>
            </a:r>
          </a:p>
          <a:p>
            <a:pPr lvl="0"/>
            <a:r>
              <a:rPr lang="fr-FR" dirty="0"/>
              <a:t>Quelle mesure l’armée prend-t-elle pour ce risque ? </a:t>
            </a:r>
          </a:p>
          <a:p>
            <a:r>
              <a:rPr lang="fr-FR" dirty="0"/>
              <a:t> </a:t>
            </a:r>
          </a:p>
          <a:p>
            <a:r>
              <a:rPr lang="fr-FR" dirty="0"/>
              <a:t>A partir de vos réponses, répondez aux questions suivantes : quels sont les risques à Mururoa ? Quelles mesures sont prises pour prévenir ces risques ? </a:t>
            </a:r>
          </a:p>
          <a:p>
            <a:r>
              <a:rPr lang="fr-FR" b="1" dirty="0"/>
              <a:t> </a:t>
            </a:r>
            <a:endParaRPr lang="fr-FR" dirty="0"/>
          </a:p>
          <a:p>
            <a:r>
              <a:rPr lang="fr-FR" dirty="0"/>
              <a:t> </a:t>
            </a:r>
          </a:p>
          <a:p>
            <a:endParaRPr lang="fr-FR" dirty="0"/>
          </a:p>
        </p:txBody>
      </p:sp>
    </p:spTree>
    <p:extLst>
      <p:ext uri="{BB962C8B-B14F-4D97-AF65-F5344CB8AC3E}">
        <p14:creationId xmlns:p14="http://schemas.microsoft.com/office/powerpoint/2010/main" val="66874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B4E1B13-4BD3-604D-B47D-00730D9C61FA}"/>
              </a:ext>
            </a:extLst>
          </p:cNvPr>
          <p:cNvSpPr/>
          <p:nvPr/>
        </p:nvSpPr>
        <p:spPr>
          <a:xfrm>
            <a:off x="166756" y="2380974"/>
            <a:ext cx="1879600" cy="1778000"/>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Quel risque ?</a:t>
            </a:r>
            <a:endParaRPr lang="fr-FR" sz="1200">
              <a:effectLst/>
              <a:ea typeface="Calibri" panose="020F0502020204030204" pitchFamily="34" charset="0"/>
              <a:cs typeface="Times New Roman" panose="02020603050405020304" pitchFamily="18" charset="0"/>
            </a:endParaRPr>
          </a:p>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 </a:t>
            </a:r>
            <a:endParaRPr lang="fr-FR" sz="1200">
              <a:effectLst/>
              <a:ea typeface="Calibri" panose="020F0502020204030204" pitchFamily="34" charset="0"/>
              <a:cs typeface="Times New Roman" panose="02020603050405020304" pitchFamily="18" charset="0"/>
            </a:endParaRPr>
          </a:p>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 </a:t>
            </a:r>
            <a:endParaRPr lang="fr-FR" sz="1200">
              <a:effectLst/>
              <a:ea typeface="Calibri" panose="020F0502020204030204" pitchFamily="34" charset="0"/>
              <a:cs typeface="Times New Roman" panose="02020603050405020304" pitchFamily="18" charset="0"/>
            </a:endParaRPr>
          </a:p>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 </a:t>
            </a:r>
            <a:endParaRPr lang="fr-FR" sz="1200">
              <a:effectLst/>
              <a:ea typeface="Calibri" panose="020F0502020204030204" pitchFamily="34" charset="0"/>
              <a:cs typeface="Times New Roman" panose="02020603050405020304" pitchFamily="18" charset="0"/>
            </a:endParaRPr>
          </a:p>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 </a:t>
            </a:r>
            <a:endParaRPr lang="fr-FR" sz="1200">
              <a:effectLst/>
              <a:ea typeface="Calibri" panose="020F0502020204030204" pitchFamily="34" charset="0"/>
              <a:cs typeface="Times New Roman" panose="02020603050405020304" pitchFamily="18" charset="0"/>
            </a:endParaRPr>
          </a:p>
          <a:p>
            <a:pPr algn="ctr">
              <a:spcAft>
                <a:spcPts val="0"/>
              </a:spcAft>
            </a:pPr>
            <a:r>
              <a:rPr lang="fr-FR" sz="1200">
                <a:solidFill>
                  <a:srgbClr val="000000"/>
                </a:solidFill>
                <a:effectLst/>
                <a:ea typeface="Calibri" panose="020F0502020204030204" pitchFamily="34" charset="0"/>
                <a:cs typeface="Times New Roman" panose="02020603050405020304" pitchFamily="18" charset="0"/>
              </a:rPr>
              <a:t> </a:t>
            </a:r>
            <a:endParaRPr lang="fr-FR" sz="1200">
              <a:effectLst/>
              <a:ea typeface="Calibri" panose="020F0502020204030204" pitchFamily="34" charset="0"/>
              <a:cs typeface="Times New Roman" panose="02020603050405020304" pitchFamily="18" charset="0"/>
            </a:endParaRPr>
          </a:p>
        </p:txBody>
      </p:sp>
      <p:sp>
        <p:nvSpPr>
          <p:cNvPr id="8" name="Ellipse 7">
            <a:extLst>
              <a:ext uri="{FF2B5EF4-FFF2-40B4-BE49-F238E27FC236}">
                <a16:creationId xmlns:a16="http://schemas.microsoft.com/office/drawing/2014/main" id="{9F133C54-1F8B-424C-B822-FB7185D70D6B}"/>
              </a:ext>
            </a:extLst>
          </p:cNvPr>
          <p:cNvSpPr/>
          <p:nvPr/>
        </p:nvSpPr>
        <p:spPr>
          <a:xfrm>
            <a:off x="2344531" y="496957"/>
            <a:ext cx="1780210" cy="162007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Scénario 1:</a:t>
            </a: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p:txBody>
      </p:sp>
      <p:sp>
        <p:nvSpPr>
          <p:cNvPr id="9" name="Ellipse 8">
            <a:extLst>
              <a:ext uri="{FF2B5EF4-FFF2-40B4-BE49-F238E27FC236}">
                <a16:creationId xmlns:a16="http://schemas.microsoft.com/office/drawing/2014/main" id="{4A4D4444-D118-4241-A9CA-A620C97DE3E8}"/>
              </a:ext>
            </a:extLst>
          </p:cNvPr>
          <p:cNvSpPr/>
          <p:nvPr/>
        </p:nvSpPr>
        <p:spPr>
          <a:xfrm>
            <a:off x="5231297" y="848139"/>
            <a:ext cx="1666460" cy="91771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conséquences</a:t>
            </a:r>
          </a:p>
        </p:txBody>
      </p:sp>
      <p:sp>
        <p:nvSpPr>
          <p:cNvPr id="10" name="Ellipse 9">
            <a:extLst>
              <a:ext uri="{FF2B5EF4-FFF2-40B4-BE49-F238E27FC236}">
                <a16:creationId xmlns:a16="http://schemas.microsoft.com/office/drawing/2014/main" id="{4B3B47E9-126D-BF46-B51C-79061EFB3AD3}"/>
              </a:ext>
            </a:extLst>
          </p:cNvPr>
          <p:cNvSpPr/>
          <p:nvPr/>
        </p:nvSpPr>
        <p:spPr>
          <a:xfrm>
            <a:off x="2275649" y="3969577"/>
            <a:ext cx="1849092" cy="1749287"/>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Scénario 2 :</a:t>
            </a: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a:p>
            <a:pPr algn="ctr"/>
            <a:endParaRPr lang="fr-FR" sz="1200" dirty="0">
              <a:solidFill>
                <a:schemeClr val="tx1"/>
              </a:solidFill>
            </a:endParaRPr>
          </a:p>
        </p:txBody>
      </p:sp>
      <p:sp>
        <p:nvSpPr>
          <p:cNvPr id="11" name="Ellipse 10">
            <a:extLst>
              <a:ext uri="{FF2B5EF4-FFF2-40B4-BE49-F238E27FC236}">
                <a16:creationId xmlns:a16="http://schemas.microsoft.com/office/drawing/2014/main" id="{C23D5B8C-1D50-A349-8A1C-BC75CA50F2DE}"/>
              </a:ext>
            </a:extLst>
          </p:cNvPr>
          <p:cNvSpPr/>
          <p:nvPr/>
        </p:nvSpPr>
        <p:spPr>
          <a:xfrm>
            <a:off x="8179905" y="4163391"/>
            <a:ext cx="1808921" cy="136166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Mesures de prévention</a:t>
            </a:r>
          </a:p>
        </p:txBody>
      </p:sp>
      <p:sp>
        <p:nvSpPr>
          <p:cNvPr id="13" name="Ellipse 12">
            <a:extLst>
              <a:ext uri="{FF2B5EF4-FFF2-40B4-BE49-F238E27FC236}">
                <a16:creationId xmlns:a16="http://schemas.microsoft.com/office/drawing/2014/main" id="{E4C29342-0425-8E49-906E-B2A0FB965944}"/>
              </a:ext>
            </a:extLst>
          </p:cNvPr>
          <p:cNvSpPr/>
          <p:nvPr/>
        </p:nvSpPr>
        <p:spPr>
          <a:xfrm>
            <a:off x="5173320" y="4562060"/>
            <a:ext cx="1724437" cy="1043609"/>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Conséquences</a:t>
            </a:r>
          </a:p>
        </p:txBody>
      </p:sp>
      <p:sp>
        <p:nvSpPr>
          <p:cNvPr id="15" name="Ellipse 14">
            <a:extLst>
              <a:ext uri="{FF2B5EF4-FFF2-40B4-BE49-F238E27FC236}">
                <a16:creationId xmlns:a16="http://schemas.microsoft.com/office/drawing/2014/main" id="{19B79F0C-6259-E743-8667-7C859DDC3044}"/>
              </a:ext>
            </a:extLst>
          </p:cNvPr>
          <p:cNvSpPr/>
          <p:nvPr/>
        </p:nvSpPr>
        <p:spPr>
          <a:xfrm>
            <a:off x="8004313" y="626163"/>
            <a:ext cx="1808921" cy="1361661"/>
          </a:xfrm>
          <a:prstGeom prst="ellipse">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200" dirty="0">
                <a:solidFill>
                  <a:schemeClr val="tx1"/>
                </a:solidFill>
              </a:rPr>
              <a:t>Mesures de prévention</a:t>
            </a:r>
          </a:p>
        </p:txBody>
      </p:sp>
      <p:cxnSp>
        <p:nvCxnSpPr>
          <p:cNvPr id="17" name="Connecteur droit avec flèche 16">
            <a:extLst>
              <a:ext uri="{FF2B5EF4-FFF2-40B4-BE49-F238E27FC236}">
                <a16:creationId xmlns:a16="http://schemas.microsoft.com/office/drawing/2014/main" id="{146C942A-5812-C943-B99F-373EEB87E7B7}"/>
              </a:ext>
            </a:extLst>
          </p:cNvPr>
          <p:cNvCxnSpPr/>
          <p:nvPr/>
        </p:nvCxnSpPr>
        <p:spPr>
          <a:xfrm flipV="1">
            <a:off x="1284634" y="1765850"/>
            <a:ext cx="1140514" cy="615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3B5E5F10-977A-AA42-9508-16889AA54D51}"/>
              </a:ext>
            </a:extLst>
          </p:cNvPr>
          <p:cNvCxnSpPr>
            <a:cxnSpLocks/>
          </p:cNvCxnSpPr>
          <p:nvPr/>
        </p:nvCxnSpPr>
        <p:spPr>
          <a:xfrm>
            <a:off x="4086916" y="1381536"/>
            <a:ext cx="1097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E63350D-EDF8-6B4A-BBCB-618DC8A6B9EF}"/>
              </a:ext>
            </a:extLst>
          </p:cNvPr>
          <p:cNvCxnSpPr>
            <a:cxnSpLocks/>
          </p:cNvCxnSpPr>
          <p:nvPr/>
        </p:nvCxnSpPr>
        <p:spPr>
          <a:xfrm>
            <a:off x="4086916" y="5083864"/>
            <a:ext cx="10864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20108AE7-7093-1D40-B577-4CAC295221F0}"/>
              </a:ext>
            </a:extLst>
          </p:cNvPr>
          <p:cNvCxnSpPr>
            <a:cxnSpLocks/>
          </p:cNvCxnSpPr>
          <p:nvPr/>
        </p:nvCxnSpPr>
        <p:spPr>
          <a:xfrm flipV="1">
            <a:off x="6162261" y="496958"/>
            <a:ext cx="506896" cy="3511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BEBEDA44-3743-5F4A-BE11-3CC71C8AEE5A}"/>
              </a:ext>
            </a:extLst>
          </p:cNvPr>
          <p:cNvCxnSpPr>
            <a:cxnSpLocks/>
          </p:cNvCxnSpPr>
          <p:nvPr/>
        </p:nvCxnSpPr>
        <p:spPr>
          <a:xfrm>
            <a:off x="5883965" y="1765850"/>
            <a:ext cx="785192" cy="420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a:extLst>
              <a:ext uri="{FF2B5EF4-FFF2-40B4-BE49-F238E27FC236}">
                <a16:creationId xmlns:a16="http://schemas.microsoft.com/office/drawing/2014/main" id="{D1E3D510-B641-A24A-AC89-A06F7E980FE1}"/>
              </a:ext>
            </a:extLst>
          </p:cNvPr>
          <p:cNvCxnSpPr>
            <a:cxnSpLocks/>
          </p:cNvCxnSpPr>
          <p:nvPr/>
        </p:nvCxnSpPr>
        <p:spPr>
          <a:xfrm flipV="1">
            <a:off x="5793683" y="4065657"/>
            <a:ext cx="615674" cy="496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2">
            <a:extLst>
              <a:ext uri="{FF2B5EF4-FFF2-40B4-BE49-F238E27FC236}">
                <a16:creationId xmlns:a16="http://schemas.microsoft.com/office/drawing/2014/main" id="{7EC75358-761A-C647-89F7-7CB2977AB0CF}"/>
              </a:ext>
            </a:extLst>
          </p:cNvPr>
          <p:cNvCxnSpPr>
            <a:cxnSpLocks/>
            <a:stCxn id="13" idx="4"/>
          </p:cNvCxnSpPr>
          <p:nvPr/>
        </p:nvCxnSpPr>
        <p:spPr>
          <a:xfrm>
            <a:off x="6035539" y="5605669"/>
            <a:ext cx="991151" cy="496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B1BEE6FE-A3A9-DC45-AD47-BD594AB808EE}"/>
              </a:ext>
            </a:extLst>
          </p:cNvPr>
          <p:cNvCxnSpPr>
            <a:cxnSpLocks/>
          </p:cNvCxnSpPr>
          <p:nvPr/>
        </p:nvCxnSpPr>
        <p:spPr>
          <a:xfrm>
            <a:off x="6906591" y="1306993"/>
            <a:ext cx="10977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eur droit avec flèche 37">
            <a:extLst>
              <a:ext uri="{FF2B5EF4-FFF2-40B4-BE49-F238E27FC236}">
                <a16:creationId xmlns:a16="http://schemas.microsoft.com/office/drawing/2014/main" id="{7AC7499D-9918-D94F-80C8-1371AFF646C4}"/>
              </a:ext>
            </a:extLst>
          </p:cNvPr>
          <p:cNvCxnSpPr>
            <a:cxnSpLocks/>
          </p:cNvCxnSpPr>
          <p:nvPr/>
        </p:nvCxnSpPr>
        <p:spPr>
          <a:xfrm>
            <a:off x="6906591" y="4996067"/>
            <a:ext cx="12733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C5E84843-3520-544F-9071-A6B74624ADD1}"/>
              </a:ext>
            </a:extLst>
          </p:cNvPr>
          <p:cNvCxnSpPr>
            <a:cxnSpLocks/>
          </p:cNvCxnSpPr>
          <p:nvPr/>
        </p:nvCxnSpPr>
        <p:spPr>
          <a:xfrm flipV="1">
            <a:off x="8994007" y="332649"/>
            <a:ext cx="989363" cy="328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a:extLst>
              <a:ext uri="{FF2B5EF4-FFF2-40B4-BE49-F238E27FC236}">
                <a16:creationId xmlns:a16="http://schemas.microsoft.com/office/drawing/2014/main" id="{1142C16D-3694-A549-9956-B8111ADDA404}"/>
              </a:ext>
            </a:extLst>
          </p:cNvPr>
          <p:cNvCxnSpPr>
            <a:cxnSpLocks/>
          </p:cNvCxnSpPr>
          <p:nvPr/>
        </p:nvCxnSpPr>
        <p:spPr>
          <a:xfrm>
            <a:off x="9173817" y="1987824"/>
            <a:ext cx="735496" cy="393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8F589A08-7F43-0C46-BFF9-3B117202B612}"/>
              </a:ext>
            </a:extLst>
          </p:cNvPr>
          <p:cNvCxnSpPr>
            <a:cxnSpLocks/>
          </p:cNvCxnSpPr>
          <p:nvPr/>
        </p:nvCxnSpPr>
        <p:spPr>
          <a:xfrm flipV="1">
            <a:off x="9000159" y="3637722"/>
            <a:ext cx="720311" cy="5245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a:extLst>
              <a:ext uri="{FF2B5EF4-FFF2-40B4-BE49-F238E27FC236}">
                <a16:creationId xmlns:a16="http://schemas.microsoft.com/office/drawing/2014/main" id="{F3EFFB9E-8CC5-F041-BC3B-C4FF744D6F3A}"/>
              </a:ext>
            </a:extLst>
          </p:cNvPr>
          <p:cNvCxnSpPr>
            <a:cxnSpLocks/>
          </p:cNvCxnSpPr>
          <p:nvPr/>
        </p:nvCxnSpPr>
        <p:spPr>
          <a:xfrm>
            <a:off x="9180575" y="5569776"/>
            <a:ext cx="809553" cy="407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Connecteur droit avec flèche 51">
            <a:extLst>
              <a:ext uri="{FF2B5EF4-FFF2-40B4-BE49-F238E27FC236}">
                <a16:creationId xmlns:a16="http://schemas.microsoft.com/office/drawing/2014/main" id="{E67CFCFC-DE57-A942-875E-F9EE7127D38E}"/>
              </a:ext>
            </a:extLst>
          </p:cNvPr>
          <p:cNvCxnSpPr>
            <a:cxnSpLocks/>
            <a:endCxn id="10" idx="2"/>
          </p:cNvCxnSpPr>
          <p:nvPr/>
        </p:nvCxnSpPr>
        <p:spPr>
          <a:xfrm>
            <a:off x="1306030" y="4158974"/>
            <a:ext cx="969619" cy="685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0693444"/>
      </p:ext>
    </p:extLst>
  </p:cSld>
  <p:clrMapOvr>
    <a:masterClrMapping/>
  </p:clrMapOvr>
</p:sld>
</file>

<file path=ppt/theme/theme1.xml><?xml version="1.0" encoding="utf-8"?>
<a:theme xmlns:a="http://schemas.openxmlformats.org/drawingml/2006/main" name="Facette">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1472</TotalTime>
  <Words>109</Words>
  <Application>Microsoft Macintosh PowerPoint</Application>
  <PresentationFormat>Grand écran</PresentationFormat>
  <Paragraphs>60</Paragraphs>
  <Slides>9</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9</vt:i4>
      </vt:variant>
    </vt:vector>
  </HeadingPairs>
  <TitlesOfParts>
    <vt:vector size="16" baseType="lpstr">
      <vt:lpstr>Arial</vt:lpstr>
      <vt:lpstr>Calibri</vt:lpstr>
      <vt:lpstr>Open Sans</vt:lpstr>
      <vt:lpstr>Times New Roman</vt:lpstr>
      <vt:lpstr>Trebuchet MS</vt:lpstr>
      <vt:lpstr>Wingdings 3</vt:lpstr>
      <vt:lpstr>Facette</vt:lpstr>
      <vt:lpstr>Etude de cas : Mururoa, du risque technologique au risque naturel</vt:lpstr>
      <vt:lpstr> Problématique : Quels sont les risques sur l’atoll de Mururoa ? Quelles sont les mesures de prévention mise en place ?  </vt:lpstr>
      <vt:lpstr>Présentation PowerPoint</vt:lpstr>
      <vt:lpstr>Présentation PowerPoint</vt:lpstr>
      <vt:lpstr>Présentation PowerPoint</vt:lpstr>
      <vt:lpstr>Les trois loupes au nord de Mururoa</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risques industriels et technologiques</dc:title>
  <dc:creator>Tevaite Gutierrez</dc:creator>
  <cp:lastModifiedBy>Microsoft Office User</cp:lastModifiedBy>
  <cp:revision>32</cp:revision>
  <dcterms:created xsi:type="dcterms:W3CDTF">2017-06-13T22:33:27Z</dcterms:created>
  <dcterms:modified xsi:type="dcterms:W3CDTF">2019-11-08T19:58:31Z</dcterms:modified>
</cp:coreProperties>
</file>